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1" r:id="rId6"/>
    <p:sldId id="265" r:id="rId7"/>
    <p:sldId id="266" r:id="rId8"/>
    <p:sldId id="263" r:id="rId9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570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FE3CB-39F8-41B2-AC77-A96438DF03C0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CC01-9068-460C-8BD1-E14E357B0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8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10562" y="3465036"/>
            <a:ext cx="10846576" cy="1277273"/>
            <a:chOff x="1172584" y="1381459"/>
            <a:chExt cx="6779110" cy="1064394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77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346" y="1665285"/>
            <a:ext cx="10843709" cy="2078378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521434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6497" y="671278"/>
            <a:ext cx="2685109" cy="6680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1582" y="1019826"/>
            <a:ext cx="8812667" cy="60285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7350510" y="3372349"/>
            <a:ext cx="6576185" cy="1277274"/>
            <a:chOff x="1815339" y="1443976"/>
            <a:chExt cx="5480154" cy="798296"/>
          </a:xfrm>
        </p:grpSpPr>
        <p:sp>
          <p:nvSpPr>
            <p:cNvPr id="12" name="TextBox 11"/>
            <p:cNvSpPr txBox="1"/>
            <p:nvPr/>
          </p:nvSpPr>
          <p:spPr>
            <a:xfrm>
              <a:off x="4097272" y="1443976"/>
              <a:ext cx="976763" cy="79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76134" y="3465095"/>
            <a:ext cx="10846576" cy="1277273"/>
            <a:chOff x="1172584" y="1381459"/>
            <a:chExt cx="6779110" cy="1064394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065" y="1445829"/>
            <a:ext cx="12407541" cy="2292859"/>
          </a:xfrm>
        </p:spPr>
        <p:txBody>
          <a:bodyPr anchor="b"/>
          <a:lstStyle>
            <a:lvl1pPr algn="ctr">
              <a:defRPr sz="77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798" y="4520780"/>
            <a:ext cx="12375595" cy="1800224"/>
          </a:xfrm>
        </p:spPr>
        <p:txBody>
          <a:bodyPr anchor="t"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97280" y="2688336"/>
            <a:ext cx="6086246" cy="46524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7432242" y="2688336"/>
            <a:ext cx="6086246" cy="46524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496" y="2688336"/>
            <a:ext cx="5507914" cy="790042"/>
          </a:xfrm>
        </p:spPr>
        <p:txBody>
          <a:bodyPr anchor="b"/>
          <a:lstStyle>
            <a:lvl1pPr marL="0" indent="0" algn="ctr">
              <a:buNone/>
              <a:defRPr sz="3400" b="0">
                <a:solidFill>
                  <a:schemeClr val="tx2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1581" y="3537114"/>
            <a:ext cx="6086246" cy="38075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3690" y="2688336"/>
            <a:ext cx="5515661" cy="790042"/>
          </a:xfrm>
        </p:spPr>
        <p:txBody>
          <a:bodyPr anchor="b"/>
          <a:lstStyle>
            <a:lvl1pPr marL="0" indent="0" algn="ctr">
              <a:buNone/>
              <a:defRPr sz="3400" b="0">
                <a:solidFill>
                  <a:schemeClr val="tx2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3533241"/>
            <a:ext cx="6079565" cy="38075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76134" y="1670660"/>
            <a:ext cx="10846576" cy="1277273"/>
            <a:chOff x="1172584" y="1381459"/>
            <a:chExt cx="6779110" cy="106439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32573" cy="1064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7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7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327" y="2013835"/>
            <a:ext cx="5475973" cy="2264305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03" y="671278"/>
            <a:ext cx="6586667" cy="6680118"/>
          </a:xfrm>
        </p:spPr>
        <p:txBody>
          <a:bodyPr anchor="ctr"/>
          <a:lstStyle>
            <a:lvl1pPr>
              <a:defRPr sz="34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3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5327" y="4324575"/>
            <a:ext cx="5458760" cy="302074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370" y="5602582"/>
            <a:ext cx="12427234" cy="773675"/>
          </a:xfrm>
        </p:spPr>
        <p:txBody>
          <a:bodyPr anchor="b"/>
          <a:lstStyle>
            <a:lvl1pPr algn="ctr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3494067" y="800358"/>
            <a:ext cx="7635450" cy="431761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1583" y="6389167"/>
            <a:ext cx="12410022" cy="965834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1585" y="684187"/>
            <a:ext cx="12410021" cy="12651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796" y="2698017"/>
            <a:ext cx="12392808" cy="4653378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605" y="739373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39373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22822" y="739373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6" r:id="rId16"/>
  </p:sldLayoutIdLst>
  <p:hf sldNum="0" hdr="0" ftr="0" dt="0"/>
  <p:txStyles>
    <p:titleStyle>
      <a:lvl1pPr algn="ctr" defTabSz="1306220" rtl="0" eaLnBrk="1" latinLnBrk="0" hangingPunct="1">
        <a:spcBef>
          <a:spcPct val="0"/>
        </a:spcBef>
        <a:buNone/>
        <a:defRPr sz="77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22488" indent="-522488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3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110287" indent="-522488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3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632776" indent="-522488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155264" indent="-457177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612441" indent="-457177" algn="l" defTabSz="130622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069618" indent="-391866" algn="l" defTabSz="1306220" rtl="0" eaLnBrk="1" latinLnBrk="0" hangingPunct="1">
        <a:spcBef>
          <a:spcPts val="571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795" indent="-391866" algn="l" defTabSz="1306220" rtl="0" eaLnBrk="1" latinLnBrk="0" hangingPunct="1">
        <a:spcBef>
          <a:spcPts val="571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983972" indent="-391866" algn="l" defTabSz="1306220" rtl="0" eaLnBrk="1" latinLnBrk="0" hangingPunct="1">
        <a:spcBef>
          <a:spcPts val="571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391866" algn="l" defTabSz="1306220" rtl="0" eaLnBrk="1" latinLnBrk="0" hangingPunct="1">
        <a:spcBef>
          <a:spcPts val="571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50718" y="1276350"/>
            <a:ext cx="6383483" cy="3179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8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Школьный музей как </a:t>
            </a:r>
            <a:r>
              <a:rPr lang="en-US" sz="4400" b="1" kern="0" spc="-89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средство</a:t>
            </a:r>
            <a:r>
              <a:rPr lang="en-US" sz="4400" b="1" kern="0" spc="-8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 </a:t>
            </a:r>
            <a:r>
              <a:rPr lang="ru-RU" sz="4400" b="1" kern="0" spc="-89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гражданско-</a:t>
            </a:r>
            <a:r>
              <a:rPr lang="en-US" sz="4400" b="1" kern="0" spc="-89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патриотического</a:t>
            </a:r>
            <a:r>
              <a:rPr lang="en-US" sz="4400" b="1" kern="0" spc="-89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400" b="1" kern="0" spc="-8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воспитания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50718" y="5484853"/>
            <a:ext cx="5777346" cy="8224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kern="0" spc="-38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Школьный музей – центр сохранения истории, </a:t>
            </a:r>
            <a:endParaRPr lang="ru-RU" sz="2400" b="1" kern="0" spc="-38" dirty="0" smtClean="0">
              <a:solidFill>
                <a:srgbClr val="272525"/>
              </a:solidFill>
              <a:latin typeface="Times New Roman" panose="02020603050405020304" pitchFamily="18" charset="0"/>
              <a:ea typeface="Source Sans Pro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b="1" kern="0" spc="-38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культуры</a:t>
            </a:r>
            <a:r>
              <a:rPr lang="en-US" sz="2400" b="1" kern="0" spc="-38" dirty="0" smtClean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kern="0" spc="-38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и </a:t>
            </a:r>
            <a:r>
              <a:rPr lang="en-US" sz="2400" b="1" kern="0" spc="-38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традиций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7724" y="548485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026" name="Picture 2" descr="https://sun9-41.userapi.com/impg/JuHGUX6Ge_Sqby8IjFUBl9DamVYWsNAZK0c_vw/xaqFFhwPHhA.jpg?size=960x720&amp;quality=96&amp;sign=4bebbc44dccf71c7dc6f1d394bd5f0f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18" y="1112811"/>
            <a:ext cx="7415645" cy="57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51" y="2562260"/>
            <a:ext cx="9572258" cy="566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749" y="780687"/>
            <a:ext cx="13216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Музей «Калейдоскоп жизни» на базе МБОУ </a:t>
            </a:r>
            <a:r>
              <a:rPr lang="ru-RU" sz="2800" b="1" dirty="0" err="1" smtClean="0"/>
              <a:t>Ваховская</a:t>
            </a:r>
            <a:r>
              <a:rPr lang="ru-RU" sz="2800" b="1" dirty="0" smtClean="0"/>
              <a:t> ОСШ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был </a:t>
            </a:r>
            <a:r>
              <a:rPr lang="ru-RU" sz="2800" b="1" dirty="0" smtClean="0"/>
              <a:t>открыт </a:t>
            </a:r>
            <a:r>
              <a:rPr lang="ru-RU" sz="2800" b="1" dirty="0" smtClean="0"/>
              <a:t>16.02.2024г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>Была проделана большая работа и к концу года мы получили сертификат о внесении музея </a:t>
            </a:r>
            <a:r>
              <a:rPr lang="ru-RU" sz="2800" b="1" dirty="0" smtClean="0"/>
              <a:t>во Всероссийский реестр школьных музеев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557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688419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89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Функции школьного музея в патриотическом воспитании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3159443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b="1" kern="0" spc="-38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Музей – инструмент воспитания патриотизма.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1579" y="3934859"/>
            <a:ext cx="562451" cy="56245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37724" y="4736858"/>
            <a:ext cx="2404240" cy="468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Образовательная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5443" y="3949043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42064" y="4736858"/>
            <a:ext cx="2462645" cy="355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Воспитательная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8712" y="5741740"/>
            <a:ext cx="562570" cy="56257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341841" y="6515100"/>
            <a:ext cx="2484986" cy="803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Коммуникативная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73389" y="5755124"/>
            <a:ext cx="562451" cy="562451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878006" y="6433699"/>
            <a:ext cx="2686075" cy="746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C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Исследовательская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33" y="4248077"/>
            <a:ext cx="3824067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23" y="2923642"/>
            <a:ext cx="3824067" cy="28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33" y="25083"/>
            <a:ext cx="3824067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2468" y="544473"/>
            <a:ext cx="7553681" cy="11637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en-US" sz="3650" b="1" kern="0" spc="-73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Основные направления деятельности школьного музея</a:t>
            </a:r>
            <a:endParaRPr lang="en-US" sz="365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59774" y="1727667"/>
            <a:ext cx="8191760" cy="717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ru-RU" sz="2000" b="1" kern="0" spc="-31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нашем музее проходят разнообразные мероприятия от лекций и мастер-классов, 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ru-RU" sz="2000" b="1" kern="0" spc="-31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 проведения кинофестивалей и добрых </a:t>
            </a:r>
            <a:r>
              <a:rPr lang="ru-RU" sz="2000" b="1" kern="0" spc="-31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уроков</a:t>
            </a:r>
            <a:endParaRPr lang="en-US" sz="2000" b="1" dirty="0"/>
          </a:p>
        </p:txBody>
      </p:sp>
      <p:sp>
        <p:nvSpPr>
          <p:cNvPr id="5" name="Shape 2"/>
          <p:cNvSpPr/>
          <p:nvPr/>
        </p:nvSpPr>
        <p:spPr>
          <a:xfrm>
            <a:off x="692468" y="2544008"/>
            <a:ext cx="7759065" cy="1136928"/>
          </a:xfrm>
          <a:prstGeom prst="roundRect">
            <a:avLst>
              <a:gd name="adj" fmla="val 7309"/>
            </a:avLst>
          </a:prstGeom>
          <a:solidFill>
            <a:schemeClr val="accent2">
              <a:lumMod val="40000"/>
              <a:lumOff val="60000"/>
            </a:schemeClr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97850" y="2749391"/>
            <a:ext cx="2327672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u="sng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Экспозиции</a:t>
            </a:r>
            <a:endParaRPr lang="en-US" sz="2400" b="1" u="sng" dirty="0"/>
          </a:p>
        </p:txBody>
      </p:sp>
      <p:sp>
        <p:nvSpPr>
          <p:cNvPr id="7" name="Text 4"/>
          <p:cNvSpPr/>
          <p:nvPr/>
        </p:nvSpPr>
        <p:spPr>
          <a:xfrm>
            <a:off x="897850" y="3023033"/>
            <a:ext cx="7348299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Хроники нашей школы, история поселка в лицах, герои СВО, </a:t>
            </a:r>
            <a:endParaRPr lang="ru-RU" sz="2000" b="1" kern="0" spc="-31" dirty="0" smtClean="0">
              <a:solidFill>
                <a:srgbClr val="00206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>
              <a:lnSpc>
                <a:spcPts val="2450"/>
              </a:lnSpc>
            </a:pP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80летие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Победы,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богатство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земли Югорской (в разработке)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692468" y="3954577"/>
            <a:ext cx="6965633" cy="1061049"/>
          </a:xfrm>
          <a:prstGeom prst="roundRect">
            <a:avLst>
              <a:gd name="adj" fmla="val 7309"/>
            </a:avLst>
          </a:prstGeom>
          <a:solidFill>
            <a:schemeClr val="accent2">
              <a:lumMod val="75000"/>
            </a:schemeClr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97850" y="4084082"/>
            <a:ext cx="2327672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u="sng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Экскурсии</a:t>
            </a:r>
            <a:endParaRPr lang="en-US" sz="1800" b="1" u="sng" dirty="0"/>
          </a:p>
        </p:txBody>
      </p:sp>
      <p:sp>
        <p:nvSpPr>
          <p:cNvPr id="10" name="Text 7"/>
          <p:cNvSpPr/>
          <p:nvPr/>
        </p:nvSpPr>
        <p:spPr>
          <a:xfrm>
            <a:off x="897850" y="4493657"/>
            <a:ext cx="7348299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kern="0" spc="-31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Для школьников и </a:t>
            </a:r>
            <a:r>
              <a:rPr lang="en-US" sz="2400" b="1" kern="0" spc="-31" dirty="0" err="1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гостей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Shape 8"/>
          <p:cNvSpPr/>
          <p:nvPr/>
        </p:nvSpPr>
        <p:spPr>
          <a:xfrm>
            <a:off x="692469" y="5418771"/>
            <a:ext cx="6965632" cy="1057097"/>
          </a:xfrm>
          <a:prstGeom prst="roundRect">
            <a:avLst>
              <a:gd name="adj" fmla="val 7309"/>
            </a:avLst>
          </a:prstGeom>
          <a:solidFill>
            <a:schemeClr val="accent2">
              <a:lumMod val="40000"/>
              <a:lumOff val="60000"/>
            </a:schemeClr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7850" y="5418773"/>
            <a:ext cx="2327672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b="1" u="sng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Лекции</a:t>
            </a:r>
            <a:endParaRPr lang="en-US" sz="2000" b="1" u="sng" dirty="0"/>
          </a:p>
        </p:txBody>
      </p:sp>
      <p:sp>
        <p:nvSpPr>
          <p:cNvPr id="13" name="Text 10"/>
          <p:cNvSpPr/>
          <p:nvPr/>
        </p:nvSpPr>
        <p:spPr>
          <a:xfrm>
            <a:off x="897850" y="5828348"/>
            <a:ext cx="7348299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kern="0" spc="-31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 </a:t>
            </a:r>
            <a:r>
              <a:rPr lang="en-US" sz="2000" b="1" kern="0" spc="-31" dirty="0" err="1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исторических</a:t>
            </a:r>
            <a:r>
              <a:rPr lang="en-US" sz="2000" b="1" kern="0" spc="-31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b="1" kern="0" spc="-31" dirty="0" err="1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событиях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классные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встречи,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ru-RU" sz="2000" b="1" kern="0" spc="-31" dirty="0" err="1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конопоказы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уроки мира и др. 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                                     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92468" y="6522365"/>
            <a:ext cx="7011645" cy="1162643"/>
          </a:xfrm>
          <a:prstGeom prst="roundRect">
            <a:avLst>
              <a:gd name="adj" fmla="val 7309"/>
            </a:avLst>
          </a:prstGeom>
          <a:solidFill>
            <a:schemeClr val="accent2">
              <a:lumMod val="75000"/>
            </a:schemeClr>
          </a:solidFill>
          <a:ln w="7620">
            <a:solidFill>
              <a:schemeClr val="accent2">
                <a:lumMod val="75000"/>
              </a:scheme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97850" y="6554512"/>
            <a:ext cx="2327672" cy="403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b="1" u="sng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Поиск</a:t>
            </a:r>
            <a:endParaRPr lang="en-US" sz="2000" b="1" u="sng" dirty="0"/>
          </a:p>
        </p:txBody>
      </p:sp>
      <p:sp>
        <p:nvSpPr>
          <p:cNvPr id="16" name="Text 13"/>
          <p:cNvSpPr/>
          <p:nvPr/>
        </p:nvSpPr>
        <p:spPr>
          <a:xfrm>
            <a:off x="897850" y="7052356"/>
            <a:ext cx="6895964" cy="632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b="1" kern="0" spc="-31" dirty="0" err="1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Сбор</a:t>
            </a:r>
            <a:r>
              <a:rPr lang="en-US" sz="2000" b="1" kern="0" spc="-31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2000" b="1" kern="0" spc="-31" dirty="0" err="1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экспонатов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оформление исследовательских </a:t>
            </a:r>
            <a:endParaRPr lang="ru-RU" sz="2000" b="1" kern="0" spc="-31" dirty="0" smtClean="0">
              <a:solidFill>
                <a:srgbClr val="00206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работ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подготовка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посылок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зону </a:t>
            </a:r>
            <a:r>
              <a:rPr lang="ru-RU" sz="2000" b="1" kern="0" spc="-31" dirty="0" smtClean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СВО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546" y="1339886"/>
            <a:ext cx="3836854" cy="28896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13" y="3753148"/>
            <a:ext cx="3836854" cy="28896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49" y="113925"/>
            <a:ext cx="3836854" cy="28896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t="20577" r="4982"/>
          <a:stretch/>
        </p:blipFill>
        <p:spPr>
          <a:xfrm>
            <a:off x="11630668" y="5654848"/>
            <a:ext cx="2828260" cy="24102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955" y="390406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3600" b="1" kern="0" spc="-8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Влияние школьного музея на </a:t>
            </a:r>
            <a:r>
              <a:rPr lang="en-US" sz="3600" b="1" kern="0" spc="-89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формирование</a:t>
            </a:r>
            <a:r>
              <a:rPr lang="en-US" sz="3600" b="1" kern="0" spc="-8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 </a:t>
            </a:r>
            <a:endParaRPr lang="ru-RU" sz="3600" b="1" kern="0" spc="-89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Source Serif Pro Semi Bold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kern="0" spc="-89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патриотических</a:t>
            </a:r>
            <a:r>
              <a:rPr lang="en-US" sz="3600" b="1" kern="0" spc="-89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8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ценностей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782291" y="1845058"/>
            <a:ext cx="4416135" cy="748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ru-RU" sz="2000" b="1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</a:t>
            </a:r>
            <a:r>
              <a:rPr lang="en-US" sz="2000" b="1" kern="0" spc="-38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Музей</a:t>
            </a:r>
            <a:r>
              <a:rPr lang="en-US" sz="2000" b="1" kern="0" spc="-38" dirty="0" smtClean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kern="0" spc="-38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воспитывает любовь к </a:t>
            </a:r>
            <a:r>
              <a:rPr lang="en-US" sz="2000" b="1" kern="0" spc="-38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Родине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7698" y="4646700"/>
            <a:ext cx="1603058" cy="8305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69227" y="4812178"/>
            <a:ext cx="353291" cy="5720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3782292" y="4594751"/>
            <a:ext cx="3335482" cy="673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Гордость за страну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937641" y="4478655"/>
            <a:ext cx="8795266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2578" y="5477280"/>
            <a:ext cx="3206234" cy="8305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013365" y="5477280"/>
            <a:ext cx="768926" cy="445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b="1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b="1" dirty="0"/>
          </a:p>
        </p:txBody>
      </p:sp>
      <p:sp>
        <p:nvSpPr>
          <p:cNvPr id="10" name="Text 6"/>
          <p:cNvSpPr/>
          <p:nvPr/>
        </p:nvSpPr>
        <p:spPr>
          <a:xfrm>
            <a:off x="4379967" y="5461081"/>
            <a:ext cx="3031765" cy="568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Уважение к истории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739289" y="5369004"/>
            <a:ext cx="7993618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1080" y="6251532"/>
            <a:ext cx="4532814" cy="78281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013365" y="6223126"/>
            <a:ext cx="966353" cy="413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b="1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b="1" dirty="0"/>
          </a:p>
        </p:txBody>
      </p:sp>
      <p:sp>
        <p:nvSpPr>
          <p:cNvPr id="14" name="Text 9"/>
          <p:cNvSpPr/>
          <p:nvPr/>
        </p:nvSpPr>
        <p:spPr>
          <a:xfrm>
            <a:off x="5023515" y="6234110"/>
            <a:ext cx="4158019" cy="9089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Гражданская ответственность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0"/>
          <p:cNvSpPr/>
          <p:nvPr/>
        </p:nvSpPr>
        <p:spPr>
          <a:xfrm>
            <a:off x="6540818" y="6259354"/>
            <a:ext cx="7192089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232" y="7062749"/>
            <a:ext cx="6064866" cy="78554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3013365" y="7050977"/>
            <a:ext cx="883226" cy="505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b="1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650" b="1" dirty="0"/>
          </a:p>
        </p:txBody>
      </p:sp>
      <p:sp>
        <p:nvSpPr>
          <p:cNvPr id="18" name="Text 12"/>
          <p:cNvSpPr/>
          <p:nvPr/>
        </p:nvSpPr>
        <p:spPr>
          <a:xfrm>
            <a:off x="5840975" y="7062749"/>
            <a:ext cx="3481149" cy="721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272525"/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Интерес к истории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75.userapi.com/impg/VjCY40c-xAgXyYkWJeO_gf8jXu0ViMCpVA_mNw/Q4imSlJjGHw.jpg?size=2560x1920&amp;quality=95&amp;sign=f62dd1d88f2e7c0db8cf70968018f236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8921" r="1323" b="11485"/>
          <a:stretch/>
        </p:blipFill>
        <p:spPr bwMode="auto">
          <a:xfrm>
            <a:off x="8686800" y="1454727"/>
            <a:ext cx="5756563" cy="392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20" y="5372527"/>
            <a:ext cx="4495175" cy="26802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9" y="1350819"/>
            <a:ext cx="3777921" cy="3113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55127" y="162017"/>
            <a:ext cx="5870864" cy="835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b="1" kern="0" spc="-89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ource Serif Pro Semi Bold" pitchFamily="34" charset="-122"/>
                <a:cs typeface="Times New Roman" panose="02020603050405020304" pitchFamily="18" charset="0"/>
              </a:rPr>
              <a:t>Наши планы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162017"/>
            <a:ext cx="4262011" cy="3209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7" y="4322894"/>
            <a:ext cx="4661700" cy="3491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7304" r="4478" b="11923"/>
          <a:stretch/>
        </p:blipFill>
        <p:spPr>
          <a:xfrm>
            <a:off x="10681855" y="162017"/>
            <a:ext cx="3948545" cy="2562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13321" r="2323" b="4529"/>
          <a:stretch/>
        </p:blipFill>
        <p:spPr>
          <a:xfrm>
            <a:off x="10525991" y="5322937"/>
            <a:ext cx="3875809" cy="2491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18009" b="18392"/>
          <a:stretch/>
        </p:blipFill>
        <p:spPr>
          <a:xfrm>
            <a:off x="10507594" y="2919845"/>
            <a:ext cx="4122805" cy="2306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" y="4083628"/>
            <a:ext cx="4860045" cy="3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127" y="1070264"/>
            <a:ext cx="5870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Плетение сетей и браслетов выживания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Оформление выставки </a:t>
            </a:r>
            <a:r>
              <a:rPr lang="ru-RU" sz="2400" b="1" dirty="0" smtClean="0"/>
              <a:t>орденов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медалей </a:t>
            </a:r>
            <a:r>
              <a:rPr lang="ru-RU" sz="2400" b="1" dirty="0" smtClean="0"/>
              <a:t>СВО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Приумножить богатство </a:t>
            </a:r>
            <a:r>
              <a:rPr lang="ru-RU" sz="2400" b="1" dirty="0" smtClean="0"/>
              <a:t>родного края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b="1" dirty="0" smtClean="0"/>
              <a:t>Создание Альбома «Наши земляки -герои Великой Отечественной войны»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117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22504" y="390405"/>
            <a:ext cx="12954952" cy="885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b="1" kern="0" spc="-89" dirty="0" smtClean="0">
                <a:solidFill>
                  <a:schemeClr val="accent2">
                    <a:lumMod val="75000"/>
                  </a:schemeClr>
                </a:solidFill>
                <a:ea typeface="Source Serif Pro Semi Bold" pitchFamily="34" charset="-122"/>
              </a:rPr>
              <a:t>Наши проблемы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846" y="1466219"/>
            <a:ext cx="9258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Материалы  музея  позволяют  </a:t>
            </a:r>
            <a:r>
              <a:rPr lang="ru-RU" b="1" dirty="0" smtClean="0"/>
              <a:t>научить, углубить знания и повысить интерес к истории, проводимые мероприятия помогают напоминать </a:t>
            </a:r>
            <a:r>
              <a:rPr lang="ru-RU" b="1" dirty="0"/>
              <a:t>молодежи об  угрозах фашизма для  человечества.</a:t>
            </a:r>
          </a:p>
          <a:p>
            <a:r>
              <a:rPr lang="ru-RU" b="1" dirty="0"/>
              <a:t>           Однако, школьные музеи испытывают немало проблем и трудностей в своей деятельности.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Не </a:t>
            </a:r>
            <a:r>
              <a:rPr lang="ru-RU" b="1" dirty="0"/>
              <a:t>хватает специального оборудования для экспонирования и хранения фондов, недостаточно средств </a:t>
            </a:r>
            <a:r>
              <a:rPr lang="ru-RU" b="1" dirty="0" smtClean="0"/>
              <a:t>выделяется</a:t>
            </a:r>
            <a:r>
              <a:rPr lang="ru-RU" b="1" dirty="0" smtClean="0"/>
              <a:t> </a:t>
            </a:r>
            <a:r>
              <a:rPr lang="ru-RU" b="1" dirty="0"/>
              <a:t>на работу музеев, и слабо  стимулируется материально работа их руководителей</a:t>
            </a:r>
            <a:r>
              <a:rPr lang="ru-RU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Отсутствие </a:t>
            </a:r>
            <a:r>
              <a:rPr lang="ru-RU" b="1" dirty="0"/>
              <a:t>контакта между </a:t>
            </a:r>
            <a:r>
              <a:rPr lang="ru-RU" b="1" dirty="0" smtClean="0"/>
              <a:t>другими школьными </a:t>
            </a:r>
            <a:r>
              <a:rPr lang="ru-RU" b="1" dirty="0"/>
              <a:t>музеями. </a:t>
            </a:r>
            <a:endParaRPr lang="ru-RU" b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/>
              <a:t>Дефицит ресурсного обеспечения</a:t>
            </a:r>
            <a:r>
              <a:rPr lang="ru-RU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/>
              <a:t>Недостаток квалифицированных </a:t>
            </a:r>
            <a:r>
              <a:rPr lang="ru-RU" b="1" dirty="0" smtClean="0"/>
              <a:t>руководителей</a:t>
            </a:r>
            <a:r>
              <a:rPr lang="ru-RU" b="1" dirty="0"/>
              <a:t> </a:t>
            </a:r>
            <a:r>
              <a:rPr lang="ru-RU" b="1" dirty="0" smtClean="0"/>
              <a:t>(?)</a:t>
            </a:r>
            <a:endParaRPr lang="ru-RU" b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Отсутствие времени на ведение </a:t>
            </a:r>
            <a:r>
              <a:rPr lang="ru-RU" b="1" dirty="0" smtClean="0"/>
              <a:t>документации</a:t>
            </a:r>
            <a:endParaRPr lang="ru-RU" b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Отсутствие качественных экспонатов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6" y="833155"/>
            <a:ext cx="4251267" cy="3438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7" y="4461477"/>
            <a:ext cx="5912427" cy="37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3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51178" y="516441"/>
            <a:ext cx="13101561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125336" y="426027"/>
            <a:ext cx="11925646" cy="2015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Музей - это книга памяти: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собранные в нем документы и предметы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хранят память прошлого, передают ее, как эстафету, нашим потомкам, поддерживают и развивают связь, нить времен и поколений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6424374" y="4998482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6424374" y="6314718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101959" y="6256734"/>
            <a:ext cx="305050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4098" name="Picture 2" descr="https://sun9-54.userapi.com/impg/XYGXrR5KDfoLw6WJtNv4IJHunfACotsz2WSHSA/F12L1JCrXYo.jpg?size=960x720&amp;quality=96&amp;sign=7b47268f9d71e26fc2169e2ad4718b9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8" y="2583241"/>
            <a:ext cx="6684814" cy="50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8.userapi.com/s/v1/ig2/Dr40bMUJ7awDVKICz-6FBPzysO7MloTuy1XnGt-42FoyCJ5XrnEtv4iEXFlc1peD51_-pwtfDCnxAo2YR9YYTcvF.jpg?quality=95&amp;as=32x24,48x36,72x54,108x81,160x120,240x180,360x270,480x360,540x405,640x480,720x540,1080x810,1280x960&amp;from=bu&amp;u=5R0JgS-9OMHq0KPr1FCbgyeDmbfSxLzwbmRu9kplccI&amp;cs=807x6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24" y="2628491"/>
            <a:ext cx="6720457" cy="49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131</TotalTime>
  <Words>225</Words>
  <Application>Microsoft Office PowerPoint</Application>
  <PresentationFormat>Произвольный</PresentationFormat>
  <Paragraphs>59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Source Sans Pro</vt:lpstr>
      <vt:lpstr>Source Serif Pro Semi Bold</vt:lpstr>
      <vt:lpstr>Times New Roman</vt:lpstr>
      <vt:lpstr>Wingdings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220-1</cp:lastModifiedBy>
  <cp:revision>21</cp:revision>
  <dcterms:created xsi:type="dcterms:W3CDTF">2025-03-25T06:22:29Z</dcterms:created>
  <dcterms:modified xsi:type="dcterms:W3CDTF">2025-03-26T11:51:35Z</dcterms:modified>
</cp:coreProperties>
</file>