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58" r:id="rId6"/>
    <p:sldId id="262" r:id="rId7"/>
    <p:sldId id="263" r:id="rId8"/>
    <p:sldId id="266" r:id="rId9"/>
    <p:sldId id="264" r:id="rId10"/>
    <p:sldId id="267" r:id="rId11"/>
    <p:sldId id="268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35150-248E-4E13-863A-656921141C45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F428-D771-4205-9024-B72D18775F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065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35150-248E-4E13-863A-656921141C45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F428-D771-4205-9024-B72D18775F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86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35150-248E-4E13-863A-656921141C45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F428-D771-4205-9024-B72D18775F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585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35150-248E-4E13-863A-656921141C45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F428-D771-4205-9024-B72D18775F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700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35150-248E-4E13-863A-656921141C45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F428-D771-4205-9024-B72D18775F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52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35150-248E-4E13-863A-656921141C45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F428-D771-4205-9024-B72D18775F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928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35150-248E-4E13-863A-656921141C45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F428-D771-4205-9024-B72D18775F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166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35150-248E-4E13-863A-656921141C45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F428-D771-4205-9024-B72D18775F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406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35150-248E-4E13-863A-656921141C45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F428-D771-4205-9024-B72D18775F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069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35150-248E-4E13-863A-656921141C45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F428-D771-4205-9024-B72D18775F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940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35150-248E-4E13-863A-656921141C45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F428-D771-4205-9024-B72D18775F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94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35150-248E-4E13-863A-656921141C45}" type="datetimeFigureOut">
              <a:rPr lang="ru-RU" smtClean="0"/>
              <a:t>11.03.2025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BF428-D771-4205-9024-B72D18775F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241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14764" y="1122363"/>
            <a:ext cx="9337963" cy="2387600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взаимодействия с детьми, родственниками погибших на СВО при переживании утраты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47855" y="5035137"/>
            <a:ext cx="6733309" cy="555171"/>
          </a:xfrm>
        </p:spPr>
        <p:txBody>
          <a:bodyPr>
            <a:noAutofit/>
          </a:bodyPr>
          <a:lstStyle/>
          <a:p>
            <a:pPr algn="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 Пашко Оксана Викторовна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21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07127" y="-75123"/>
            <a:ext cx="10584873" cy="6941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 ПОДДЕРЖАТЬ ЧЕЛОВЕКА, ПЕРЕЖИВАЮЩЕГО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ГОРЕ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Быть рядом и дать человеку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выговориться.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Прежде чем предлагать советы, очень важно для начала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находится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рядом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человеком, переживающим горе и выражать ему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свое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сочувствие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Выражать сочувствие, в том числе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тактильно.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Очень важно не блокировать эти чувства, особенно на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начальных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этапах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потому что невыраженные чувства будут мешать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завершить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процесс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переживания утраты. Важно помочь человеку эти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чувства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выразить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Помочь человеку понять нормальность происходящего с ним.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Отговорить человека, переживающего утрату, от резких изменений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жизни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Помочь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адаптироваться к новой жизни.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Помочь сохранить воспоминания.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Поддержать человека в поисках смысла.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00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87418" y="83127"/>
            <a:ext cx="994756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Назло неудачам, назло заварухам,</a:t>
            </a:r>
            <a:br>
              <a:rPr lang="ru-RU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Чтоб ни было с Вами — не падайте духом!</a:t>
            </a:r>
            <a:br>
              <a:rPr lang="ru-RU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Бывает, что носом, коленками, брюхом</a:t>
            </a:r>
            <a:br>
              <a:rPr lang="ru-RU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 ж, падайте всем! Но не падайте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духом!</a:t>
            </a:r>
            <a:endParaRPr lang="ru-RU" sz="3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Назло неудачам, назло заварухам, Чтоб ни было с Вами - не падайте духом...  Бывает, что носом, коленками,.. | ВКонтакт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3779" y="2283775"/>
            <a:ext cx="4465494" cy="4465495"/>
          </a:xfrm>
          <a:prstGeom prst="rect">
            <a:avLst/>
          </a:prstGeom>
          <a:noFill/>
          <a:effectLst>
            <a:glow rad="139700">
              <a:schemeClr val="accent6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2790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92247" y="4616605"/>
            <a:ext cx="997337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Если рядом с ребенком будут взрослые, которые смогут найти </a:t>
            </a:r>
            <a:r>
              <a:rPr lang="ru-RU" sz="2800" b="1" i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всему </a:t>
            </a:r>
            <a:r>
              <a:rPr lang="ru-RU" sz="2800" b="1" i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причинно- 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следственную связь и объяснить, почему так происходит, то ребенок сможет пережить происходящее без </a:t>
            </a:r>
            <a:r>
              <a:rPr lang="ru-RU" sz="28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осложнений.</a:t>
            </a:r>
            <a:endParaRPr lang="ru-RU" sz="28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 descr="Мальчик идет под дождем и грустит у окна, думает о психическом здоровье и  имеет место для макета дома | Премиум Фо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2247" y="214631"/>
            <a:ext cx="5962650" cy="3981450"/>
          </a:xfrm>
          <a:prstGeom prst="rect">
            <a:avLst/>
          </a:prstGeom>
          <a:noFill/>
          <a:effectLst>
            <a:glow rad="101600">
              <a:schemeClr val="accent5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8318809" y="214632"/>
            <a:ext cx="374681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Тоска по погибшему, потерянному родителю сохраняется на протяжении всей жизни, утрата может оказать влияние на личностное развитие и жизнедеятельность ребенка.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8480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11927" y="764024"/>
            <a:ext cx="9993745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наладить диалог с ребенком после возвращения в класс</a:t>
            </a:r>
          </a:p>
          <a:p>
            <a:pPr algn="just"/>
            <a:r>
              <a:rPr lang="ru-RU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Начните разговор </a:t>
            </a:r>
          </a:p>
          <a:p>
            <a:pPr algn="just"/>
            <a:r>
              <a:rPr lang="ru-RU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«Здравствуй, (имя ребенка)! Мне хочется тебе сказать, что я знаю о трагедии в твоей семье. Мне очень грустно, что это случилось с тобой. Я хочу, чтобы ты знал, что я буду рядом, если понадоблюсь».</a:t>
            </a:r>
          </a:p>
          <a:p>
            <a:pPr algn="just"/>
            <a:r>
              <a:rPr lang="ru-RU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Признайте чувства</a:t>
            </a:r>
          </a:p>
          <a:p>
            <a:pPr algn="just"/>
            <a:r>
              <a:rPr lang="ru-RU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«Я вижу, как тебе сложно говорить со мной, с другими, отвечать на вопросы. Ты можешь этого не делать, если не хочется. Но я иногда буду спрашивать, как твои дела. Вдруг захочешь рассказать».</a:t>
            </a:r>
          </a:p>
          <a:p>
            <a:pPr algn="just"/>
            <a:r>
              <a:rPr lang="ru-RU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Предложите помощь</a:t>
            </a:r>
          </a:p>
          <a:p>
            <a:pPr algn="just"/>
            <a:r>
              <a:rPr lang="ru-RU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«Если тебе нужна будет помощь, ты можешь мне об этом сказать».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у вас есть опыт:</a:t>
            </a:r>
            <a:r>
              <a:rPr lang="ru-RU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«Ты знаешь, я когда- то проживала подобные чувства. Мне было грустно потерять близкого. Я обращалась за помощью и мне становилось легче».</a:t>
            </a:r>
            <a:endParaRPr lang="ru-RU" sz="2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1854" y="0"/>
            <a:ext cx="6271491" cy="609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Шпаргалка для классного руководителя</a:t>
            </a:r>
          </a:p>
        </p:txBody>
      </p:sp>
    </p:spTree>
    <p:extLst>
      <p:ext uri="{BB962C8B-B14F-4D97-AF65-F5344CB8AC3E}">
        <p14:creationId xmlns:p14="http://schemas.microsoft.com/office/powerpoint/2010/main" val="91230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1382" y="147782"/>
            <a:ext cx="9809017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Уточните, можно ли рассказать друзьям</a:t>
            </a:r>
          </a:p>
          <a:p>
            <a:pPr algn="just"/>
            <a:r>
              <a:rPr lang="ru-RU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«Иногда важно, чтобы о 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ашей беде знали близкие люди, наши друзья. Они могут помочь, если знают о том, что с нами происходит. Если ты хочешь, я могу рассказать ребятам, я могу рассказать, почему ты грустишь? Может ты хочешь, чтобы кто- то конкретный узнал?»</a:t>
            </a:r>
          </a:p>
          <a:p>
            <a:r>
              <a:rPr lang="ru-RU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Предупредите о возможных сложностях</a:t>
            </a:r>
            <a:endParaRPr lang="ru-RU" sz="2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5 причин, почему ученики не любят своих учителе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8811" y="3040882"/>
            <a:ext cx="5715000" cy="3714751"/>
          </a:xfrm>
          <a:prstGeom prst="rect">
            <a:avLst/>
          </a:prstGeom>
          <a:noFill/>
          <a:effectLst>
            <a:glow rad="101600">
              <a:schemeClr val="accent5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471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19272" y="845691"/>
            <a:ext cx="10058399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Шаг1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Выясните обстановку в классе в связи с новостью о потере родителя одноклассника. Это может быть тревога, беспокойство, страх, разговоры в мини- группах, высмеивание, избегание. </a:t>
            </a:r>
          </a:p>
          <a:p>
            <a:pPr algn="just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Шаг 2.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Назначьте дату беседы с классом- не позднее 5 дней после известия. Беседу проводите пока ребенка нет в классе, чтобы успеть подготовить одноклассников к его возвращению.</a:t>
            </a:r>
          </a:p>
          <a:p>
            <a:pPr algn="just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Шаг 3.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Начните разговор со слов: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«Дети, в нашем классе у (имя) случилось горе. Да, у вашего одноклассника погиб папа».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Объясните, что по этическим принципам не готовы обсуждать подробности.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1854" y="0"/>
            <a:ext cx="4036291" cy="609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беседы с классом</a:t>
            </a:r>
            <a:endParaRPr lang="ru-RU" sz="2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86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8036" y="212435"/>
            <a:ext cx="1006763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Шаг 4.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Скажите, что важно создать благоприятную дружескую атмосферу в классе: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«Наша поддержка очень важна! Мы должны помочь нашему однокласснику справиться с утратой».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Замотивируйте детей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«Я знаю, что вы можете проявить себя достойно», «Вы у меня огромные молодцы, вы сможете поддержать своего одноклассника, поступить правильно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/>
            <a:endParaRPr lang="ru-RU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Шаг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Объясните классу, что нельзя высмеивать поведение или внешний вид одноклассника: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«Дети, вы должны понимать, что слезы, растерянность, замкнутость или раздражительность, иногда даже злость- это нормальные реакции на горе. Мы должны помочь (имя) пережить этот острый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период». </a:t>
            </a: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05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Почему дети чувствуют себя одинокими в школе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4123" y="640123"/>
            <a:ext cx="5648496" cy="3846626"/>
          </a:xfrm>
          <a:prstGeom prst="rect">
            <a:avLst/>
          </a:prstGeom>
          <a:noFill/>
          <a:effectLst>
            <a:glow rad="101600">
              <a:schemeClr val="accent5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681019" y="147390"/>
            <a:ext cx="446116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По возможности не оставляйте обучающегося одного в течение дня, особенно, если он просит об этом. Если профессиональная необходимость того требует, сообщите обучающемуся, что уходите на определенное время, а потом вернетесь. 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96291" y="5590464"/>
            <a:ext cx="104463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Постарайтесь по мере возможности включать обучающегося в тот распорядок дня, который был у него до утраты.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90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205018" y="83127"/>
            <a:ext cx="7195127" cy="10067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Проявления у детей младшего школьного возраста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825345" y="1660235"/>
            <a:ext cx="3080328" cy="1450109"/>
          </a:xfrm>
          <a:prstGeom prst="roundRect">
            <a:avLst>
              <a:gd name="adj" fmla="val 1750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замкнутость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565563" y="1667161"/>
            <a:ext cx="3278909" cy="145010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трах школы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245100" y="1667161"/>
            <a:ext cx="3149600" cy="145010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азрыв с прежними друзьями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 стрелкой 6"/>
          <p:cNvCxnSpPr>
            <a:stCxn id="2" idx="2"/>
            <a:endCxn id="4" idx="0"/>
          </p:cNvCxnSpPr>
          <p:nvPr/>
        </p:nvCxnSpPr>
        <p:spPr>
          <a:xfrm flipH="1">
            <a:off x="3205018" y="1089890"/>
            <a:ext cx="3597564" cy="5772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2" idx="2"/>
            <a:endCxn id="3" idx="0"/>
          </p:cNvCxnSpPr>
          <p:nvPr/>
        </p:nvCxnSpPr>
        <p:spPr>
          <a:xfrm>
            <a:off x="6802582" y="1089890"/>
            <a:ext cx="3562927" cy="5703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2" idx="2"/>
            <a:endCxn id="5" idx="0"/>
          </p:cNvCxnSpPr>
          <p:nvPr/>
        </p:nvCxnSpPr>
        <p:spPr>
          <a:xfrm>
            <a:off x="6802582" y="1089890"/>
            <a:ext cx="17318" cy="5772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Ребенок боится отвечать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807" y="3680689"/>
            <a:ext cx="3234419" cy="2154932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Специалист семейного центра рассказал о важности поддержки ребенка в  конфликте со сверстниками - Портал &quot;Мой семейный центр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240" y="3680689"/>
            <a:ext cx="3230375" cy="2154932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Замкнутый ребенок – как с ним быть?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294"/>
          <a:stretch/>
        </p:blipFill>
        <p:spPr bwMode="auto">
          <a:xfrm>
            <a:off x="8825345" y="3680689"/>
            <a:ext cx="3228110" cy="2147255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49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205018" y="83127"/>
            <a:ext cx="7195127" cy="10067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обращения к неадаптивным формам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совладания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 стрессовой 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ситуацией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825345" y="1660235"/>
            <a:ext cx="3080328" cy="1450109"/>
          </a:xfrm>
          <a:prstGeom prst="roundRect">
            <a:avLst>
              <a:gd name="adj" fmla="val 1750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аутоагрессивное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поведение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565563" y="1667161"/>
            <a:ext cx="3278909" cy="145010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употреблению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психоактивных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веществ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245100" y="1667161"/>
            <a:ext cx="3149600" cy="145010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противоправное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провокационное поведение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 стрелкой 6"/>
          <p:cNvCxnSpPr>
            <a:stCxn id="2" idx="2"/>
            <a:endCxn id="4" idx="0"/>
          </p:cNvCxnSpPr>
          <p:nvPr/>
        </p:nvCxnSpPr>
        <p:spPr>
          <a:xfrm flipH="1">
            <a:off x="3205018" y="1089890"/>
            <a:ext cx="3597564" cy="5772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2" idx="2"/>
            <a:endCxn id="3" idx="0"/>
          </p:cNvCxnSpPr>
          <p:nvPr/>
        </p:nvCxnSpPr>
        <p:spPr>
          <a:xfrm>
            <a:off x="6802582" y="1089890"/>
            <a:ext cx="3562927" cy="5703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2" idx="2"/>
            <a:endCxn id="5" idx="0"/>
          </p:cNvCxnSpPr>
          <p:nvPr/>
        </p:nvCxnSpPr>
        <p:spPr>
          <a:xfrm>
            <a:off x="6802582" y="1089890"/>
            <a:ext cx="17318" cy="5772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Лечение аутоагрессии у подростков и детей в Москве по низким ценам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3314" y="3680689"/>
            <a:ext cx="3233662" cy="2154932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Асоциальное поведение подростков: причины и формы проявления девиантного  поведения несовершеннолетних, методы коррекции и профилактик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5100" y="3685650"/>
            <a:ext cx="3149600" cy="2149971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Подросток токсикоман - как узнать? - статья на сайте клиники Вита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98"/>
          <a:stretch/>
        </p:blipFill>
        <p:spPr bwMode="auto">
          <a:xfrm>
            <a:off x="1630794" y="3694541"/>
            <a:ext cx="3148445" cy="2145702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746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707</Words>
  <Application>Microsoft Office PowerPoint</Application>
  <PresentationFormat>Широкоэкранный</PresentationFormat>
  <Paragraphs>44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Тема Office</vt:lpstr>
      <vt:lpstr>Особенности взаимодействия с детьми, родственниками погибших на СВО при переживании утраты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взаимодействия с детьми, родственниками погибших на СВО при переживании утраты </dc:title>
  <dc:creator>Пашко Оксана Викторовна</dc:creator>
  <cp:lastModifiedBy>oksana</cp:lastModifiedBy>
  <cp:revision>26</cp:revision>
  <dcterms:created xsi:type="dcterms:W3CDTF">2025-03-11T04:30:40Z</dcterms:created>
  <dcterms:modified xsi:type="dcterms:W3CDTF">2025-03-11T15:53:54Z</dcterms:modified>
</cp:coreProperties>
</file>