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kinofilms.tv/film/machexa1973/26053" TargetMode="External"/><Relationship Id="rId3" Type="http://schemas.openxmlformats.org/officeDocument/2006/relationships/hyperlink" Target="http://www.ya-roditel.ru/parents/family_adopt/rebenok_poteryal_roditeley/" TargetMode="External"/><Relationship Id="rId7" Type="http://schemas.openxmlformats.org/officeDocument/2006/relationships/hyperlink" Target="http://www.edunyagan.ru/DswMedia/formyiimetodyirabotyisdet-mi-perejivshimigore.pdf" TargetMode="External"/><Relationship Id="rId2" Type="http://schemas.openxmlformats.org/officeDocument/2006/relationships/hyperlink" Target="http://www.memoriam.ru/principy-obshheniya-i-pomoshhi-goryuyushhemu-rebenku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kpfu.ru/portal/docs/F1854135609/001.doc" TargetMode="External"/><Relationship Id="rId5" Type="http://schemas.openxmlformats.org/officeDocument/2006/relationships/hyperlink" Target="http://adalin.mospsy.ru/l_03_00/l0098.shtml" TargetMode="External"/><Relationship Id="rId4" Type="http://schemas.openxmlformats.org/officeDocument/2006/relationships/hyperlink" Target="http://psihologos.akkupunktura.ru/?p=21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B7E05B-0A0A-D8DB-CC92-DA741632E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Психологические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бенности 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переживания горя детьми разных возрастов.</a:t>
            </a:r>
            <a:br>
              <a:rPr lang="ru-RU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8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013BB32-9D48-B46F-3BCF-E00FDC2D5E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Киндяшова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Сергеевна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algn="r">
              <a:lnSpc>
                <a:spcPct val="1200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Ватинская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ОСШ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57E05A2F-22C4-7B8F-2FD2-F336750C8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95" y="1399591"/>
            <a:ext cx="3243394" cy="18244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xmlns="" id="{7BC6629D-18A5-F038-EE64-B3D137B95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628" y="3429000"/>
            <a:ext cx="2965086" cy="15351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0564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6D1CEA-005F-04FE-5622-89967BD27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953512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/>
              <a:t/>
            </a:r>
            <a:br>
              <a:rPr lang="ru-RU" sz="2400" i="1" dirty="0"/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переживают потерю близкого человека, только это происходит не всегда в явной и понятной для окружающих форме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885C180-F04C-BD89-F82D-01E415210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813816"/>
            <a:ext cx="7315200" cy="1069848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и переживание  боли  утраты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столь же существенная часть жизни,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и переживание радости любви.</a:t>
            </a:r>
            <a:b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Алан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Волфет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56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68AA0F-94D6-F72A-8398-6C035E6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81318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проявления детского горя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06C2777-3A40-12A5-7995-49EFFD1457A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32" r="13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286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A72009-C088-8DAF-41CF-65F3C8F82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реакции на утрату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14201" y="758275"/>
            <a:ext cx="8115230" cy="53309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5" name="Скругленный прямоугольник 4"/>
          <p:cNvSpPr/>
          <p:nvPr/>
        </p:nvSpPr>
        <p:spPr>
          <a:xfrm>
            <a:off x="3730752" y="841248"/>
            <a:ext cx="7882128" cy="7132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Вопросы, интерес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увлечение похоронной суетой, что то новое, непонятное.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30752" y="1673352"/>
            <a:ext cx="7882128" cy="6766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поведении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непослушание, агрессия, рассеянность, нарушение работоспособности.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30752" y="2468880"/>
            <a:ext cx="7882128" cy="6949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Невротические и психосоматические симптомы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повышенная возбудимость, физическое переутомление, нарушение сна,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головные боли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30752" y="3291840"/>
            <a:ext cx="7882128" cy="7863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Тревога, страх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боязнь умереть самому или потерять оставшегося родителя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30752" y="4270248"/>
            <a:ext cx="7882128" cy="7315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Печаль, слезы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выражаемое горе обычно очень интенсивно, но непродолжительно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30752" y="5148072"/>
            <a:ext cx="7882128" cy="722376"/>
          </a:xfrm>
          <a:prstGeom prst="roundRect">
            <a:avLst>
              <a:gd name="adj" fmla="val 757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вины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самообвинение в плохом поведении, непослушании.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D7EA92-9640-3AF5-D4AE-15CC12E0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особенности проживания горя</a:t>
            </a:r>
          </a:p>
        </p:txBody>
      </p:sp>
      <p:grpSp>
        <p:nvGrpSpPr>
          <p:cNvPr id="5" name="Group 377">
            <a:extLst>
              <a:ext uri="{FF2B5EF4-FFF2-40B4-BE49-F238E27FC236}">
                <a16:creationId xmlns:a16="http://schemas.microsoft.com/office/drawing/2014/main" xmlns="" id="{A46971C7-B375-20D6-7C9F-F39AE6CBC3C7}"/>
              </a:ext>
            </a:extLst>
          </p:cNvPr>
          <p:cNvGrpSpPr>
            <a:grpSpLocks/>
          </p:cNvGrpSpPr>
          <p:nvPr/>
        </p:nvGrpSpPr>
        <p:grpSpPr>
          <a:xfrm>
            <a:off x="3638940" y="770015"/>
            <a:ext cx="2702338" cy="5350866"/>
            <a:chOff x="12700" y="12700"/>
            <a:chExt cx="2169159" cy="4773930"/>
          </a:xfrm>
        </p:grpSpPr>
        <p:sp>
          <p:nvSpPr>
            <p:cNvPr id="6" name="Graphic 378">
              <a:extLst>
                <a:ext uri="{FF2B5EF4-FFF2-40B4-BE49-F238E27FC236}">
                  <a16:creationId xmlns:a16="http://schemas.microsoft.com/office/drawing/2014/main" xmlns="" id="{86BB43D6-C44C-9734-BE67-7C16A7FDF571}"/>
                </a:ext>
              </a:extLst>
            </p:cNvPr>
            <p:cNvSpPr/>
            <p:nvPr/>
          </p:nvSpPr>
          <p:spPr>
            <a:xfrm>
              <a:off x="12700" y="12700"/>
              <a:ext cx="2156460" cy="4761230"/>
            </a:xfrm>
            <a:custGeom>
              <a:avLst/>
              <a:gdLst/>
              <a:ahLst/>
              <a:cxnLst/>
              <a:rect l="l" t="t" r="r" b="b"/>
              <a:pathLst>
                <a:path w="2156460" h="4761230">
                  <a:moveTo>
                    <a:pt x="172516" y="0"/>
                  </a:moveTo>
                  <a:lnTo>
                    <a:pt x="1983841" y="0"/>
                  </a:lnTo>
                  <a:lnTo>
                    <a:pt x="2029743" y="6161"/>
                  </a:lnTo>
                  <a:lnTo>
                    <a:pt x="2070977" y="23551"/>
                  </a:lnTo>
                  <a:lnTo>
                    <a:pt x="2105904" y="50530"/>
                  </a:lnTo>
                  <a:lnTo>
                    <a:pt x="2132883" y="85456"/>
                  </a:lnTo>
                  <a:lnTo>
                    <a:pt x="2150273" y="126691"/>
                  </a:lnTo>
                  <a:lnTo>
                    <a:pt x="2156434" y="172592"/>
                  </a:lnTo>
                  <a:lnTo>
                    <a:pt x="2156434" y="4761077"/>
                  </a:lnTo>
                  <a:lnTo>
                    <a:pt x="0" y="4761077"/>
                  </a:lnTo>
                  <a:lnTo>
                    <a:pt x="0" y="172592"/>
                  </a:lnTo>
                  <a:lnTo>
                    <a:pt x="6162" y="126691"/>
                  </a:lnTo>
                  <a:lnTo>
                    <a:pt x="23554" y="85456"/>
                  </a:lnTo>
                  <a:lnTo>
                    <a:pt x="50530" y="50530"/>
                  </a:lnTo>
                  <a:lnTo>
                    <a:pt x="85445" y="23551"/>
                  </a:lnTo>
                  <a:lnTo>
                    <a:pt x="126656" y="6161"/>
                  </a:lnTo>
                  <a:lnTo>
                    <a:pt x="172516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" name="Graphic 379">
              <a:extLst>
                <a:ext uri="{FF2B5EF4-FFF2-40B4-BE49-F238E27FC236}">
                  <a16:creationId xmlns:a16="http://schemas.microsoft.com/office/drawing/2014/main" xmlns="" id="{DA58786D-4536-5551-6DC4-9B1063ACB377}"/>
                </a:ext>
              </a:extLst>
            </p:cNvPr>
            <p:cNvSpPr/>
            <p:nvPr/>
          </p:nvSpPr>
          <p:spPr>
            <a:xfrm>
              <a:off x="12700" y="3570732"/>
              <a:ext cx="2156460" cy="692785"/>
            </a:xfrm>
            <a:custGeom>
              <a:avLst/>
              <a:gdLst/>
              <a:ahLst/>
              <a:cxnLst/>
              <a:rect l="l" t="t" r="r" b="b"/>
              <a:pathLst>
                <a:path w="2156460" h="692785">
                  <a:moveTo>
                    <a:pt x="2156333" y="0"/>
                  </a:moveTo>
                  <a:lnTo>
                    <a:pt x="0" y="0"/>
                  </a:lnTo>
                  <a:lnTo>
                    <a:pt x="0" y="692175"/>
                  </a:lnTo>
                  <a:lnTo>
                    <a:pt x="2156333" y="692175"/>
                  </a:lnTo>
                  <a:lnTo>
                    <a:pt x="2156333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8" name="Graphic 380">
              <a:extLst>
                <a:ext uri="{FF2B5EF4-FFF2-40B4-BE49-F238E27FC236}">
                  <a16:creationId xmlns:a16="http://schemas.microsoft.com/office/drawing/2014/main" xmlns="" id="{352A4B0B-D155-2602-D2A9-ACA0CA81DA00}"/>
                </a:ext>
              </a:extLst>
            </p:cNvPr>
            <p:cNvSpPr/>
            <p:nvPr/>
          </p:nvSpPr>
          <p:spPr>
            <a:xfrm>
              <a:off x="12700" y="3570732"/>
              <a:ext cx="2156460" cy="692785"/>
            </a:xfrm>
            <a:custGeom>
              <a:avLst/>
              <a:gdLst/>
              <a:ahLst/>
              <a:cxnLst/>
              <a:rect l="l" t="t" r="r" b="b"/>
              <a:pathLst>
                <a:path w="2156460" h="692785">
                  <a:moveTo>
                    <a:pt x="0" y="692175"/>
                  </a:moveTo>
                  <a:lnTo>
                    <a:pt x="2156333" y="692175"/>
                  </a:lnTo>
                  <a:lnTo>
                    <a:pt x="2156333" y="0"/>
                  </a:lnTo>
                  <a:lnTo>
                    <a:pt x="0" y="0"/>
                  </a:lnTo>
                  <a:lnTo>
                    <a:pt x="0" y="692175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9" name="Image 381">
              <a:extLst>
                <a:ext uri="{FF2B5EF4-FFF2-40B4-BE49-F238E27FC236}">
                  <a16:creationId xmlns:a16="http://schemas.microsoft.com/office/drawing/2014/main" xmlns="" id="{70F5A677-95F3-3A65-F8F4-39E87132A63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0558" y="3527171"/>
              <a:ext cx="737234" cy="754773"/>
            </a:xfrm>
            <a:prstGeom prst="rect">
              <a:avLst/>
            </a:prstGeom>
          </p:spPr>
        </p:pic>
        <p:sp>
          <p:nvSpPr>
            <p:cNvPr id="10" name="Graphic 382">
              <a:extLst>
                <a:ext uri="{FF2B5EF4-FFF2-40B4-BE49-F238E27FC236}">
                  <a16:creationId xmlns:a16="http://schemas.microsoft.com/office/drawing/2014/main" xmlns="" id="{EE27F15F-7E5F-7FFD-336D-4F1E2A640BA7}"/>
                </a:ext>
              </a:extLst>
            </p:cNvPr>
            <p:cNvSpPr/>
            <p:nvPr/>
          </p:nvSpPr>
          <p:spPr>
            <a:xfrm>
              <a:off x="1370558" y="3527171"/>
              <a:ext cx="737235" cy="755015"/>
            </a:xfrm>
            <a:custGeom>
              <a:avLst/>
              <a:gdLst/>
              <a:ahLst/>
              <a:cxnLst/>
              <a:rect l="l" t="t" r="r" b="b"/>
              <a:pathLst>
                <a:path w="737235" h="755015">
                  <a:moveTo>
                    <a:pt x="0" y="377444"/>
                  </a:moveTo>
                  <a:lnTo>
                    <a:pt x="2870" y="330107"/>
                  </a:lnTo>
                  <a:lnTo>
                    <a:pt x="11253" y="284523"/>
                  </a:lnTo>
                  <a:lnTo>
                    <a:pt x="24803" y="241045"/>
                  </a:lnTo>
                  <a:lnTo>
                    <a:pt x="43175" y="200027"/>
                  </a:lnTo>
                  <a:lnTo>
                    <a:pt x="66023" y="161823"/>
                  </a:lnTo>
                  <a:lnTo>
                    <a:pt x="93002" y="126788"/>
                  </a:lnTo>
                  <a:lnTo>
                    <a:pt x="123768" y="95275"/>
                  </a:lnTo>
                  <a:lnTo>
                    <a:pt x="157976" y="67638"/>
                  </a:lnTo>
                  <a:lnTo>
                    <a:pt x="195279" y="44233"/>
                  </a:lnTo>
                  <a:lnTo>
                    <a:pt x="235334" y="25412"/>
                  </a:lnTo>
                  <a:lnTo>
                    <a:pt x="277795" y="11530"/>
                  </a:lnTo>
                  <a:lnTo>
                    <a:pt x="322316" y="2941"/>
                  </a:lnTo>
                  <a:lnTo>
                    <a:pt x="368553" y="0"/>
                  </a:lnTo>
                  <a:lnTo>
                    <a:pt x="414793" y="2941"/>
                  </a:lnTo>
                  <a:lnTo>
                    <a:pt x="459321" y="11530"/>
                  </a:lnTo>
                  <a:lnTo>
                    <a:pt x="501790" y="25412"/>
                  </a:lnTo>
                  <a:lnTo>
                    <a:pt x="541856" y="44233"/>
                  </a:lnTo>
                  <a:lnTo>
                    <a:pt x="579173" y="67638"/>
                  </a:lnTo>
                  <a:lnTo>
                    <a:pt x="613395" y="95275"/>
                  </a:lnTo>
                  <a:lnTo>
                    <a:pt x="644175" y="126788"/>
                  </a:lnTo>
                  <a:lnTo>
                    <a:pt x="671169" y="161823"/>
                  </a:lnTo>
                  <a:lnTo>
                    <a:pt x="694031" y="200027"/>
                  </a:lnTo>
                  <a:lnTo>
                    <a:pt x="712414" y="241045"/>
                  </a:lnTo>
                  <a:lnTo>
                    <a:pt x="725972" y="284523"/>
                  </a:lnTo>
                  <a:lnTo>
                    <a:pt x="734361" y="330107"/>
                  </a:lnTo>
                  <a:lnTo>
                    <a:pt x="737234" y="377444"/>
                  </a:lnTo>
                  <a:lnTo>
                    <a:pt x="734361" y="424773"/>
                  </a:lnTo>
                  <a:lnTo>
                    <a:pt x="725972" y="470348"/>
                  </a:lnTo>
                  <a:lnTo>
                    <a:pt x="712414" y="513816"/>
                  </a:lnTo>
                  <a:lnTo>
                    <a:pt x="694031" y="554823"/>
                  </a:lnTo>
                  <a:lnTo>
                    <a:pt x="671169" y="593015"/>
                  </a:lnTo>
                  <a:lnTo>
                    <a:pt x="644175" y="628038"/>
                  </a:lnTo>
                  <a:lnTo>
                    <a:pt x="613395" y="659540"/>
                  </a:lnTo>
                  <a:lnTo>
                    <a:pt x="579173" y="687165"/>
                  </a:lnTo>
                  <a:lnTo>
                    <a:pt x="541856" y="710561"/>
                  </a:lnTo>
                  <a:lnTo>
                    <a:pt x="501790" y="729373"/>
                  </a:lnTo>
                  <a:lnTo>
                    <a:pt x="459321" y="743248"/>
                  </a:lnTo>
                  <a:lnTo>
                    <a:pt x="414793" y="751833"/>
                  </a:lnTo>
                  <a:lnTo>
                    <a:pt x="368553" y="754773"/>
                  </a:lnTo>
                  <a:lnTo>
                    <a:pt x="322316" y="751833"/>
                  </a:lnTo>
                  <a:lnTo>
                    <a:pt x="277795" y="743248"/>
                  </a:lnTo>
                  <a:lnTo>
                    <a:pt x="235334" y="729373"/>
                  </a:lnTo>
                  <a:lnTo>
                    <a:pt x="195279" y="710561"/>
                  </a:lnTo>
                  <a:lnTo>
                    <a:pt x="157976" y="687165"/>
                  </a:lnTo>
                  <a:lnTo>
                    <a:pt x="123768" y="659540"/>
                  </a:lnTo>
                  <a:lnTo>
                    <a:pt x="93002" y="628038"/>
                  </a:lnTo>
                  <a:lnTo>
                    <a:pt x="66023" y="593015"/>
                  </a:lnTo>
                  <a:lnTo>
                    <a:pt x="43175" y="554823"/>
                  </a:lnTo>
                  <a:lnTo>
                    <a:pt x="24803" y="513816"/>
                  </a:lnTo>
                  <a:lnTo>
                    <a:pt x="11253" y="470348"/>
                  </a:lnTo>
                  <a:lnTo>
                    <a:pt x="2870" y="424773"/>
                  </a:lnTo>
                  <a:lnTo>
                    <a:pt x="0" y="377444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1" name="Textbox 383">
              <a:extLst>
                <a:ext uri="{FF2B5EF4-FFF2-40B4-BE49-F238E27FC236}">
                  <a16:creationId xmlns:a16="http://schemas.microsoft.com/office/drawing/2014/main" xmlns="" id="{D53571E9-DE3C-CA39-8121-8E90B458D602}"/>
                </a:ext>
              </a:extLst>
            </p:cNvPr>
            <p:cNvSpPr txBox="1"/>
            <p:nvPr/>
          </p:nvSpPr>
          <p:spPr>
            <a:xfrm>
              <a:off x="179672" y="208114"/>
              <a:ext cx="2002187" cy="457851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90805">
                <a:lnSpc>
                  <a:spcPct val="90000"/>
                </a:lnSpc>
                <a:spcBef>
                  <a:spcPts val="1115"/>
                </a:spcBef>
                <a:spcAft>
                  <a:spcPts val="0"/>
                </a:spcAft>
              </a:pPr>
              <a:r>
                <a:rPr lang="ru-RU" sz="2000" dirty="0">
                  <a:effectLst/>
                  <a:latin typeface="Times New Roman"/>
                  <a:ea typeface="Times New Roman"/>
                </a:rPr>
                <a:t>Смерть</a:t>
              </a:r>
              <a:r>
                <a:rPr lang="ru-RU" sz="2000" spc="-14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не понятна</a:t>
              </a:r>
              <a:r>
                <a:rPr lang="ru-RU" sz="2000" spc="-14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для</a:t>
              </a:r>
              <a:r>
                <a:rPr lang="ru-RU" sz="1050" dirty="0">
                  <a:latin typeface="Times New Roman"/>
                  <a:ea typeface="Times New Roman"/>
                </a:rPr>
                <a:t> 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ребенка, но он                     заметит</a:t>
              </a:r>
              <a:r>
                <a:rPr lang="ru-RU" sz="1050" dirty="0">
                  <a:latin typeface="Times New Roman"/>
                  <a:ea typeface="Times New Roman"/>
                </a:rPr>
                <a:t> </a:t>
              </a:r>
              <a:r>
                <a:rPr lang="ru-RU" sz="2000" spc="-20" dirty="0">
                  <a:effectLst/>
                  <a:latin typeface="Times New Roman"/>
                  <a:ea typeface="Times New Roman"/>
                </a:rPr>
                <a:t>отсутствие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родителя и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эмоциональны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е перемены в</a:t>
              </a:r>
              <a:r>
                <a:rPr lang="ru-RU" sz="1050" dirty="0">
                  <a:latin typeface="Times New Roman"/>
                  <a:ea typeface="Times New Roman"/>
                </a:rPr>
                <a:t> 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тех,</a:t>
              </a:r>
              <a:r>
                <a:rPr lang="ru-RU" sz="2000" spc="-45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25" dirty="0">
                  <a:effectLst/>
                  <a:latin typeface="Times New Roman"/>
                  <a:ea typeface="Times New Roman"/>
                </a:rPr>
                <a:t>кто его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окружает.</a:t>
              </a:r>
            </a:p>
            <a:p>
              <a:pPr marR="90805">
                <a:lnSpc>
                  <a:spcPct val="90000"/>
                </a:lnSpc>
                <a:spcBef>
                  <a:spcPts val="1115"/>
                </a:spcBef>
                <a:spcAft>
                  <a:spcPts val="0"/>
                </a:spcAft>
              </a:pPr>
              <a:r>
                <a:rPr lang="ru-RU" sz="1400" spc="-10" dirty="0" smtClean="0">
                  <a:latin typeface="Times New Roman"/>
                  <a:ea typeface="Times New Roman"/>
                </a:rPr>
                <a:t>Проявления: перемены в поведении – раздражительность, крикливость, расстройства в пищеварении.</a:t>
              </a:r>
              <a:endParaRPr lang="ru-RU" sz="8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box 384">
              <a:extLst>
                <a:ext uri="{FF2B5EF4-FFF2-40B4-BE49-F238E27FC236}">
                  <a16:creationId xmlns:a16="http://schemas.microsoft.com/office/drawing/2014/main" xmlns="" id="{57D536A4-FC85-F22C-F675-D59FD105B92E}"/>
                </a:ext>
              </a:extLst>
            </p:cNvPr>
            <p:cNvSpPr txBox="1"/>
            <p:nvPr/>
          </p:nvSpPr>
          <p:spPr>
            <a:xfrm>
              <a:off x="25400" y="3558032"/>
              <a:ext cx="2131060" cy="7181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67310">
                <a:spcBef>
                  <a:spcPts val="730"/>
                </a:spcBef>
                <a:spcAft>
                  <a:spcPts val="0"/>
                </a:spcAft>
              </a:pP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    до</a:t>
              </a:r>
              <a:r>
                <a:rPr lang="ru-RU" sz="2100" b="1" spc="-15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2</a:t>
              </a:r>
              <a:r>
                <a:rPr lang="ru-RU" sz="2100" b="1" spc="-16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spc="-2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лет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3" name="Group 385">
            <a:extLst>
              <a:ext uri="{FF2B5EF4-FFF2-40B4-BE49-F238E27FC236}">
                <a16:creationId xmlns:a16="http://schemas.microsoft.com/office/drawing/2014/main" xmlns="" id="{3460BCEC-52AB-37EE-389C-B3616CC2ED60}"/>
              </a:ext>
            </a:extLst>
          </p:cNvPr>
          <p:cNvGrpSpPr>
            <a:grpSpLocks/>
          </p:cNvGrpSpPr>
          <p:nvPr/>
        </p:nvGrpSpPr>
        <p:grpSpPr>
          <a:xfrm>
            <a:off x="6520066" y="784566"/>
            <a:ext cx="2870206" cy="5336631"/>
            <a:chOff x="12700" y="12700"/>
            <a:chExt cx="2210816" cy="4773929"/>
          </a:xfrm>
        </p:grpSpPr>
        <p:sp>
          <p:nvSpPr>
            <p:cNvPr id="14" name="Graphic 386">
              <a:extLst>
                <a:ext uri="{FF2B5EF4-FFF2-40B4-BE49-F238E27FC236}">
                  <a16:creationId xmlns:a16="http://schemas.microsoft.com/office/drawing/2014/main" xmlns="" id="{C53D695F-F660-16EC-9D3E-EBD9D798DF9B}"/>
                </a:ext>
              </a:extLst>
            </p:cNvPr>
            <p:cNvSpPr/>
            <p:nvPr/>
          </p:nvSpPr>
          <p:spPr>
            <a:xfrm>
              <a:off x="12700" y="12700"/>
              <a:ext cx="2069327" cy="4761230"/>
            </a:xfrm>
            <a:custGeom>
              <a:avLst/>
              <a:gdLst/>
              <a:ahLst/>
              <a:cxnLst/>
              <a:rect l="l" t="t" r="r" b="b"/>
              <a:pathLst>
                <a:path w="2156460" h="4761230">
                  <a:moveTo>
                    <a:pt x="172466" y="0"/>
                  </a:moveTo>
                  <a:lnTo>
                    <a:pt x="1983867" y="0"/>
                  </a:lnTo>
                  <a:lnTo>
                    <a:pt x="2029724" y="6161"/>
                  </a:lnTo>
                  <a:lnTo>
                    <a:pt x="2070946" y="23551"/>
                  </a:lnTo>
                  <a:lnTo>
                    <a:pt x="2105882" y="50530"/>
                  </a:lnTo>
                  <a:lnTo>
                    <a:pt x="2132880" y="85456"/>
                  </a:lnTo>
                  <a:lnTo>
                    <a:pt x="2150289" y="126691"/>
                  </a:lnTo>
                  <a:lnTo>
                    <a:pt x="2156460" y="172592"/>
                  </a:lnTo>
                  <a:lnTo>
                    <a:pt x="2156460" y="4761077"/>
                  </a:lnTo>
                  <a:lnTo>
                    <a:pt x="0" y="4761077"/>
                  </a:lnTo>
                  <a:lnTo>
                    <a:pt x="0" y="172592"/>
                  </a:lnTo>
                  <a:lnTo>
                    <a:pt x="6160" y="126691"/>
                  </a:lnTo>
                  <a:lnTo>
                    <a:pt x="23546" y="85456"/>
                  </a:lnTo>
                  <a:lnTo>
                    <a:pt x="50514" y="50530"/>
                  </a:lnTo>
                  <a:lnTo>
                    <a:pt x="85419" y="23551"/>
                  </a:lnTo>
                  <a:lnTo>
                    <a:pt x="126617" y="6161"/>
                  </a:lnTo>
                  <a:lnTo>
                    <a:pt x="172466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5" name="Graphic 387">
              <a:extLst>
                <a:ext uri="{FF2B5EF4-FFF2-40B4-BE49-F238E27FC236}">
                  <a16:creationId xmlns:a16="http://schemas.microsoft.com/office/drawing/2014/main" xmlns="" id="{27D5F57C-C6AB-2B95-3070-7AD459739475}"/>
                </a:ext>
              </a:extLst>
            </p:cNvPr>
            <p:cNvSpPr/>
            <p:nvPr/>
          </p:nvSpPr>
          <p:spPr>
            <a:xfrm>
              <a:off x="67056" y="3589769"/>
              <a:ext cx="2156460" cy="692785"/>
            </a:xfrm>
            <a:custGeom>
              <a:avLst/>
              <a:gdLst/>
              <a:ahLst/>
              <a:cxnLst/>
              <a:rect l="l" t="t" r="r" b="b"/>
              <a:pathLst>
                <a:path w="2156460" h="692785">
                  <a:moveTo>
                    <a:pt x="2156333" y="0"/>
                  </a:moveTo>
                  <a:lnTo>
                    <a:pt x="0" y="0"/>
                  </a:lnTo>
                  <a:lnTo>
                    <a:pt x="0" y="692175"/>
                  </a:lnTo>
                  <a:lnTo>
                    <a:pt x="2156333" y="692175"/>
                  </a:lnTo>
                  <a:lnTo>
                    <a:pt x="2156333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Graphic 388">
              <a:extLst>
                <a:ext uri="{FF2B5EF4-FFF2-40B4-BE49-F238E27FC236}">
                  <a16:creationId xmlns:a16="http://schemas.microsoft.com/office/drawing/2014/main" xmlns="" id="{6A945800-BCCC-A0B3-B48B-9983B2ACEC2D}"/>
                </a:ext>
              </a:extLst>
            </p:cNvPr>
            <p:cNvSpPr/>
            <p:nvPr/>
          </p:nvSpPr>
          <p:spPr>
            <a:xfrm>
              <a:off x="67056" y="3589769"/>
              <a:ext cx="2156460" cy="692785"/>
            </a:xfrm>
            <a:custGeom>
              <a:avLst/>
              <a:gdLst/>
              <a:ahLst/>
              <a:cxnLst/>
              <a:rect l="l" t="t" r="r" b="b"/>
              <a:pathLst>
                <a:path w="2156460" h="692785">
                  <a:moveTo>
                    <a:pt x="0" y="692175"/>
                  </a:moveTo>
                  <a:lnTo>
                    <a:pt x="2156333" y="692175"/>
                  </a:lnTo>
                  <a:lnTo>
                    <a:pt x="2156333" y="0"/>
                  </a:lnTo>
                  <a:lnTo>
                    <a:pt x="0" y="0"/>
                  </a:lnTo>
                  <a:lnTo>
                    <a:pt x="0" y="692175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17" name="Image 389">
              <a:extLst>
                <a:ext uri="{FF2B5EF4-FFF2-40B4-BE49-F238E27FC236}">
                  <a16:creationId xmlns:a16="http://schemas.microsoft.com/office/drawing/2014/main" xmlns="" id="{BC3ACA3D-9B91-B3EB-0145-5F1029BE9E1E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45894" y="3527171"/>
              <a:ext cx="754761" cy="754773"/>
            </a:xfrm>
            <a:prstGeom prst="rect">
              <a:avLst/>
            </a:prstGeom>
          </p:spPr>
        </p:pic>
        <p:sp>
          <p:nvSpPr>
            <p:cNvPr id="18" name="Graphic 390">
              <a:extLst>
                <a:ext uri="{FF2B5EF4-FFF2-40B4-BE49-F238E27FC236}">
                  <a16:creationId xmlns:a16="http://schemas.microsoft.com/office/drawing/2014/main" xmlns="" id="{30116FD5-36EA-0E1C-CBFD-D30A76567587}"/>
                </a:ext>
              </a:extLst>
            </p:cNvPr>
            <p:cNvSpPr/>
            <p:nvPr/>
          </p:nvSpPr>
          <p:spPr>
            <a:xfrm>
              <a:off x="1445894" y="3527171"/>
              <a:ext cx="755015" cy="755015"/>
            </a:xfrm>
            <a:custGeom>
              <a:avLst/>
              <a:gdLst/>
              <a:ahLst/>
              <a:cxnLst/>
              <a:rect l="l" t="t" r="r" b="b"/>
              <a:pathLst>
                <a:path w="755015" h="755015">
                  <a:moveTo>
                    <a:pt x="0" y="377444"/>
                  </a:moveTo>
                  <a:lnTo>
                    <a:pt x="2939" y="330107"/>
                  </a:lnTo>
                  <a:lnTo>
                    <a:pt x="11522" y="284523"/>
                  </a:lnTo>
                  <a:lnTo>
                    <a:pt x="25396" y="241045"/>
                  </a:lnTo>
                  <a:lnTo>
                    <a:pt x="44208" y="200027"/>
                  </a:lnTo>
                  <a:lnTo>
                    <a:pt x="67604" y="161823"/>
                  </a:lnTo>
                  <a:lnTo>
                    <a:pt x="95231" y="126788"/>
                  </a:lnTo>
                  <a:lnTo>
                    <a:pt x="126737" y="95275"/>
                  </a:lnTo>
                  <a:lnTo>
                    <a:pt x="161768" y="67638"/>
                  </a:lnTo>
                  <a:lnTo>
                    <a:pt x="199971" y="44233"/>
                  </a:lnTo>
                  <a:lnTo>
                    <a:pt x="240993" y="25412"/>
                  </a:lnTo>
                  <a:lnTo>
                    <a:pt x="284481" y="11530"/>
                  </a:lnTo>
                  <a:lnTo>
                    <a:pt x="330083" y="2941"/>
                  </a:lnTo>
                  <a:lnTo>
                    <a:pt x="377444" y="0"/>
                  </a:lnTo>
                  <a:lnTo>
                    <a:pt x="424777" y="2941"/>
                  </a:lnTo>
                  <a:lnTo>
                    <a:pt x="470356" y="11530"/>
                  </a:lnTo>
                  <a:lnTo>
                    <a:pt x="513825" y="25412"/>
                  </a:lnTo>
                  <a:lnTo>
                    <a:pt x="554831" y="44233"/>
                  </a:lnTo>
                  <a:lnTo>
                    <a:pt x="593022" y="67638"/>
                  </a:lnTo>
                  <a:lnTo>
                    <a:pt x="628043" y="95275"/>
                  </a:lnTo>
                  <a:lnTo>
                    <a:pt x="659541" y="126788"/>
                  </a:lnTo>
                  <a:lnTo>
                    <a:pt x="687163" y="161823"/>
                  </a:lnTo>
                  <a:lnTo>
                    <a:pt x="710556" y="200027"/>
                  </a:lnTo>
                  <a:lnTo>
                    <a:pt x="729365" y="241045"/>
                  </a:lnTo>
                  <a:lnTo>
                    <a:pt x="743238" y="284523"/>
                  </a:lnTo>
                  <a:lnTo>
                    <a:pt x="751821" y="330107"/>
                  </a:lnTo>
                  <a:lnTo>
                    <a:pt x="754761" y="377444"/>
                  </a:lnTo>
                  <a:lnTo>
                    <a:pt x="751821" y="424773"/>
                  </a:lnTo>
                  <a:lnTo>
                    <a:pt x="743238" y="470348"/>
                  </a:lnTo>
                  <a:lnTo>
                    <a:pt x="729365" y="513816"/>
                  </a:lnTo>
                  <a:lnTo>
                    <a:pt x="710556" y="554823"/>
                  </a:lnTo>
                  <a:lnTo>
                    <a:pt x="687163" y="593015"/>
                  </a:lnTo>
                  <a:lnTo>
                    <a:pt x="659541" y="628038"/>
                  </a:lnTo>
                  <a:lnTo>
                    <a:pt x="628043" y="659540"/>
                  </a:lnTo>
                  <a:lnTo>
                    <a:pt x="593022" y="687165"/>
                  </a:lnTo>
                  <a:lnTo>
                    <a:pt x="554831" y="710561"/>
                  </a:lnTo>
                  <a:lnTo>
                    <a:pt x="513825" y="729373"/>
                  </a:lnTo>
                  <a:lnTo>
                    <a:pt x="470356" y="743248"/>
                  </a:lnTo>
                  <a:lnTo>
                    <a:pt x="424777" y="751833"/>
                  </a:lnTo>
                  <a:lnTo>
                    <a:pt x="377444" y="754773"/>
                  </a:lnTo>
                  <a:lnTo>
                    <a:pt x="330083" y="751833"/>
                  </a:lnTo>
                  <a:lnTo>
                    <a:pt x="284481" y="743248"/>
                  </a:lnTo>
                  <a:lnTo>
                    <a:pt x="240993" y="729373"/>
                  </a:lnTo>
                  <a:lnTo>
                    <a:pt x="199971" y="710561"/>
                  </a:lnTo>
                  <a:lnTo>
                    <a:pt x="161768" y="687165"/>
                  </a:lnTo>
                  <a:lnTo>
                    <a:pt x="126737" y="659540"/>
                  </a:lnTo>
                  <a:lnTo>
                    <a:pt x="95231" y="628038"/>
                  </a:lnTo>
                  <a:lnTo>
                    <a:pt x="67604" y="593015"/>
                  </a:lnTo>
                  <a:lnTo>
                    <a:pt x="44208" y="554823"/>
                  </a:lnTo>
                  <a:lnTo>
                    <a:pt x="25396" y="513816"/>
                  </a:lnTo>
                  <a:lnTo>
                    <a:pt x="11522" y="470348"/>
                  </a:lnTo>
                  <a:lnTo>
                    <a:pt x="2939" y="424773"/>
                  </a:lnTo>
                  <a:lnTo>
                    <a:pt x="0" y="377444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9" name="Textbox 391">
              <a:extLst>
                <a:ext uri="{FF2B5EF4-FFF2-40B4-BE49-F238E27FC236}">
                  <a16:creationId xmlns:a16="http://schemas.microsoft.com/office/drawing/2014/main" xmlns="" id="{F6D1D280-60C9-4667-D437-D69260FD5EC6}"/>
                </a:ext>
              </a:extLst>
            </p:cNvPr>
            <p:cNvSpPr txBox="1"/>
            <p:nvPr/>
          </p:nvSpPr>
          <p:spPr>
            <a:xfrm>
              <a:off x="105410" y="195901"/>
              <a:ext cx="2043673" cy="459072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144145" lvl="0">
                <a:lnSpc>
                  <a:spcPct val="90000"/>
                </a:lnSpc>
                <a:spcBef>
                  <a:spcPts val="1115"/>
                </a:spcBef>
                <a:spcAft>
                  <a:spcPts val="0"/>
                </a:spcAft>
                <a:buSzPts val="2200"/>
                <a:tabLst>
                  <a:tab pos="1501140" algn="l"/>
                </a:tabLst>
              </a:pPr>
              <a:r>
                <a:rPr lang="ru-RU" sz="2000" spc="-20" dirty="0" smtClean="0">
                  <a:effectLst/>
                  <a:latin typeface="Times New Roman"/>
                  <a:ea typeface="Times New Roman"/>
                </a:rPr>
                <a:t>Смерть близкого еще не осознают и </a:t>
              </a:r>
              <a:r>
                <a:rPr lang="ru-RU" sz="2000" spc="0" dirty="0" smtClean="0">
                  <a:effectLst/>
                  <a:latin typeface="Times New Roman"/>
                  <a:ea typeface="Times New Roman"/>
                </a:rPr>
                <a:t>знают, </a:t>
              </a:r>
              <a:r>
                <a:rPr lang="ru-RU" sz="2000" spc="0" dirty="0">
                  <a:effectLst/>
                  <a:latin typeface="Times New Roman"/>
                  <a:ea typeface="Times New Roman"/>
                </a:rPr>
                <a:t>что </a:t>
              </a:r>
              <a:r>
                <a:rPr lang="ru-RU" sz="2000" spc="-25" dirty="0" smtClean="0">
                  <a:effectLst/>
                  <a:latin typeface="Times New Roman"/>
                  <a:ea typeface="Times New Roman"/>
                </a:rPr>
                <a:t>отсутствующего родителя</a:t>
              </a:r>
              <a:r>
                <a:rPr lang="ru-RU" sz="2000" spc="-140" dirty="0" smtClean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можно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позвать. Дети нуждаются в надежном, стабильном окружении, поддержании режима питания и сна</a:t>
              </a:r>
              <a:r>
                <a:rPr lang="ru-RU" sz="2200" spc="-10" dirty="0" smtClean="0">
                  <a:effectLst/>
                  <a:latin typeface="Times New Roman"/>
                  <a:ea typeface="Times New Roman"/>
                </a:rPr>
                <a:t>.</a:t>
              </a:r>
            </a:p>
            <a:p>
              <a:pPr marR="144780">
                <a:lnSpc>
                  <a:spcPts val="2405"/>
                </a:lnSpc>
                <a:spcAft>
                  <a:spcPts val="0"/>
                </a:spcAft>
              </a:pPr>
              <a:r>
                <a:rPr lang="ru-RU" sz="1100" dirty="0" smtClean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1400" dirty="0" smtClean="0">
                  <a:effectLst/>
                  <a:latin typeface="Times New Roman"/>
                  <a:ea typeface="Times New Roman"/>
                </a:rPr>
                <a:t>Проявления</a:t>
              </a:r>
              <a:r>
                <a:rPr lang="ru-RU" sz="1400" dirty="0" smtClean="0">
                  <a:effectLst/>
                  <a:latin typeface="Times New Roman"/>
                  <a:ea typeface="Times New Roman"/>
                </a:rPr>
                <a:t>: поиск умершего родителя</a:t>
              </a:r>
              <a:endParaRPr lang="ru-RU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box 392">
              <a:extLst>
                <a:ext uri="{FF2B5EF4-FFF2-40B4-BE49-F238E27FC236}">
                  <a16:creationId xmlns:a16="http://schemas.microsoft.com/office/drawing/2014/main" xmlns="" id="{E35875FC-D902-1C95-BC8A-4788E0993133}"/>
                </a:ext>
              </a:extLst>
            </p:cNvPr>
            <p:cNvSpPr txBox="1"/>
            <p:nvPr/>
          </p:nvSpPr>
          <p:spPr>
            <a:xfrm>
              <a:off x="79756" y="3577069"/>
              <a:ext cx="2002271" cy="68476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82295" algn="ctr">
                <a:lnSpc>
                  <a:spcPts val="2640"/>
                </a:lnSpc>
                <a:spcAft>
                  <a:spcPts val="0"/>
                </a:spcAft>
              </a:pP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от</a:t>
              </a:r>
              <a:r>
                <a:rPr lang="ru-RU" sz="2100" b="1" spc="-10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2</a:t>
              </a:r>
              <a:r>
                <a:rPr lang="ru-RU" sz="2100" b="1" spc="-8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до</a:t>
              </a:r>
              <a:r>
                <a:rPr lang="ru-RU" sz="2100" b="1" spc="-11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spc="-5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3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  <a:p>
              <a:pPr marL="1270" marR="582295" algn="ctr">
                <a:lnSpc>
                  <a:spcPts val="3010"/>
                </a:lnSpc>
                <a:spcAft>
                  <a:spcPts val="0"/>
                </a:spcAft>
              </a:pPr>
              <a:r>
                <a:rPr lang="ru-RU" sz="2100" b="1" spc="-2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лет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21" name="Group 393">
            <a:extLst>
              <a:ext uri="{FF2B5EF4-FFF2-40B4-BE49-F238E27FC236}">
                <a16:creationId xmlns:a16="http://schemas.microsoft.com/office/drawing/2014/main" xmlns="" id="{4104B519-EE0E-5F9B-B9E5-FE0F799F0FC5}"/>
              </a:ext>
            </a:extLst>
          </p:cNvPr>
          <p:cNvGrpSpPr>
            <a:grpSpLocks/>
          </p:cNvGrpSpPr>
          <p:nvPr/>
        </p:nvGrpSpPr>
        <p:grpSpPr>
          <a:xfrm>
            <a:off x="9477328" y="770015"/>
            <a:ext cx="2605815" cy="5336276"/>
            <a:chOff x="12700" y="12700"/>
            <a:chExt cx="2156840" cy="4645025"/>
          </a:xfrm>
        </p:grpSpPr>
        <p:sp>
          <p:nvSpPr>
            <p:cNvPr id="22" name="Graphic 394">
              <a:extLst>
                <a:ext uri="{FF2B5EF4-FFF2-40B4-BE49-F238E27FC236}">
                  <a16:creationId xmlns:a16="http://schemas.microsoft.com/office/drawing/2014/main" xmlns="" id="{11429117-A48B-9E81-8BD9-60FD954E1C21}"/>
                </a:ext>
              </a:extLst>
            </p:cNvPr>
            <p:cNvSpPr/>
            <p:nvPr/>
          </p:nvSpPr>
          <p:spPr>
            <a:xfrm>
              <a:off x="12700" y="12700"/>
              <a:ext cx="2156460" cy="4645025"/>
            </a:xfrm>
            <a:custGeom>
              <a:avLst/>
              <a:gdLst/>
              <a:ahLst/>
              <a:cxnLst/>
              <a:rect l="l" t="t" r="r" b="b"/>
              <a:pathLst>
                <a:path w="2156460" h="4645025">
                  <a:moveTo>
                    <a:pt x="172466" y="0"/>
                  </a:moveTo>
                  <a:lnTo>
                    <a:pt x="1983866" y="0"/>
                  </a:lnTo>
                  <a:lnTo>
                    <a:pt x="2029715" y="6160"/>
                  </a:lnTo>
                  <a:lnTo>
                    <a:pt x="2070913" y="23546"/>
                  </a:lnTo>
                  <a:lnTo>
                    <a:pt x="2105818" y="50514"/>
                  </a:lnTo>
                  <a:lnTo>
                    <a:pt x="2132786" y="85419"/>
                  </a:lnTo>
                  <a:lnTo>
                    <a:pt x="2150172" y="126617"/>
                  </a:lnTo>
                  <a:lnTo>
                    <a:pt x="2156333" y="172465"/>
                  </a:lnTo>
                  <a:lnTo>
                    <a:pt x="2156333" y="4644669"/>
                  </a:lnTo>
                  <a:lnTo>
                    <a:pt x="0" y="4644669"/>
                  </a:lnTo>
                  <a:lnTo>
                    <a:pt x="0" y="172465"/>
                  </a:lnTo>
                  <a:lnTo>
                    <a:pt x="6160" y="126617"/>
                  </a:lnTo>
                  <a:lnTo>
                    <a:pt x="23546" y="85419"/>
                  </a:lnTo>
                  <a:lnTo>
                    <a:pt x="50514" y="50514"/>
                  </a:lnTo>
                  <a:lnTo>
                    <a:pt x="85419" y="23546"/>
                  </a:lnTo>
                  <a:lnTo>
                    <a:pt x="126617" y="6160"/>
                  </a:lnTo>
                  <a:lnTo>
                    <a:pt x="172466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Graphic 395">
              <a:extLst>
                <a:ext uri="{FF2B5EF4-FFF2-40B4-BE49-F238E27FC236}">
                  <a16:creationId xmlns:a16="http://schemas.microsoft.com/office/drawing/2014/main" xmlns="" id="{90C6F29B-2ED0-A82A-0F03-0A46C8FCBE77}"/>
                </a:ext>
              </a:extLst>
            </p:cNvPr>
            <p:cNvSpPr/>
            <p:nvPr/>
          </p:nvSpPr>
          <p:spPr>
            <a:xfrm>
              <a:off x="39751" y="3514191"/>
              <a:ext cx="1558925" cy="701040"/>
            </a:xfrm>
            <a:custGeom>
              <a:avLst/>
              <a:gdLst/>
              <a:ahLst/>
              <a:cxnLst/>
              <a:rect l="l" t="t" r="r" b="b"/>
              <a:pathLst>
                <a:path w="1558925" h="701040">
                  <a:moveTo>
                    <a:pt x="1558797" y="0"/>
                  </a:moveTo>
                  <a:lnTo>
                    <a:pt x="0" y="0"/>
                  </a:lnTo>
                  <a:lnTo>
                    <a:pt x="0" y="700849"/>
                  </a:lnTo>
                  <a:lnTo>
                    <a:pt x="1558797" y="700849"/>
                  </a:lnTo>
                  <a:lnTo>
                    <a:pt x="1558797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4" name="Graphic 396">
              <a:extLst>
                <a:ext uri="{FF2B5EF4-FFF2-40B4-BE49-F238E27FC236}">
                  <a16:creationId xmlns:a16="http://schemas.microsoft.com/office/drawing/2014/main" xmlns="" id="{B1EC06F6-876D-21B6-4B4C-C5CB7E5CD445}"/>
                </a:ext>
              </a:extLst>
            </p:cNvPr>
            <p:cNvSpPr/>
            <p:nvPr/>
          </p:nvSpPr>
          <p:spPr>
            <a:xfrm>
              <a:off x="39751" y="3514191"/>
              <a:ext cx="1558925" cy="701040"/>
            </a:xfrm>
            <a:custGeom>
              <a:avLst/>
              <a:gdLst/>
              <a:ahLst/>
              <a:cxnLst/>
              <a:rect l="l" t="t" r="r" b="b"/>
              <a:pathLst>
                <a:path w="1558925" h="701040">
                  <a:moveTo>
                    <a:pt x="0" y="700849"/>
                  </a:moveTo>
                  <a:lnTo>
                    <a:pt x="1558797" y="700849"/>
                  </a:lnTo>
                  <a:lnTo>
                    <a:pt x="1558797" y="0"/>
                  </a:lnTo>
                  <a:lnTo>
                    <a:pt x="0" y="0"/>
                  </a:lnTo>
                  <a:lnTo>
                    <a:pt x="0" y="700849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25" name="Image 397">
              <a:extLst>
                <a:ext uri="{FF2B5EF4-FFF2-40B4-BE49-F238E27FC236}">
                  <a16:creationId xmlns:a16="http://schemas.microsoft.com/office/drawing/2014/main" xmlns="" id="{127C0664-DE82-0488-9A2C-C0BFC0FED9A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7996" y="3455923"/>
              <a:ext cx="931036" cy="754773"/>
            </a:xfrm>
            <a:prstGeom prst="rect">
              <a:avLst/>
            </a:prstGeom>
          </p:spPr>
        </p:pic>
        <p:sp>
          <p:nvSpPr>
            <p:cNvPr id="26" name="Graphic 398">
              <a:extLst>
                <a:ext uri="{FF2B5EF4-FFF2-40B4-BE49-F238E27FC236}">
                  <a16:creationId xmlns:a16="http://schemas.microsoft.com/office/drawing/2014/main" xmlns="" id="{3DD17B28-91A9-0210-3614-C6FE96F92242}"/>
                </a:ext>
              </a:extLst>
            </p:cNvPr>
            <p:cNvSpPr/>
            <p:nvPr/>
          </p:nvSpPr>
          <p:spPr>
            <a:xfrm>
              <a:off x="1237996" y="3455923"/>
              <a:ext cx="931544" cy="755015"/>
            </a:xfrm>
            <a:custGeom>
              <a:avLst/>
              <a:gdLst/>
              <a:ahLst/>
              <a:cxnLst/>
              <a:rect l="l" t="t" r="r" b="b"/>
              <a:pathLst>
                <a:path w="931544" h="755015">
                  <a:moveTo>
                    <a:pt x="0" y="377444"/>
                  </a:moveTo>
                  <a:lnTo>
                    <a:pt x="3131" y="333435"/>
                  </a:lnTo>
                  <a:lnTo>
                    <a:pt x="12293" y="290915"/>
                  </a:lnTo>
                  <a:lnTo>
                    <a:pt x="27137" y="250167"/>
                  </a:lnTo>
                  <a:lnTo>
                    <a:pt x="47312" y="211475"/>
                  </a:lnTo>
                  <a:lnTo>
                    <a:pt x="72469" y="175122"/>
                  </a:lnTo>
                  <a:lnTo>
                    <a:pt x="102260" y="141392"/>
                  </a:lnTo>
                  <a:lnTo>
                    <a:pt x="136334" y="110569"/>
                  </a:lnTo>
                  <a:lnTo>
                    <a:pt x="174343" y="82935"/>
                  </a:lnTo>
                  <a:lnTo>
                    <a:pt x="215937" y="58775"/>
                  </a:lnTo>
                  <a:lnTo>
                    <a:pt x="260766" y="38372"/>
                  </a:lnTo>
                  <a:lnTo>
                    <a:pt x="308482" y="22009"/>
                  </a:lnTo>
                  <a:lnTo>
                    <a:pt x="358735" y="9971"/>
                  </a:lnTo>
                  <a:lnTo>
                    <a:pt x="411176" y="2540"/>
                  </a:lnTo>
                  <a:lnTo>
                    <a:pt x="465454" y="0"/>
                  </a:lnTo>
                  <a:lnTo>
                    <a:pt x="519759" y="2540"/>
                  </a:lnTo>
                  <a:lnTo>
                    <a:pt x="572221" y="9971"/>
                  </a:lnTo>
                  <a:lnTo>
                    <a:pt x="622492" y="22009"/>
                  </a:lnTo>
                  <a:lnTo>
                    <a:pt x="670224" y="38372"/>
                  </a:lnTo>
                  <a:lnTo>
                    <a:pt x="715066" y="58775"/>
                  </a:lnTo>
                  <a:lnTo>
                    <a:pt x="756670" y="82935"/>
                  </a:lnTo>
                  <a:lnTo>
                    <a:pt x="794686" y="110569"/>
                  </a:lnTo>
                  <a:lnTo>
                    <a:pt x="828766" y="141392"/>
                  </a:lnTo>
                  <a:lnTo>
                    <a:pt x="858561" y="175122"/>
                  </a:lnTo>
                  <a:lnTo>
                    <a:pt x="883721" y="211475"/>
                  </a:lnTo>
                  <a:lnTo>
                    <a:pt x="903898" y="250167"/>
                  </a:lnTo>
                  <a:lnTo>
                    <a:pt x="918742" y="290915"/>
                  </a:lnTo>
                  <a:lnTo>
                    <a:pt x="927905" y="333435"/>
                  </a:lnTo>
                  <a:lnTo>
                    <a:pt x="931036" y="377444"/>
                  </a:lnTo>
                  <a:lnTo>
                    <a:pt x="927905" y="421446"/>
                  </a:lnTo>
                  <a:lnTo>
                    <a:pt x="918742" y="463958"/>
                  </a:lnTo>
                  <a:lnTo>
                    <a:pt x="903898" y="504697"/>
                  </a:lnTo>
                  <a:lnTo>
                    <a:pt x="883721" y="543378"/>
                  </a:lnTo>
                  <a:lnTo>
                    <a:pt x="858561" y="579720"/>
                  </a:lnTo>
                  <a:lnTo>
                    <a:pt x="828766" y="613439"/>
                  </a:lnTo>
                  <a:lnTo>
                    <a:pt x="794686" y="644251"/>
                  </a:lnTo>
                  <a:lnTo>
                    <a:pt x="756670" y="671874"/>
                  </a:lnTo>
                  <a:lnTo>
                    <a:pt x="715066" y="696025"/>
                  </a:lnTo>
                  <a:lnTo>
                    <a:pt x="670224" y="716419"/>
                  </a:lnTo>
                  <a:lnTo>
                    <a:pt x="622492" y="732774"/>
                  </a:lnTo>
                  <a:lnTo>
                    <a:pt x="572221" y="744807"/>
                  </a:lnTo>
                  <a:lnTo>
                    <a:pt x="519759" y="752234"/>
                  </a:lnTo>
                  <a:lnTo>
                    <a:pt x="465454" y="754773"/>
                  </a:lnTo>
                  <a:lnTo>
                    <a:pt x="411176" y="752234"/>
                  </a:lnTo>
                  <a:lnTo>
                    <a:pt x="358735" y="744807"/>
                  </a:lnTo>
                  <a:lnTo>
                    <a:pt x="308482" y="732774"/>
                  </a:lnTo>
                  <a:lnTo>
                    <a:pt x="260766" y="716419"/>
                  </a:lnTo>
                  <a:lnTo>
                    <a:pt x="215937" y="696025"/>
                  </a:lnTo>
                  <a:lnTo>
                    <a:pt x="174343" y="671874"/>
                  </a:lnTo>
                  <a:lnTo>
                    <a:pt x="136334" y="644251"/>
                  </a:lnTo>
                  <a:lnTo>
                    <a:pt x="102260" y="613439"/>
                  </a:lnTo>
                  <a:lnTo>
                    <a:pt x="72469" y="579720"/>
                  </a:lnTo>
                  <a:lnTo>
                    <a:pt x="47312" y="543378"/>
                  </a:lnTo>
                  <a:lnTo>
                    <a:pt x="27137" y="504697"/>
                  </a:lnTo>
                  <a:lnTo>
                    <a:pt x="12293" y="463958"/>
                  </a:lnTo>
                  <a:lnTo>
                    <a:pt x="3131" y="421446"/>
                  </a:lnTo>
                  <a:lnTo>
                    <a:pt x="0" y="377444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7" name="Textbox 399">
              <a:extLst>
                <a:ext uri="{FF2B5EF4-FFF2-40B4-BE49-F238E27FC236}">
                  <a16:creationId xmlns:a16="http://schemas.microsoft.com/office/drawing/2014/main" xmlns="" id="{84F467A1-BE9A-5091-34FB-B3E40A66F5BE}"/>
                </a:ext>
              </a:extLst>
            </p:cNvPr>
            <p:cNvSpPr txBox="1"/>
            <p:nvPr/>
          </p:nvSpPr>
          <p:spPr>
            <a:xfrm>
              <a:off x="140174" y="203357"/>
              <a:ext cx="2028858" cy="389089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7965" marR="90170" indent="-227965">
                <a:lnSpc>
                  <a:spcPts val="2405"/>
                </a:lnSpc>
                <a:spcBef>
                  <a:spcPts val="910"/>
                </a:spcBef>
                <a:spcAft>
                  <a:spcPts val="0"/>
                </a:spcAft>
                <a:tabLst>
                  <a:tab pos="227965" algn="l"/>
                </a:tabLst>
              </a:pPr>
              <a:r>
                <a:rPr lang="ru-RU" sz="2000" spc="-10" dirty="0">
                  <a:effectLst/>
                  <a:latin typeface="Times New Roman"/>
                  <a:ea typeface="Times New Roman"/>
                </a:rPr>
                <a:t>Ограниченное</a:t>
              </a:r>
              <a:endParaRPr lang="ru-RU" sz="2000" dirty="0">
                <a:effectLst/>
                <a:latin typeface="Times New Roman"/>
                <a:ea typeface="Times New Roman"/>
              </a:endParaRPr>
            </a:p>
            <a:p>
              <a:pPr marR="88900">
                <a:lnSpc>
                  <a:spcPts val="2280"/>
                </a:lnSpc>
                <a:spcAft>
                  <a:spcPts val="0"/>
                </a:spcAft>
              </a:pPr>
              <a:r>
                <a:rPr lang="ru-RU" sz="2000" spc="-10" dirty="0">
                  <a:latin typeface="Times New Roman"/>
                  <a:ea typeface="Times New Roman"/>
                </a:rPr>
                <a:t>п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онимание</a:t>
              </a:r>
              <a:r>
                <a:rPr lang="ru-RU" sz="2000" dirty="0">
                  <a:latin typeface="Times New Roman"/>
                  <a:ea typeface="Times New Roman"/>
                </a:rPr>
                <a:t>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смерти,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необходимо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разъяснить,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что</a:t>
              </a:r>
              <a:r>
                <a:rPr lang="ru-RU" sz="2000" spc="20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 smtClean="0">
                  <a:latin typeface="Times New Roman"/>
                  <a:ea typeface="Times New Roman"/>
                </a:rPr>
                <a:t>близкий умер и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20" dirty="0">
                  <a:effectLst/>
                  <a:latin typeface="Times New Roman"/>
                  <a:ea typeface="Times New Roman"/>
                </a:rPr>
                <a:t>никогда</a:t>
              </a:r>
              <a:r>
                <a:rPr lang="ru-RU" sz="2000" spc="-12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20" dirty="0">
                  <a:effectLst/>
                  <a:latin typeface="Times New Roman"/>
                  <a:ea typeface="Times New Roman"/>
                </a:rPr>
                <a:t>не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вернется.</a:t>
              </a:r>
            </a:p>
            <a:p>
              <a:pPr marR="88900"/>
              <a:endPara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88900"/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Проявления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регресс, боли в животе, головные боли, высыпания, падения настроения, страхи темноты, одиночества.</a:t>
              </a:r>
            </a:p>
            <a:p>
              <a:pPr marR="88900">
                <a:lnSpc>
                  <a:spcPts val="2280"/>
                </a:lnSpc>
                <a:spcAft>
                  <a:spcPts val="0"/>
                </a:spcAft>
              </a:pPr>
              <a:endParaRPr lang="ru-RU" sz="2000" dirty="0">
                <a:effectLst/>
                <a:latin typeface="Times New Roman"/>
                <a:ea typeface="Times New Roman"/>
              </a:endParaRPr>
            </a:p>
            <a:p>
              <a:pPr marL="144145">
                <a:lnSpc>
                  <a:spcPts val="3045"/>
                </a:lnSpc>
                <a:spcBef>
                  <a:spcPts val="655"/>
                </a:spcBef>
                <a:spcAft>
                  <a:spcPts val="0"/>
                </a:spcAft>
              </a:pPr>
              <a:endParaRPr lang="ru-RU" sz="2100" b="1" dirty="0">
                <a:solidFill>
                  <a:srgbClr val="785600"/>
                </a:solidFill>
                <a:effectLst/>
                <a:latin typeface="Malgun Gothic"/>
                <a:ea typeface="Times New Roman"/>
              </a:endParaRPr>
            </a:p>
            <a:p>
              <a:pPr marL="144145">
                <a:lnSpc>
                  <a:spcPts val="3045"/>
                </a:lnSpc>
                <a:spcBef>
                  <a:spcPts val="655"/>
                </a:spcBef>
                <a:spcAft>
                  <a:spcPts val="0"/>
                </a:spcAft>
              </a:pPr>
              <a:r>
                <a:rPr lang="ru-RU" sz="2100" b="1" dirty="0" smtClean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от</a:t>
              </a:r>
              <a:r>
                <a:rPr lang="ru-RU" sz="2100" b="1" spc="-75" dirty="0" smtClean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3</a:t>
              </a:r>
              <a:r>
                <a:rPr lang="ru-RU" sz="2100" b="1" spc="-5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spc="-2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до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  <a:p>
              <a:pPr marL="266065">
                <a:lnSpc>
                  <a:spcPts val="3045"/>
                </a:lnSpc>
                <a:spcAft>
                  <a:spcPts val="0"/>
                </a:spcAft>
              </a:pPr>
              <a:r>
                <a:rPr lang="ru-RU" sz="21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5</a:t>
              </a:r>
              <a:r>
                <a:rPr lang="ru-RU" sz="2100" b="1" spc="-16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2100" b="1" spc="-2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лет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83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AB9D3A-6BB3-5170-85B9-4BC7CEB9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особенности проживания горя</a:t>
            </a:r>
            <a:endParaRPr lang="ru-RU" dirty="0"/>
          </a:p>
        </p:txBody>
      </p:sp>
      <p:grpSp>
        <p:nvGrpSpPr>
          <p:cNvPr id="3" name="Group 407">
            <a:extLst>
              <a:ext uri="{FF2B5EF4-FFF2-40B4-BE49-F238E27FC236}">
                <a16:creationId xmlns:a16="http://schemas.microsoft.com/office/drawing/2014/main" xmlns="" id="{A584FC5A-B281-F2CF-9101-5AC04DFC931E}"/>
              </a:ext>
            </a:extLst>
          </p:cNvPr>
          <p:cNvGrpSpPr>
            <a:grpSpLocks/>
          </p:cNvGrpSpPr>
          <p:nvPr/>
        </p:nvGrpSpPr>
        <p:grpSpPr>
          <a:xfrm>
            <a:off x="3599179" y="769459"/>
            <a:ext cx="2496821" cy="5342092"/>
            <a:chOff x="12700" y="12700"/>
            <a:chExt cx="1954530" cy="4881879"/>
          </a:xfrm>
        </p:grpSpPr>
        <p:sp>
          <p:nvSpPr>
            <p:cNvPr id="4" name="Graphic 408">
              <a:extLst>
                <a:ext uri="{FF2B5EF4-FFF2-40B4-BE49-F238E27FC236}">
                  <a16:creationId xmlns:a16="http://schemas.microsoft.com/office/drawing/2014/main" xmlns="" id="{9F3980A0-9570-DF00-0708-01D15FBADD0C}"/>
                </a:ext>
              </a:extLst>
            </p:cNvPr>
            <p:cNvSpPr/>
            <p:nvPr/>
          </p:nvSpPr>
          <p:spPr>
            <a:xfrm>
              <a:off x="12700" y="12700"/>
              <a:ext cx="1927860" cy="4869180"/>
            </a:xfrm>
            <a:custGeom>
              <a:avLst/>
              <a:gdLst/>
              <a:ahLst/>
              <a:cxnLst/>
              <a:rect l="l" t="t" r="r" b="b"/>
              <a:pathLst>
                <a:path w="1927860" h="4869180">
                  <a:moveTo>
                    <a:pt x="154216" y="0"/>
                  </a:moveTo>
                  <a:lnTo>
                    <a:pt x="1773427" y="0"/>
                  </a:lnTo>
                  <a:lnTo>
                    <a:pt x="1822185" y="7853"/>
                  </a:lnTo>
                  <a:lnTo>
                    <a:pt x="1864512" y="29728"/>
                  </a:lnTo>
                  <a:lnTo>
                    <a:pt x="1897877" y="63093"/>
                  </a:lnTo>
                  <a:lnTo>
                    <a:pt x="1919752" y="105420"/>
                  </a:lnTo>
                  <a:lnTo>
                    <a:pt x="1927606" y="154177"/>
                  </a:lnTo>
                  <a:lnTo>
                    <a:pt x="1927606" y="4869180"/>
                  </a:lnTo>
                  <a:lnTo>
                    <a:pt x="0" y="4869180"/>
                  </a:lnTo>
                  <a:lnTo>
                    <a:pt x="0" y="154177"/>
                  </a:lnTo>
                  <a:lnTo>
                    <a:pt x="7861" y="105420"/>
                  </a:lnTo>
                  <a:lnTo>
                    <a:pt x="29752" y="63093"/>
                  </a:lnTo>
                  <a:lnTo>
                    <a:pt x="63134" y="29728"/>
                  </a:lnTo>
                  <a:lnTo>
                    <a:pt x="105468" y="7853"/>
                  </a:lnTo>
                  <a:lnTo>
                    <a:pt x="154216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" name="Graphic 409">
              <a:extLst>
                <a:ext uri="{FF2B5EF4-FFF2-40B4-BE49-F238E27FC236}">
                  <a16:creationId xmlns:a16="http://schemas.microsoft.com/office/drawing/2014/main" xmlns="" id="{A9E06FC2-674A-785E-61B4-5258FFD47A25}"/>
                </a:ext>
              </a:extLst>
            </p:cNvPr>
            <p:cNvSpPr/>
            <p:nvPr/>
          </p:nvSpPr>
          <p:spPr>
            <a:xfrm>
              <a:off x="26454" y="3821950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1927606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1927606" y="618744"/>
                  </a:lnTo>
                  <a:lnTo>
                    <a:pt x="1927606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" name="Graphic 410">
              <a:extLst>
                <a:ext uri="{FF2B5EF4-FFF2-40B4-BE49-F238E27FC236}">
                  <a16:creationId xmlns:a16="http://schemas.microsoft.com/office/drawing/2014/main" xmlns="" id="{09931532-F384-5672-E319-4DC9E1785E1C}"/>
                </a:ext>
              </a:extLst>
            </p:cNvPr>
            <p:cNvSpPr/>
            <p:nvPr/>
          </p:nvSpPr>
          <p:spPr>
            <a:xfrm>
              <a:off x="26454" y="3821950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0" y="618744"/>
                  </a:moveTo>
                  <a:lnTo>
                    <a:pt x="1927606" y="618744"/>
                  </a:lnTo>
                  <a:lnTo>
                    <a:pt x="1927606" y="0"/>
                  </a:lnTo>
                  <a:lnTo>
                    <a:pt x="0" y="0"/>
                  </a:lnTo>
                  <a:lnTo>
                    <a:pt x="0" y="618744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7" name="Image 411">
              <a:extLst>
                <a:ext uri="{FF2B5EF4-FFF2-40B4-BE49-F238E27FC236}">
                  <a16:creationId xmlns:a16="http://schemas.microsoft.com/office/drawing/2014/main" xmlns="" id="{08641BF2-AB66-C021-C9CA-7BBA0E9221A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5075" y="3757167"/>
              <a:ext cx="674624" cy="674611"/>
            </a:xfrm>
            <a:prstGeom prst="rect">
              <a:avLst/>
            </a:prstGeom>
          </p:spPr>
        </p:pic>
        <p:sp>
          <p:nvSpPr>
            <p:cNvPr id="8" name="Graphic 412">
              <a:extLst>
                <a:ext uri="{FF2B5EF4-FFF2-40B4-BE49-F238E27FC236}">
                  <a16:creationId xmlns:a16="http://schemas.microsoft.com/office/drawing/2014/main" xmlns="" id="{DCEEA9CE-4C8D-D671-6838-8CADFF33FF72}"/>
                </a:ext>
              </a:extLst>
            </p:cNvPr>
            <p:cNvSpPr/>
            <p:nvPr/>
          </p:nvSpPr>
          <p:spPr>
            <a:xfrm>
              <a:off x="1235075" y="3757167"/>
              <a:ext cx="675005" cy="675005"/>
            </a:xfrm>
            <a:custGeom>
              <a:avLst/>
              <a:gdLst/>
              <a:ahLst/>
              <a:cxnLst/>
              <a:rect l="l" t="t" r="r" b="b"/>
              <a:pathLst>
                <a:path w="675005" h="675005">
                  <a:moveTo>
                    <a:pt x="0" y="337273"/>
                  </a:moveTo>
                  <a:lnTo>
                    <a:pt x="3078" y="291507"/>
                  </a:lnTo>
                  <a:lnTo>
                    <a:pt x="12047" y="247613"/>
                  </a:lnTo>
                  <a:lnTo>
                    <a:pt x="26505" y="205991"/>
                  </a:lnTo>
                  <a:lnTo>
                    <a:pt x="46049" y="167045"/>
                  </a:lnTo>
                  <a:lnTo>
                    <a:pt x="70278" y="131176"/>
                  </a:lnTo>
                  <a:lnTo>
                    <a:pt x="98790" y="98785"/>
                  </a:lnTo>
                  <a:lnTo>
                    <a:pt x="131183" y="70275"/>
                  </a:lnTo>
                  <a:lnTo>
                    <a:pt x="167056" y="46047"/>
                  </a:lnTo>
                  <a:lnTo>
                    <a:pt x="206007" y="26504"/>
                  </a:lnTo>
                  <a:lnTo>
                    <a:pt x="247635" y="12047"/>
                  </a:lnTo>
                  <a:lnTo>
                    <a:pt x="291537" y="3078"/>
                  </a:lnTo>
                  <a:lnTo>
                    <a:pt x="337312" y="0"/>
                  </a:lnTo>
                  <a:lnTo>
                    <a:pt x="383086" y="3078"/>
                  </a:lnTo>
                  <a:lnTo>
                    <a:pt x="426988" y="12047"/>
                  </a:lnTo>
                  <a:lnTo>
                    <a:pt x="468616" y="26504"/>
                  </a:lnTo>
                  <a:lnTo>
                    <a:pt x="507567" y="46047"/>
                  </a:lnTo>
                  <a:lnTo>
                    <a:pt x="543440" y="70275"/>
                  </a:lnTo>
                  <a:lnTo>
                    <a:pt x="575833" y="98785"/>
                  </a:lnTo>
                  <a:lnTo>
                    <a:pt x="604345" y="131176"/>
                  </a:lnTo>
                  <a:lnTo>
                    <a:pt x="628574" y="167045"/>
                  </a:lnTo>
                  <a:lnTo>
                    <a:pt x="648118" y="205991"/>
                  </a:lnTo>
                  <a:lnTo>
                    <a:pt x="662576" y="247613"/>
                  </a:lnTo>
                  <a:lnTo>
                    <a:pt x="671545" y="291507"/>
                  </a:lnTo>
                  <a:lnTo>
                    <a:pt x="674624" y="337273"/>
                  </a:lnTo>
                  <a:lnTo>
                    <a:pt x="671545" y="383049"/>
                  </a:lnTo>
                  <a:lnTo>
                    <a:pt x="662576" y="426952"/>
                  </a:lnTo>
                  <a:lnTo>
                    <a:pt x="648118" y="468581"/>
                  </a:lnTo>
                  <a:lnTo>
                    <a:pt x="628574" y="507535"/>
                  </a:lnTo>
                  <a:lnTo>
                    <a:pt x="604345" y="543411"/>
                  </a:lnTo>
                  <a:lnTo>
                    <a:pt x="575833" y="575808"/>
                  </a:lnTo>
                  <a:lnTo>
                    <a:pt x="543440" y="604323"/>
                  </a:lnTo>
                  <a:lnTo>
                    <a:pt x="507567" y="628555"/>
                  </a:lnTo>
                  <a:lnTo>
                    <a:pt x="468616" y="648102"/>
                  </a:lnTo>
                  <a:lnTo>
                    <a:pt x="426988" y="662561"/>
                  </a:lnTo>
                  <a:lnTo>
                    <a:pt x="383086" y="671531"/>
                  </a:lnTo>
                  <a:lnTo>
                    <a:pt x="337312" y="674611"/>
                  </a:lnTo>
                  <a:lnTo>
                    <a:pt x="291537" y="671531"/>
                  </a:lnTo>
                  <a:lnTo>
                    <a:pt x="247635" y="662561"/>
                  </a:lnTo>
                  <a:lnTo>
                    <a:pt x="206007" y="648102"/>
                  </a:lnTo>
                  <a:lnTo>
                    <a:pt x="167056" y="628555"/>
                  </a:lnTo>
                  <a:lnTo>
                    <a:pt x="131183" y="604323"/>
                  </a:lnTo>
                  <a:lnTo>
                    <a:pt x="98790" y="575808"/>
                  </a:lnTo>
                  <a:lnTo>
                    <a:pt x="70278" y="543411"/>
                  </a:lnTo>
                  <a:lnTo>
                    <a:pt x="46049" y="507535"/>
                  </a:lnTo>
                  <a:lnTo>
                    <a:pt x="26505" y="468581"/>
                  </a:lnTo>
                  <a:lnTo>
                    <a:pt x="12047" y="426952"/>
                  </a:lnTo>
                  <a:lnTo>
                    <a:pt x="3078" y="383049"/>
                  </a:lnTo>
                  <a:lnTo>
                    <a:pt x="0" y="337273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9" name="Textbox 413">
              <a:extLst>
                <a:ext uri="{FF2B5EF4-FFF2-40B4-BE49-F238E27FC236}">
                  <a16:creationId xmlns:a16="http://schemas.microsoft.com/office/drawing/2014/main" xmlns="" id="{FB423735-C913-536F-C8D4-9C5DF370DA33}"/>
                </a:ext>
              </a:extLst>
            </p:cNvPr>
            <p:cNvSpPr txBox="1"/>
            <p:nvPr/>
          </p:nvSpPr>
          <p:spPr>
            <a:xfrm>
              <a:off x="124170" y="82002"/>
              <a:ext cx="1843060" cy="481257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900"/>
                </a:spcBef>
                <a:spcAft>
                  <a:spcPts val="0"/>
                </a:spcAft>
              </a:pP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Понимают, что смерть неизбежна и окончательна. Смерть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часто представляется в виде страшного призрака, который приходит и забирает людей с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собой </a:t>
              </a:r>
            </a:p>
            <a:p>
              <a:pPr>
                <a:spcBef>
                  <a:spcPts val="900"/>
                </a:spcBef>
              </a:pPr>
              <a:r>
                <a:rPr lang="ru-RU" sz="1400" spc="-10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Проявления: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могут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вести себя в несвойственным образом, проявлять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гнев.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95885">
                <a:lnSpc>
                  <a:spcPts val="2190"/>
                </a:lnSpc>
                <a:spcAft>
                  <a:spcPts val="0"/>
                </a:spcAft>
              </a:pPr>
              <a:endParaRPr lang="ru-RU" sz="2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Textbox 414">
              <a:extLst>
                <a:ext uri="{FF2B5EF4-FFF2-40B4-BE49-F238E27FC236}">
                  <a16:creationId xmlns:a16="http://schemas.microsoft.com/office/drawing/2014/main" xmlns="" id="{019A7C99-5C85-1ED4-E353-05D9BE52B2C7}"/>
                </a:ext>
              </a:extLst>
            </p:cNvPr>
            <p:cNvSpPr txBox="1"/>
            <p:nvPr/>
          </p:nvSpPr>
          <p:spPr>
            <a:xfrm>
              <a:off x="39154" y="3809250"/>
              <a:ext cx="1902460" cy="64452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23875" algn="ctr">
                <a:lnSpc>
                  <a:spcPts val="2395"/>
                </a:lnSpc>
                <a:spcAft>
                  <a:spcPts val="0"/>
                </a:spcAft>
              </a:pPr>
              <a:r>
                <a:rPr lang="ru-RU" sz="1700" b="1" dirty="0">
                  <a:solidFill>
                    <a:srgbClr val="785600"/>
                  </a:solidFill>
                  <a:latin typeface="Malgun Gothic"/>
                  <a:ea typeface="Times New Roman"/>
                </a:rPr>
                <a:t>о</a:t>
              </a:r>
              <a:r>
                <a:rPr lang="ru-RU" sz="17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т 6</a:t>
              </a:r>
              <a:r>
                <a:rPr lang="ru-RU" sz="1700" b="1" spc="-7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1700" b="1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до</a:t>
              </a:r>
              <a:r>
                <a:rPr lang="ru-RU" sz="1700" b="1" spc="-8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1700" b="1" spc="-50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8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  <a:p>
              <a:pPr marL="1270" marR="523875" algn="ctr">
                <a:lnSpc>
                  <a:spcPts val="2465"/>
                </a:lnSpc>
                <a:spcAft>
                  <a:spcPts val="0"/>
                </a:spcAft>
              </a:pPr>
              <a:r>
                <a:rPr lang="ru-RU" sz="1700" b="1" spc="-25" dirty="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лет</a:t>
              </a:r>
              <a:endParaRPr lang="ru-RU" sz="1100" dirty="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20" name="Group 415">
            <a:extLst>
              <a:ext uri="{FF2B5EF4-FFF2-40B4-BE49-F238E27FC236}">
                <a16:creationId xmlns:a16="http://schemas.microsoft.com/office/drawing/2014/main" xmlns="" id="{AF3B679E-B9BD-DD2A-C8FA-43A698938B9C}"/>
              </a:ext>
            </a:extLst>
          </p:cNvPr>
          <p:cNvGrpSpPr>
            <a:grpSpLocks/>
          </p:cNvGrpSpPr>
          <p:nvPr/>
        </p:nvGrpSpPr>
        <p:grpSpPr>
          <a:xfrm>
            <a:off x="6393242" y="774442"/>
            <a:ext cx="2650059" cy="5337182"/>
            <a:chOff x="12700" y="12700"/>
            <a:chExt cx="2599690" cy="4833619"/>
          </a:xfrm>
        </p:grpSpPr>
        <p:sp>
          <p:nvSpPr>
            <p:cNvPr id="21" name="Graphic 416">
              <a:extLst>
                <a:ext uri="{FF2B5EF4-FFF2-40B4-BE49-F238E27FC236}">
                  <a16:creationId xmlns:a16="http://schemas.microsoft.com/office/drawing/2014/main" xmlns="" id="{DA76D900-363B-8B85-0CCE-BD82BE7E9BAE}"/>
                </a:ext>
              </a:extLst>
            </p:cNvPr>
            <p:cNvSpPr/>
            <p:nvPr/>
          </p:nvSpPr>
          <p:spPr>
            <a:xfrm>
              <a:off x="12700" y="12700"/>
              <a:ext cx="2586990" cy="4820920"/>
            </a:xfrm>
            <a:custGeom>
              <a:avLst/>
              <a:gdLst/>
              <a:ahLst/>
              <a:cxnLst/>
              <a:rect l="l" t="t" r="r" b="b"/>
              <a:pathLst>
                <a:path w="2586990" h="4820920">
                  <a:moveTo>
                    <a:pt x="206882" y="0"/>
                  </a:moveTo>
                  <a:lnTo>
                    <a:pt x="2379599" y="0"/>
                  </a:lnTo>
                  <a:lnTo>
                    <a:pt x="2427048" y="5468"/>
                  </a:lnTo>
                  <a:lnTo>
                    <a:pt x="2470599" y="21045"/>
                  </a:lnTo>
                  <a:lnTo>
                    <a:pt x="2509011" y="45486"/>
                  </a:lnTo>
                  <a:lnTo>
                    <a:pt x="2541045" y="77547"/>
                  </a:lnTo>
                  <a:lnTo>
                    <a:pt x="2565461" y="115984"/>
                  </a:lnTo>
                  <a:lnTo>
                    <a:pt x="2581020" y="159553"/>
                  </a:lnTo>
                  <a:lnTo>
                    <a:pt x="2586481" y="207010"/>
                  </a:lnTo>
                  <a:lnTo>
                    <a:pt x="2586481" y="4820500"/>
                  </a:lnTo>
                  <a:lnTo>
                    <a:pt x="0" y="4820500"/>
                  </a:lnTo>
                  <a:lnTo>
                    <a:pt x="0" y="207010"/>
                  </a:lnTo>
                  <a:lnTo>
                    <a:pt x="5468" y="159553"/>
                  </a:lnTo>
                  <a:lnTo>
                    <a:pt x="21042" y="115984"/>
                  </a:lnTo>
                  <a:lnTo>
                    <a:pt x="45476" y="77547"/>
                  </a:lnTo>
                  <a:lnTo>
                    <a:pt x="77524" y="45486"/>
                  </a:lnTo>
                  <a:lnTo>
                    <a:pt x="115938" y="21045"/>
                  </a:lnTo>
                  <a:lnTo>
                    <a:pt x="159473" y="5468"/>
                  </a:lnTo>
                  <a:lnTo>
                    <a:pt x="206882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2" name="Graphic 417">
              <a:extLst>
                <a:ext uri="{FF2B5EF4-FFF2-40B4-BE49-F238E27FC236}">
                  <a16:creationId xmlns:a16="http://schemas.microsoft.com/office/drawing/2014/main" xmlns="" id="{394AA36E-8C50-2326-76C6-96086F908AA5}"/>
                </a:ext>
              </a:extLst>
            </p:cNvPr>
            <p:cNvSpPr/>
            <p:nvPr/>
          </p:nvSpPr>
          <p:spPr>
            <a:xfrm>
              <a:off x="390652" y="3783952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1927606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1927606" y="618744"/>
                  </a:lnTo>
                  <a:lnTo>
                    <a:pt x="1927606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Graphic 418">
              <a:extLst>
                <a:ext uri="{FF2B5EF4-FFF2-40B4-BE49-F238E27FC236}">
                  <a16:creationId xmlns:a16="http://schemas.microsoft.com/office/drawing/2014/main" xmlns="" id="{63330497-024A-D915-3C3B-B52DE22C7ED8}"/>
                </a:ext>
              </a:extLst>
            </p:cNvPr>
            <p:cNvSpPr/>
            <p:nvPr/>
          </p:nvSpPr>
          <p:spPr>
            <a:xfrm>
              <a:off x="390652" y="3783952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0" y="618744"/>
                  </a:moveTo>
                  <a:lnTo>
                    <a:pt x="1927606" y="618744"/>
                  </a:lnTo>
                  <a:lnTo>
                    <a:pt x="1927606" y="0"/>
                  </a:lnTo>
                  <a:lnTo>
                    <a:pt x="0" y="0"/>
                  </a:lnTo>
                  <a:lnTo>
                    <a:pt x="0" y="618744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24" name="Image 419">
              <a:extLst>
                <a:ext uri="{FF2B5EF4-FFF2-40B4-BE49-F238E27FC236}">
                  <a16:creationId xmlns:a16="http://schemas.microsoft.com/office/drawing/2014/main" xmlns="" id="{1207FB60-7FC7-104C-A4E9-222F30ADB7A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58747" y="3798315"/>
              <a:ext cx="674623" cy="674687"/>
            </a:xfrm>
            <a:prstGeom prst="rect">
              <a:avLst/>
            </a:prstGeom>
          </p:spPr>
        </p:pic>
        <p:sp>
          <p:nvSpPr>
            <p:cNvPr id="25" name="Graphic 420">
              <a:extLst>
                <a:ext uri="{FF2B5EF4-FFF2-40B4-BE49-F238E27FC236}">
                  <a16:creationId xmlns:a16="http://schemas.microsoft.com/office/drawing/2014/main" xmlns="" id="{1B2903E7-D941-E9E7-19C1-BF8A49869F3D}"/>
                </a:ext>
              </a:extLst>
            </p:cNvPr>
            <p:cNvSpPr/>
            <p:nvPr/>
          </p:nvSpPr>
          <p:spPr>
            <a:xfrm>
              <a:off x="1658747" y="3798315"/>
              <a:ext cx="675005" cy="675005"/>
            </a:xfrm>
            <a:custGeom>
              <a:avLst/>
              <a:gdLst/>
              <a:ahLst/>
              <a:cxnLst/>
              <a:rect l="l" t="t" r="r" b="b"/>
              <a:pathLst>
                <a:path w="675005" h="675005">
                  <a:moveTo>
                    <a:pt x="0" y="337350"/>
                  </a:moveTo>
                  <a:lnTo>
                    <a:pt x="3078" y="291566"/>
                  </a:lnTo>
                  <a:lnTo>
                    <a:pt x="12047" y="247657"/>
                  </a:lnTo>
                  <a:lnTo>
                    <a:pt x="26505" y="206023"/>
                  </a:lnTo>
                  <a:lnTo>
                    <a:pt x="46049" y="167068"/>
                  </a:lnTo>
                  <a:lnTo>
                    <a:pt x="70278" y="131191"/>
                  </a:lnTo>
                  <a:lnTo>
                    <a:pt x="98790" y="98794"/>
                  </a:lnTo>
                  <a:lnTo>
                    <a:pt x="131183" y="70280"/>
                  </a:lnTo>
                  <a:lnTo>
                    <a:pt x="167056" y="46050"/>
                  </a:lnTo>
                  <a:lnTo>
                    <a:pt x="206007" y="26505"/>
                  </a:lnTo>
                  <a:lnTo>
                    <a:pt x="247635" y="12048"/>
                  </a:lnTo>
                  <a:lnTo>
                    <a:pt x="291537" y="3078"/>
                  </a:lnTo>
                  <a:lnTo>
                    <a:pt x="337312" y="0"/>
                  </a:lnTo>
                  <a:lnTo>
                    <a:pt x="383086" y="3078"/>
                  </a:lnTo>
                  <a:lnTo>
                    <a:pt x="426988" y="12048"/>
                  </a:lnTo>
                  <a:lnTo>
                    <a:pt x="468616" y="26505"/>
                  </a:lnTo>
                  <a:lnTo>
                    <a:pt x="507567" y="46050"/>
                  </a:lnTo>
                  <a:lnTo>
                    <a:pt x="543440" y="70280"/>
                  </a:lnTo>
                  <a:lnTo>
                    <a:pt x="575833" y="98794"/>
                  </a:lnTo>
                  <a:lnTo>
                    <a:pt x="604345" y="131191"/>
                  </a:lnTo>
                  <a:lnTo>
                    <a:pt x="628574" y="167068"/>
                  </a:lnTo>
                  <a:lnTo>
                    <a:pt x="648118" y="206023"/>
                  </a:lnTo>
                  <a:lnTo>
                    <a:pt x="662576" y="247657"/>
                  </a:lnTo>
                  <a:lnTo>
                    <a:pt x="671545" y="291566"/>
                  </a:lnTo>
                  <a:lnTo>
                    <a:pt x="674623" y="337350"/>
                  </a:lnTo>
                  <a:lnTo>
                    <a:pt x="671545" y="383125"/>
                  </a:lnTo>
                  <a:lnTo>
                    <a:pt x="662576" y="427028"/>
                  </a:lnTo>
                  <a:lnTo>
                    <a:pt x="648118" y="468658"/>
                  </a:lnTo>
                  <a:lnTo>
                    <a:pt x="628574" y="507611"/>
                  </a:lnTo>
                  <a:lnTo>
                    <a:pt x="604345" y="543488"/>
                  </a:lnTo>
                  <a:lnTo>
                    <a:pt x="575833" y="575884"/>
                  </a:lnTo>
                  <a:lnTo>
                    <a:pt x="543440" y="604399"/>
                  </a:lnTo>
                  <a:lnTo>
                    <a:pt x="507567" y="628631"/>
                  </a:lnTo>
                  <a:lnTo>
                    <a:pt x="468616" y="648178"/>
                  </a:lnTo>
                  <a:lnTo>
                    <a:pt x="426988" y="662637"/>
                  </a:lnTo>
                  <a:lnTo>
                    <a:pt x="383086" y="671608"/>
                  </a:lnTo>
                  <a:lnTo>
                    <a:pt x="337312" y="674687"/>
                  </a:lnTo>
                  <a:lnTo>
                    <a:pt x="291537" y="671608"/>
                  </a:lnTo>
                  <a:lnTo>
                    <a:pt x="247635" y="662637"/>
                  </a:lnTo>
                  <a:lnTo>
                    <a:pt x="206007" y="648178"/>
                  </a:lnTo>
                  <a:lnTo>
                    <a:pt x="167056" y="628631"/>
                  </a:lnTo>
                  <a:lnTo>
                    <a:pt x="131183" y="604399"/>
                  </a:lnTo>
                  <a:lnTo>
                    <a:pt x="98790" y="575884"/>
                  </a:lnTo>
                  <a:lnTo>
                    <a:pt x="70278" y="543488"/>
                  </a:lnTo>
                  <a:lnTo>
                    <a:pt x="46049" y="507611"/>
                  </a:lnTo>
                  <a:lnTo>
                    <a:pt x="26505" y="468658"/>
                  </a:lnTo>
                  <a:lnTo>
                    <a:pt x="12047" y="427028"/>
                  </a:lnTo>
                  <a:lnTo>
                    <a:pt x="3078" y="383125"/>
                  </a:lnTo>
                  <a:lnTo>
                    <a:pt x="0" y="337350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Textbox 421">
              <a:extLst>
                <a:ext uri="{FF2B5EF4-FFF2-40B4-BE49-F238E27FC236}">
                  <a16:creationId xmlns:a16="http://schemas.microsoft.com/office/drawing/2014/main" xmlns="" id="{D572A8D2-9FA5-D206-34FC-4BFB880F4A1D}"/>
                </a:ext>
              </a:extLst>
            </p:cNvPr>
            <p:cNvSpPr txBox="1"/>
            <p:nvPr/>
          </p:nvSpPr>
          <p:spPr>
            <a:xfrm>
              <a:off x="166567" y="89518"/>
              <a:ext cx="2445823" cy="475680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815"/>
                </a:spcBef>
                <a:spcAft>
                  <a:spcPts val="0"/>
                </a:spcAft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Возникает более реалистичное понятие о смерти как о неминуемом биологическом процессе</a:t>
              </a:r>
              <a:endParaRPr lang="ru-RU" sz="2000" spc="-1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  <a:p>
              <a:pPr>
                <a:spcBef>
                  <a:spcPts val="815"/>
                </a:spcBef>
                <a:spcAft>
                  <a:spcPts val="0"/>
                </a:spcAft>
              </a:pPr>
              <a:r>
                <a:rPr lang="ru-RU" sz="1400" dirty="0" smtClean="0">
                  <a:effectLst/>
                  <a:latin typeface="Times New Roman"/>
                  <a:ea typeface="Times New Roman"/>
                </a:rPr>
                <a:t>Проявления: беспомощность, проблемы</a:t>
              </a:r>
              <a:r>
                <a:rPr lang="ru-RU" sz="1400" spc="-60" dirty="0" smtClean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1400" spc="-50" dirty="0">
                  <a:effectLst/>
                  <a:latin typeface="Times New Roman"/>
                  <a:ea typeface="Times New Roman"/>
                </a:rPr>
                <a:t>с</a:t>
              </a:r>
              <a:r>
                <a:rPr lang="ru-RU" sz="1400" dirty="0">
                  <a:latin typeface="Times New Roman"/>
                  <a:ea typeface="Times New Roman"/>
                </a:rPr>
                <a:t> </a:t>
              </a:r>
              <a:r>
                <a:rPr lang="ru-RU" sz="1400" spc="-10" dirty="0">
                  <a:effectLst/>
                  <a:latin typeface="Times New Roman"/>
                  <a:ea typeface="Times New Roman"/>
                </a:rPr>
                <a:t>идентичность. </a:t>
              </a:r>
              <a:r>
                <a:rPr lang="ru-RU" sz="1400" dirty="0">
                  <a:effectLst/>
                  <a:latin typeface="Times New Roman"/>
                  <a:ea typeface="Times New Roman"/>
                </a:rPr>
                <a:t>Скрывают</a:t>
              </a:r>
              <a:r>
                <a:rPr lang="ru-RU" sz="1400" spc="-7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1400" spc="-20" dirty="0">
                  <a:effectLst/>
                  <a:latin typeface="Times New Roman"/>
                  <a:ea typeface="Times New Roman"/>
                </a:rPr>
                <a:t>свои</a:t>
              </a:r>
              <a:r>
                <a:rPr lang="ru-RU" sz="1400" dirty="0">
                  <a:latin typeface="Times New Roman"/>
                  <a:ea typeface="Times New Roman"/>
                </a:rPr>
                <a:t> </a:t>
              </a:r>
              <a:r>
                <a:rPr lang="ru-RU" sz="1400" spc="-10" dirty="0" smtClean="0">
                  <a:effectLst/>
                  <a:latin typeface="Times New Roman"/>
                  <a:ea typeface="Times New Roman"/>
                </a:rPr>
                <a:t>эмоции.</a:t>
              </a:r>
              <a:endParaRPr lang="ru-RU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box 422">
              <a:extLst>
                <a:ext uri="{FF2B5EF4-FFF2-40B4-BE49-F238E27FC236}">
                  <a16:creationId xmlns:a16="http://schemas.microsoft.com/office/drawing/2014/main" xmlns="" id="{AB2E385D-9EED-4B51-61FB-C8912DDB64BF}"/>
                </a:ext>
              </a:extLst>
            </p:cNvPr>
            <p:cNvSpPr txBox="1"/>
            <p:nvPr/>
          </p:nvSpPr>
          <p:spPr>
            <a:xfrm>
              <a:off x="403352" y="3771252"/>
              <a:ext cx="1902460" cy="64452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635" marR="523875" algn="ctr">
                <a:lnSpc>
                  <a:spcPts val="2385"/>
                </a:lnSpc>
                <a:spcAft>
                  <a:spcPts val="0"/>
                </a:spcAft>
              </a:pPr>
              <a:r>
                <a:rPr lang="ru-RU" sz="1700" b="1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от</a:t>
              </a:r>
              <a:r>
                <a:rPr lang="ru-RU" sz="1700" b="1" spc="-9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1700" b="1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9</a:t>
              </a:r>
              <a:r>
                <a:rPr lang="ru-RU" sz="1700" b="1" spc="-65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1700" b="1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до</a:t>
              </a:r>
              <a:r>
                <a:rPr lang="ru-RU" sz="1700" b="1" spc="-75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 </a:t>
              </a:r>
              <a:r>
                <a:rPr lang="ru-RU" sz="1700" b="1" spc="-25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12</a:t>
              </a:r>
              <a:endParaRPr lang="ru-RU" sz="1100">
                <a:effectLst/>
                <a:latin typeface="Times New Roman"/>
                <a:ea typeface="Times New Roman"/>
              </a:endParaRPr>
            </a:p>
            <a:p>
              <a:pPr marL="3175" marR="523875" algn="ctr">
                <a:lnSpc>
                  <a:spcPts val="2685"/>
                </a:lnSpc>
                <a:spcAft>
                  <a:spcPts val="0"/>
                </a:spcAft>
              </a:pPr>
              <a:r>
                <a:rPr lang="ru-RU" sz="1700" b="1" spc="-25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лет</a:t>
              </a:r>
              <a:endParaRPr lang="ru-RU" sz="11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28" name="Group 423">
            <a:extLst>
              <a:ext uri="{FF2B5EF4-FFF2-40B4-BE49-F238E27FC236}">
                <a16:creationId xmlns:a16="http://schemas.microsoft.com/office/drawing/2014/main" xmlns="" id="{C7B14EBB-E66C-07FC-C1F7-A93107CFA12C}"/>
              </a:ext>
            </a:extLst>
          </p:cNvPr>
          <p:cNvGrpSpPr>
            <a:grpSpLocks/>
          </p:cNvGrpSpPr>
          <p:nvPr/>
        </p:nvGrpSpPr>
        <p:grpSpPr>
          <a:xfrm>
            <a:off x="9258782" y="769459"/>
            <a:ext cx="2680299" cy="5342092"/>
            <a:chOff x="12700" y="12700"/>
            <a:chExt cx="2432685" cy="4820920"/>
          </a:xfrm>
        </p:grpSpPr>
        <p:sp>
          <p:nvSpPr>
            <p:cNvPr id="29" name="Graphic 424">
              <a:extLst>
                <a:ext uri="{FF2B5EF4-FFF2-40B4-BE49-F238E27FC236}">
                  <a16:creationId xmlns:a16="http://schemas.microsoft.com/office/drawing/2014/main" xmlns="" id="{932DC1D7-D3A1-7EBE-B41A-F49111DA4545}"/>
                </a:ext>
              </a:extLst>
            </p:cNvPr>
            <p:cNvSpPr/>
            <p:nvPr/>
          </p:nvSpPr>
          <p:spPr>
            <a:xfrm>
              <a:off x="12700" y="12700"/>
              <a:ext cx="2432685" cy="4820920"/>
            </a:xfrm>
            <a:custGeom>
              <a:avLst/>
              <a:gdLst/>
              <a:ahLst/>
              <a:cxnLst/>
              <a:rect l="l" t="t" r="r" b="b"/>
              <a:pathLst>
                <a:path w="2432685" h="4820920">
                  <a:moveTo>
                    <a:pt x="194690" y="0"/>
                  </a:moveTo>
                  <a:lnTo>
                    <a:pt x="2237994" y="0"/>
                  </a:lnTo>
                  <a:lnTo>
                    <a:pt x="2282648" y="5139"/>
                  </a:lnTo>
                  <a:lnTo>
                    <a:pt x="2323633" y="19780"/>
                  </a:lnTo>
                  <a:lnTo>
                    <a:pt x="2359781" y="42757"/>
                  </a:lnTo>
                  <a:lnTo>
                    <a:pt x="2389927" y="72903"/>
                  </a:lnTo>
                  <a:lnTo>
                    <a:pt x="2412904" y="109051"/>
                  </a:lnTo>
                  <a:lnTo>
                    <a:pt x="2427545" y="150036"/>
                  </a:lnTo>
                  <a:lnTo>
                    <a:pt x="2432684" y="194691"/>
                  </a:lnTo>
                  <a:lnTo>
                    <a:pt x="2432684" y="4820500"/>
                  </a:lnTo>
                  <a:lnTo>
                    <a:pt x="0" y="4820500"/>
                  </a:lnTo>
                  <a:lnTo>
                    <a:pt x="0" y="194691"/>
                  </a:lnTo>
                  <a:lnTo>
                    <a:pt x="5146" y="150036"/>
                  </a:lnTo>
                  <a:lnTo>
                    <a:pt x="19803" y="109051"/>
                  </a:lnTo>
                  <a:lnTo>
                    <a:pt x="42797" y="72903"/>
                  </a:lnTo>
                  <a:lnTo>
                    <a:pt x="72956" y="42757"/>
                  </a:lnTo>
                  <a:lnTo>
                    <a:pt x="109107" y="19780"/>
                  </a:lnTo>
                  <a:lnTo>
                    <a:pt x="150076" y="5139"/>
                  </a:lnTo>
                  <a:lnTo>
                    <a:pt x="194690" y="0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425">
              <a:extLst>
                <a:ext uri="{FF2B5EF4-FFF2-40B4-BE49-F238E27FC236}">
                  <a16:creationId xmlns:a16="http://schemas.microsoft.com/office/drawing/2014/main" xmlns="" id="{96C489AF-F8D4-337F-4E71-FE10485F97B6}"/>
                </a:ext>
              </a:extLst>
            </p:cNvPr>
            <p:cNvSpPr/>
            <p:nvPr/>
          </p:nvSpPr>
          <p:spPr>
            <a:xfrm>
              <a:off x="265175" y="3802100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1927605" y="0"/>
                  </a:moveTo>
                  <a:lnTo>
                    <a:pt x="0" y="0"/>
                  </a:lnTo>
                  <a:lnTo>
                    <a:pt x="0" y="618743"/>
                  </a:lnTo>
                  <a:lnTo>
                    <a:pt x="1927605" y="618743"/>
                  </a:lnTo>
                  <a:lnTo>
                    <a:pt x="1927605" y="0"/>
                  </a:lnTo>
                  <a:close/>
                </a:path>
              </a:pathLst>
            </a:custGeom>
            <a:solidFill>
              <a:srgbClr val="EFAC0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426">
              <a:extLst>
                <a:ext uri="{FF2B5EF4-FFF2-40B4-BE49-F238E27FC236}">
                  <a16:creationId xmlns:a16="http://schemas.microsoft.com/office/drawing/2014/main" xmlns="" id="{48C4F104-1564-ED38-8EE6-E3FB1A859CED}"/>
                </a:ext>
              </a:extLst>
            </p:cNvPr>
            <p:cNvSpPr/>
            <p:nvPr/>
          </p:nvSpPr>
          <p:spPr>
            <a:xfrm>
              <a:off x="265175" y="3802100"/>
              <a:ext cx="1927860" cy="619125"/>
            </a:xfrm>
            <a:custGeom>
              <a:avLst/>
              <a:gdLst/>
              <a:ahLst/>
              <a:cxnLst/>
              <a:rect l="l" t="t" r="r" b="b"/>
              <a:pathLst>
                <a:path w="1927860" h="619125">
                  <a:moveTo>
                    <a:pt x="0" y="618743"/>
                  </a:moveTo>
                  <a:lnTo>
                    <a:pt x="1927605" y="618743"/>
                  </a:lnTo>
                  <a:lnTo>
                    <a:pt x="1927605" y="0"/>
                  </a:lnTo>
                  <a:lnTo>
                    <a:pt x="0" y="0"/>
                  </a:lnTo>
                  <a:lnTo>
                    <a:pt x="0" y="618743"/>
                  </a:lnTo>
                  <a:close/>
                </a:path>
              </a:pathLst>
            </a:custGeom>
            <a:ln w="25400">
              <a:solidFill>
                <a:srgbClr val="EFAC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2" name="Image 427">
              <a:extLst>
                <a:ext uri="{FF2B5EF4-FFF2-40B4-BE49-F238E27FC236}">
                  <a16:creationId xmlns:a16="http://schemas.microsoft.com/office/drawing/2014/main" xmlns="" id="{CC720EF4-A557-7440-7606-2E3510EFC72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36089" y="3798315"/>
              <a:ext cx="674624" cy="674687"/>
            </a:xfrm>
            <a:prstGeom prst="rect">
              <a:avLst/>
            </a:prstGeom>
          </p:spPr>
        </p:pic>
        <p:sp>
          <p:nvSpPr>
            <p:cNvPr id="33" name="Graphic 428">
              <a:extLst>
                <a:ext uri="{FF2B5EF4-FFF2-40B4-BE49-F238E27FC236}">
                  <a16:creationId xmlns:a16="http://schemas.microsoft.com/office/drawing/2014/main" xmlns="" id="{E795467C-E6AC-F7FB-3D47-CDC41041C804}"/>
                </a:ext>
              </a:extLst>
            </p:cNvPr>
            <p:cNvSpPr/>
            <p:nvPr/>
          </p:nvSpPr>
          <p:spPr>
            <a:xfrm>
              <a:off x="1736089" y="3798315"/>
              <a:ext cx="675005" cy="675005"/>
            </a:xfrm>
            <a:custGeom>
              <a:avLst/>
              <a:gdLst/>
              <a:ahLst/>
              <a:cxnLst/>
              <a:rect l="l" t="t" r="r" b="b"/>
              <a:pathLst>
                <a:path w="675005" h="675005">
                  <a:moveTo>
                    <a:pt x="0" y="337350"/>
                  </a:moveTo>
                  <a:lnTo>
                    <a:pt x="3078" y="291566"/>
                  </a:lnTo>
                  <a:lnTo>
                    <a:pt x="12047" y="247657"/>
                  </a:lnTo>
                  <a:lnTo>
                    <a:pt x="26505" y="206023"/>
                  </a:lnTo>
                  <a:lnTo>
                    <a:pt x="46049" y="167068"/>
                  </a:lnTo>
                  <a:lnTo>
                    <a:pt x="70278" y="131191"/>
                  </a:lnTo>
                  <a:lnTo>
                    <a:pt x="98790" y="98794"/>
                  </a:lnTo>
                  <a:lnTo>
                    <a:pt x="131183" y="70280"/>
                  </a:lnTo>
                  <a:lnTo>
                    <a:pt x="167056" y="46050"/>
                  </a:lnTo>
                  <a:lnTo>
                    <a:pt x="206007" y="26505"/>
                  </a:lnTo>
                  <a:lnTo>
                    <a:pt x="247635" y="12048"/>
                  </a:lnTo>
                  <a:lnTo>
                    <a:pt x="291537" y="3078"/>
                  </a:lnTo>
                  <a:lnTo>
                    <a:pt x="337311" y="0"/>
                  </a:lnTo>
                  <a:lnTo>
                    <a:pt x="383086" y="3078"/>
                  </a:lnTo>
                  <a:lnTo>
                    <a:pt x="426988" y="12048"/>
                  </a:lnTo>
                  <a:lnTo>
                    <a:pt x="468616" y="26505"/>
                  </a:lnTo>
                  <a:lnTo>
                    <a:pt x="507567" y="46050"/>
                  </a:lnTo>
                  <a:lnTo>
                    <a:pt x="543440" y="70280"/>
                  </a:lnTo>
                  <a:lnTo>
                    <a:pt x="575833" y="98794"/>
                  </a:lnTo>
                  <a:lnTo>
                    <a:pt x="604345" y="131191"/>
                  </a:lnTo>
                  <a:lnTo>
                    <a:pt x="628574" y="167068"/>
                  </a:lnTo>
                  <a:lnTo>
                    <a:pt x="648118" y="206023"/>
                  </a:lnTo>
                  <a:lnTo>
                    <a:pt x="662576" y="247657"/>
                  </a:lnTo>
                  <a:lnTo>
                    <a:pt x="671545" y="291566"/>
                  </a:lnTo>
                  <a:lnTo>
                    <a:pt x="674624" y="337350"/>
                  </a:lnTo>
                  <a:lnTo>
                    <a:pt x="671545" y="383125"/>
                  </a:lnTo>
                  <a:lnTo>
                    <a:pt x="662576" y="427028"/>
                  </a:lnTo>
                  <a:lnTo>
                    <a:pt x="648118" y="468658"/>
                  </a:lnTo>
                  <a:lnTo>
                    <a:pt x="628574" y="507611"/>
                  </a:lnTo>
                  <a:lnTo>
                    <a:pt x="604345" y="543488"/>
                  </a:lnTo>
                  <a:lnTo>
                    <a:pt x="575833" y="575884"/>
                  </a:lnTo>
                  <a:lnTo>
                    <a:pt x="543440" y="604399"/>
                  </a:lnTo>
                  <a:lnTo>
                    <a:pt x="507567" y="628631"/>
                  </a:lnTo>
                  <a:lnTo>
                    <a:pt x="468616" y="648178"/>
                  </a:lnTo>
                  <a:lnTo>
                    <a:pt x="426988" y="662637"/>
                  </a:lnTo>
                  <a:lnTo>
                    <a:pt x="383086" y="671608"/>
                  </a:lnTo>
                  <a:lnTo>
                    <a:pt x="337311" y="674687"/>
                  </a:lnTo>
                  <a:lnTo>
                    <a:pt x="291537" y="671608"/>
                  </a:lnTo>
                  <a:lnTo>
                    <a:pt x="247635" y="662637"/>
                  </a:lnTo>
                  <a:lnTo>
                    <a:pt x="206007" y="648178"/>
                  </a:lnTo>
                  <a:lnTo>
                    <a:pt x="167056" y="628631"/>
                  </a:lnTo>
                  <a:lnTo>
                    <a:pt x="131183" y="604399"/>
                  </a:lnTo>
                  <a:lnTo>
                    <a:pt x="98790" y="575884"/>
                  </a:lnTo>
                  <a:lnTo>
                    <a:pt x="70278" y="543488"/>
                  </a:lnTo>
                  <a:lnTo>
                    <a:pt x="46049" y="507611"/>
                  </a:lnTo>
                  <a:lnTo>
                    <a:pt x="26505" y="468658"/>
                  </a:lnTo>
                  <a:lnTo>
                    <a:pt x="12047" y="427028"/>
                  </a:lnTo>
                  <a:lnTo>
                    <a:pt x="3078" y="383125"/>
                  </a:lnTo>
                  <a:lnTo>
                    <a:pt x="0" y="337350"/>
                  </a:lnTo>
                  <a:close/>
                </a:path>
              </a:pathLst>
            </a:custGeom>
            <a:ln w="25400">
              <a:solidFill>
                <a:srgbClr val="F8E2CA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4" name="Textbox 429">
              <a:extLst>
                <a:ext uri="{FF2B5EF4-FFF2-40B4-BE49-F238E27FC236}">
                  <a16:creationId xmlns:a16="http://schemas.microsoft.com/office/drawing/2014/main" xmlns="" id="{CD703E33-4F9D-9807-8036-941A2C13A39E}"/>
                </a:ext>
              </a:extLst>
            </p:cNvPr>
            <p:cNvSpPr txBox="1"/>
            <p:nvPr/>
          </p:nvSpPr>
          <p:spPr>
            <a:xfrm>
              <a:off x="106080" y="194023"/>
              <a:ext cx="2270471" cy="347952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2860" marR="12700" indent="40640">
                <a:lnSpc>
                  <a:spcPct val="90000"/>
                </a:lnSpc>
                <a:spcBef>
                  <a:spcPts val="110"/>
                </a:spcBef>
                <a:spcAft>
                  <a:spcPts val="0"/>
                </a:spcAft>
                <a:tabLst>
                  <a:tab pos="291465" algn="l"/>
                </a:tabLst>
              </a:pPr>
              <a:r>
                <a:rPr lang="ru-RU" sz="2000" dirty="0">
                  <a:effectLst/>
                  <a:latin typeface="Times New Roman"/>
                  <a:ea typeface="Times New Roman"/>
                </a:rPr>
                <a:t>Часто</a:t>
              </a:r>
              <a:r>
                <a:rPr lang="ru-RU" sz="2000" spc="-14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вверяют свое</a:t>
              </a:r>
              <a:r>
                <a:rPr lang="ru-RU" sz="2000" spc="-10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горе</a:t>
              </a:r>
              <a:r>
                <a:rPr lang="ru-RU" sz="2000" spc="-115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и</a:t>
              </a:r>
              <a:r>
                <a:rPr lang="ru-RU" sz="2000" spc="-10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ищут помощи вне дома.</a:t>
              </a:r>
              <a:r>
                <a:rPr lang="ru-RU" sz="2000" spc="-55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20" dirty="0">
                  <a:effectLst/>
                  <a:latin typeface="Times New Roman"/>
                  <a:ea typeface="Times New Roman"/>
                </a:rPr>
                <a:t>Чувствуют</a:t>
              </a:r>
              <a:r>
                <a:rPr lang="ru-RU" sz="2000" dirty="0">
                  <a:latin typeface="Times New Roman"/>
                  <a:ea typeface="Times New Roman"/>
                </a:rPr>
                <a:t> </a:t>
              </a:r>
              <a:r>
                <a:rPr lang="ru-RU" sz="2000" spc="-20" dirty="0">
                  <a:effectLst/>
                  <a:latin typeface="Times New Roman"/>
                  <a:ea typeface="Times New Roman"/>
                </a:rPr>
                <a:t>себя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изолированными</a:t>
              </a:r>
              <a:r>
                <a:rPr lang="ru-RU" sz="2000" spc="-10" dirty="0">
                  <a:latin typeface="Times New Roman"/>
                  <a:ea typeface="Times New Roman"/>
                </a:rPr>
                <a:t>,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ощущают</a:t>
              </a:r>
              <a:r>
                <a:rPr lang="ru-RU" sz="2000" spc="-105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dirty="0">
                  <a:effectLst/>
                  <a:latin typeface="Times New Roman"/>
                  <a:ea typeface="Times New Roman"/>
                </a:rPr>
                <a:t>что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друзья</a:t>
              </a:r>
              <a:r>
                <a:rPr lang="ru-RU" sz="2000" spc="-130" dirty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10" dirty="0">
                  <a:effectLst/>
                  <a:latin typeface="Times New Roman"/>
                  <a:ea typeface="Times New Roman"/>
                </a:rPr>
                <a:t>избегают, </a:t>
              </a:r>
              <a:r>
                <a:rPr lang="ru-RU" sz="2000" dirty="0" smtClean="0">
                  <a:effectLst/>
                  <a:latin typeface="Times New Roman"/>
                  <a:ea typeface="Times New Roman"/>
                </a:rPr>
                <a:t>смущаются, не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знают </a:t>
              </a:r>
              <a:r>
                <a:rPr lang="ru-RU" sz="2000" dirty="0" smtClean="0">
                  <a:effectLst/>
                  <a:latin typeface="Times New Roman"/>
                  <a:ea typeface="Times New Roman"/>
                </a:rPr>
                <a:t>что</a:t>
              </a:r>
              <a:r>
                <a:rPr lang="ru-RU" sz="2000" spc="-50" dirty="0" smtClean="0">
                  <a:effectLst/>
                  <a:latin typeface="Times New Roman"/>
                  <a:ea typeface="Times New Roman"/>
                </a:rPr>
                <a:t> </a:t>
              </a:r>
              <a:r>
                <a:rPr lang="ru-RU" sz="2000" spc="-10" dirty="0" smtClean="0">
                  <a:effectLst/>
                  <a:latin typeface="Times New Roman"/>
                  <a:ea typeface="Times New Roman"/>
                </a:rPr>
                <a:t>сказать</a:t>
              </a:r>
            </a:p>
            <a:p>
              <a:pPr marL="22860" marR="12700" indent="40640">
                <a:lnSpc>
                  <a:spcPct val="90000"/>
                </a:lnSpc>
                <a:spcBef>
                  <a:spcPts val="110"/>
                </a:spcBef>
                <a:spcAft>
                  <a:spcPts val="0"/>
                </a:spcAft>
                <a:tabLst>
                  <a:tab pos="291465" algn="l"/>
                </a:tabLst>
              </a:pPr>
              <a:endParaRPr lang="ru-RU" sz="2000" spc="-10" dirty="0">
                <a:latin typeface="Times New Roman"/>
                <a:ea typeface="Times New Roman"/>
              </a:endParaRPr>
            </a:p>
            <a:p>
              <a:pPr marL="22860" marR="12700" indent="40640">
                <a:lnSpc>
                  <a:spcPct val="90000"/>
                </a:lnSpc>
                <a:spcBef>
                  <a:spcPts val="110"/>
                </a:spcBef>
                <a:tabLst>
                  <a:tab pos="291465" algn="l"/>
                </a:tabLst>
              </a:pPr>
              <a:r>
                <a:rPr lang="ru-RU" sz="1400" spc="-10" dirty="0" smtClean="0">
                  <a:effectLst/>
                  <a:latin typeface="Times New Roman"/>
                  <a:ea typeface="Times New Roman"/>
                </a:rPr>
                <a:t>Проявления: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подавленность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побеги из дома, </a:t>
              </a:r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употребление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алкоголя, наркотических веществ, и другие девиации, суицидальные тенденции</a:t>
              </a:r>
            </a:p>
            <a:p>
              <a:pPr marL="22860" marR="12700" indent="40640">
                <a:lnSpc>
                  <a:spcPct val="90000"/>
                </a:lnSpc>
                <a:spcBef>
                  <a:spcPts val="110"/>
                </a:spcBef>
                <a:spcAft>
                  <a:spcPts val="0"/>
                </a:spcAft>
                <a:tabLst>
                  <a:tab pos="291465" algn="l"/>
                </a:tabLst>
              </a:pPr>
              <a:endParaRPr lang="ru-RU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box 430">
              <a:extLst>
                <a:ext uri="{FF2B5EF4-FFF2-40B4-BE49-F238E27FC236}">
                  <a16:creationId xmlns:a16="http://schemas.microsoft.com/office/drawing/2014/main" xmlns="" id="{A6C2B44B-FF28-4256-57D2-85C5D7AEEFED}"/>
                </a:ext>
              </a:extLst>
            </p:cNvPr>
            <p:cNvSpPr txBox="1"/>
            <p:nvPr/>
          </p:nvSpPr>
          <p:spPr>
            <a:xfrm>
              <a:off x="362077" y="3971934"/>
              <a:ext cx="1224915" cy="25971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2045"/>
                </a:lnSpc>
                <a:spcAft>
                  <a:spcPts val="0"/>
                </a:spcAft>
              </a:pPr>
              <a:r>
                <a:rPr lang="ru-RU" sz="1700" b="1" spc="-10">
                  <a:solidFill>
                    <a:srgbClr val="785600"/>
                  </a:solidFill>
                  <a:effectLst/>
                  <a:latin typeface="Malgun Gothic"/>
                  <a:ea typeface="Times New Roman"/>
                </a:rPr>
                <a:t>подростки</a:t>
              </a:r>
              <a:endParaRPr lang="ru-RU" sz="11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86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340674" cy="460118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Рекомендуемая литература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9624" y="329184"/>
            <a:ext cx="79827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Статья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«Принципы общения и помощи горюющему ребенку» можно познакомиться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</a:t>
            </a: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http://www.memoriam.ru/principy-obshheniya-i-pomoshhi-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goryuyushhemu-rebenku</a:t>
            </a:r>
            <a:endPara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Статья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«Ребенок потерял родителей» можно познакомиться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 </a:t>
            </a: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http://www.ya-roditel.ru/parents/family_adopt/rebenok_poteryal_roditeley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600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Статья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«Переживание горя у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http://psihologos.akkupunktura.ru/?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p=2188</a:t>
            </a:r>
            <a:endPara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Статья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 Потеря ребенком родителей» можно познакомиться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adalin.mospsy.ru/l_03_00/l0098.shtml</a:t>
            </a:r>
            <a:endPara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Книга 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Шефова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«Психология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горя» можно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скачать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www.kpfu.ru/portal/docs/F1854135609/001.doc</a:t>
            </a:r>
            <a:endPara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Методическое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«Формы и методы работы с детьми, пережившими горе» (авт.-сост.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Разнадѐжина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Н.А., Якушева Ю.А.) можно скачать по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ссылке: 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www.edunyagan.ru/DswMedia/formyiimetodyirabotyisdet-mi-perejivshimigore.pdf</a:t>
            </a:r>
            <a:endPara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 smtClean="0">
                <a:latin typeface="Times New Roman"/>
                <a:ea typeface="Times New Roman"/>
              </a:rPr>
              <a:t>Фильм </a:t>
            </a:r>
            <a:r>
              <a:rPr lang="ru-RU" sz="1600" dirty="0">
                <a:latin typeface="Times New Roman"/>
                <a:ea typeface="Times New Roman"/>
              </a:rPr>
              <a:t>«Мачеха» (1973 г.), в котором очень точно показана картина детского горя. Замечательный</a:t>
            </a:r>
            <a:r>
              <a:rPr lang="ru-RU" sz="1600" spc="-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фильм,</a:t>
            </a:r>
            <a:r>
              <a:rPr lang="ru-RU" sz="1600" spc="-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где</a:t>
            </a:r>
            <a:r>
              <a:rPr lang="ru-RU" sz="1600" spc="-10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героиня</a:t>
            </a:r>
            <a:r>
              <a:rPr lang="ru-RU" sz="1600" spc="-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Татьяны</a:t>
            </a:r>
            <a:r>
              <a:rPr lang="ru-RU" sz="1600" spc="-10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Дорониной помогает</a:t>
            </a:r>
            <a:r>
              <a:rPr lang="ru-RU" sz="1600" spc="-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приемной дочери Свете пережить смерть родной матери. Доронина играет женщину невероятной душевной чуткости, которая если и не понимает, то чувствует, что происходит с ребенком, и действует очень точно и правильно. Но всем остальным, включая родного отца, Света кажется просто «ненормальной», «неблагодарной». </a:t>
            </a:r>
            <a:r>
              <a:rPr lang="ru-RU" sz="1600" u="sng" spc="-10" dirty="0">
                <a:solidFill>
                  <a:srgbClr val="0000FF"/>
                </a:solidFill>
                <a:latin typeface="Times New Roman"/>
                <a:ea typeface="Times New Roman"/>
                <a:hlinkClick r:id="rId8"/>
              </a:rPr>
              <a:t>http://kinofilms.tv/film/machexa1973/26053</a:t>
            </a:r>
            <a:endParaRPr lang="ru-RU" sz="1600" dirty="0">
              <a:latin typeface="Times New Roman"/>
              <a:ea typeface="Times New Roman"/>
            </a:endParaRPr>
          </a:p>
          <a:p>
            <a:pPr lvl="0"/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490</TotalTime>
  <Words>401</Words>
  <Application>Microsoft Office PowerPoint</Application>
  <PresentationFormat>Произвольный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Рамка</vt:lpstr>
      <vt:lpstr>Психологические особенности переживания горя детьми разных возрастов. </vt:lpstr>
      <vt:lpstr>  Дети всегда переживают потерю близкого человека, только это происходит не всегда в явной и понятной для окружающих форме.</vt:lpstr>
      <vt:lpstr>Особенности проявления детского горя</vt:lpstr>
      <vt:lpstr>Типичные реакции на утрату</vt:lpstr>
      <vt:lpstr>Возрастные особенности проживания горя</vt:lpstr>
      <vt:lpstr>Возрастные особенности проживания горя</vt:lpstr>
      <vt:lpstr>Рекомендуемая литература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собенности переживания горя детьми разных возрастов. </dc:title>
  <dc:creator>Яна Попова</dc:creator>
  <cp:lastModifiedBy>3</cp:lastModifiedBy>
  <cp:revision>15</cp:revision>
  <dcterms:created xsi:type="dcterms:W3CDTF">2025-03-05T05:21:43Z</dcterms:created>
  <dcterms:modified xsi:type="dcterms:W3CDTF">2025-03-13T03:16:21Z</dcterms:modified>
</cp:coreProperties>
</file>