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39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922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6341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4372391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6467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93685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9586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573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07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03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18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58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18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053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53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36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0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982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0" r:id="rId1"/>
    <p:sldLayoutId id="2147483941" r:id="rId2"/>
    <p:sldLayoutId id="2147483942" r:id="rId3"/>
    <p:sldLayoutId id="2147483943" r:id="rId4"/>
    <p:sldLayoutId id="2147483944" r:id="rId5"/>
    <p:sldLayoutId id="2147483945" r:id="rId6"/>
    <p:sldLayoutId id="2147483946" r:id="rId7"/>
    <p:sldLayoutId id="2147483947" r:id="rId8"/>
    <p:sldLayoutId id="2147483948" r:id="rId9"/>
    <p:sldLayoutId id="2147483949" r:id="rId10"/>
    <p:sldLayoutId id="2147483950" r:id="rId11"/>
    <p:sldLayoutId id="2147483951" r:id="rId12"/>
    <p:sldLayoutId id="2147483952" r:id="rId13"/>
    <p:sldLayoutId id="2147483953" r:id="rId14"/>
    <p:sldLayoutId id="2147483954" r:id="rId15"/>
    <p:sldLayoutId id="2147483955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/>
              <a:t>Горе как закономерный и необходимый процесс переживания утраты. </a:t>
            </a:r>
          </a:p>
        </p:txBody>
      </p:sp>
    </p:spTree>
    <p:extLst>
      <p:ext uri="{BB962C8B-B14F-4D97-AF65-F5344CB8AC3E}">
        <p14:creationId xmlns:p14="http://schemas.microsoft.com/office/powerpoint/2010/main" val="175961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/>
          <a:lstStyle/>
          <a:p>
            <a:pPr algn="l"/>
            <a:r>
              <a:rPr lang="ru-RU" sz="3200" b="1" dirty="0" smtClean="0"/>
              <a:t>         Упражнение «Мятый листок»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462" y="1152939"/>
            <a:ext cx="768626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14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>
            <a:normAutofit/>
          </a:bodyPr>
          <a:lstStyle/>
          <a:p>
            <a:pPr algn="just"/>
            <a:r>
              <a:rPr lang="ru-RU" sz="3200" b="1" dirty="0" smtClean="0"/>
              <a:t>Современная </a:t>
            </a:r>
            <a:r>
              <a:rPr lang="ru-RU" sz="3200" b="1" dirty="0"/>
              <a:t>жизнь </a:t>
            </a:r>
            <a:r>
              <a:rPr lang="ru-RU" sz="3200" b="1" dirty="0" smtClean="0"/>
              <a:t>наполнена </a:t>
            </a:r>
            <a:r>
              <a:rPr lang="ru-RU" sz="3200" b="1" dirty="0"/>
              <a:t>не только радостями или мелкими огорчениями, в ней порой встречается и настоящее горе, связан­ное с потерей близких вследствие болезней, несчастных случаев, катаст­роф, аварий, землетрясений и пр. Взрослые часто испытывают растерян­ность и замешательство, не зная, как и чем помочь ребёнку в этой ситуа­ции, не имея представления не только о том, как вести себя по отношению к ребёнку, пережившему горе, но и о том, </a:t>
            </a:r>
            <a:r>
              <a:rPr lang="ru-RU" sz="3200" b="1" dirty="0" smtClean="0"/>
              <a:t>каким </a:t>
            </a:r>
            <a:r>
              <a:rPr lang="ru-RU" sz="3200" b="1" dirty="0"/>
              <a:t>образом и насколько ост­ро он переживает потерю</a:t>
            </a:r>
            <a:r>
              <a:rPr lang="ru-RU" sz="3200" b="1" dirty="0" smtClean="0"/>
              <a:t>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44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ГОРЕ</a:t>
            </a:r>
          </a:p>
          <a:p>
            <a:pPr algn="just" fontAlgn="base"/>
            <a:r>
              <a:rPr lang="ru-RU" sz="2400" dirty="0"/>
              <a:t>Горе</a:t>
            </a:r>
            <a:r>
              <a:rPr lang="ru-RU" sz="2400" b="1" dirty="0"/>
              <a:t> (</a:t>
            </a:r>
            <a:r>
              <a:rPr lang="ru-RU" sz="2400" b="1" dirty="0" err="1"/>
              <a:t>общеслав</a:t>
            </a:r>
            <a:r>
              <a:rPr lang="ru-RU" sz="2400" b="1" dirty="0"/>
              <a:t>. «</a:t>
            </a:r>
            <a:r>
              <a:rPr lang="ru-RU" sz="2400" b="1" dirty="0" err="1"/>
              <a:t>gorje</a:t>
            </a:r>
            <a:r>
              <a:rPr lang="ru-RU" sz="2400" b="1" dirty="0"/>
              <a:t>» — то, что жжёт, мучает) — переживание беды, тяжёлого несчастья, утраты жизненно важных ценностей в виде глубокой печали, скорби, глубокого душевного страдания.</a:t>
            </a:r>
            <a:endParaRPr lang="ru-RU" sz="2400" dirty="0"/>
          </a:p>
          <a:p>
            <a:pPr algn="just" fontAlgn="base"/>
            <a:r>
              <a:rPr lang="ru-RU" sz="2400" dirty="0"/>
              <a:t>Горе — понятие больше психологическое, чем медицинское. В пси­хологии горе обычно понимается как переживание потери, утраты. К. </a:t>
            </a:r>
            <a:r>
              <a:rPr lang="ru-RU" sz="2400" dirty="0" err="1"/>
              <a:t>Изард</a:t>
            </a:r>
            <a:r>
              <a:rPr lang="ru-RU" sz="2400" dirty="0"/>
              <a:t> отмечает, что «утрата может быть временной (разлука) или по­стоянной (смерть), действительной или воображаемой, физической или психологической». Иными словами, это очень многоликое явление, и в дополнение к перечисленным видам можно представить еще одну класси­фикацию утрат, созданную по объективному основанию. «Они бывают социальными (утрата работы или учебы), психическими и физическими (утрата соответствующих способностей или возможностей), духовными или материальными</a:t>
            </a:r>
            <a:r>
              <a:rPr lang="ru-RU" sz="2400" dirty="0" smtClean="0"/>
              <a:t>».</a:t>
            </a:r>
            <a:endParaRPr lang="ru-RU" sz="2400" dirty="0"/>
          </a:p>
          <a:p>
            <a:pPr algn="just"/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63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ПРОЖИВАНИЕ ГОРЯ</a:t>
            </a:r>
          </a:p>
          <a:p>
            <a:pPr algn="just" fontAlgn="base"/>
            <a:r>
              <a:rPr lang="ru-RU" sz="2000" dirty="0"/>
              <a:t>Горе относится к процессу переживания психологической, пове­денческой, социальной и физической реакции на утрату. Это процесс, рас­тянутый во времени, включающий в себя множество изменений. Это есте­ственная реакция, и её отсутствие может быть отклонением от нормы и признаком патологии. Это реакция на любой вид утраты, а не только смерть. Она зависит от индивидуального восприятия человеком утраты и не требует социального признания или оценки окружающих, т. е. это специфическое субъективное чувство, сопровождающее утрату. В основе психологических причин горя лежит один общий фактор: ощущение поте­ри ценного и любимого, того, к чему имелась сильная аффективная привя­занность. Горе тем сильнее, чем сильнее привязанность к утерянному объ­екту. На переживание горя влияют когнитивное, эмоциональное, социаль­ное развитие, культурно-этнические особенности, религиозные верования.</a:t>
            </a:r>
          </a:p>
          <a:p>
            <a:pPr algn="just" fontAlgn="base"/>
            <a:r>
              <a:rPr lang="ru-RU" sz="2000" dirty="0"/>
              <a:t>Реакция утраты может быть вызвана не только смертью близкого, но и, например, разрывом родственных связей (развод), переходом из одного образовательного учреждения в другое, уходом из родного дома, коллек­тива, жестоким обращением и т. д.</a:t>
            </a:r>
          </a:p>
          <a:p>
            <a:pPr algn="just"/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89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ОСТРОЕ ГОРЕ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dirty="0" smtClean="0"/>
              <a:t>«</a:t>
            </a:r>
            <a:r>
              <a:rPr lang="ru-RU" sz="2400" dirty="0"/>
              <a:t>Острое горе — это определённый синдром с психологической и соматической симптоматикой. Этот син­дром может возникать сразу же после кризиса, он может быть отсрочен­ным, может явным образом не проявляться или, наоборот, проявляться в чрезмерно подчеркнутом виде. Вместо типичного синдрома могут наблю­даться искажённые картины, каждая из которых представляет какой- </a:t>
            </a:r>
            <a:r>
              <a:rPr lang="ru-RU" sz="2400" dirty="0" err="1"/>
              <a:t>нибудь</a:t>
            </a:r>
            <a:r>
              <a:rPr lang="ru-RU" sz="2400" dirty="0"/>
              <a:t> особый аспект синдрома горя. Эти искажённые картины соответ­ствующими методами могут быть трансформированы в нормальную реак­цию горя, сопровождающуюся разрешением».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6 ПРИЗНАКОВ</a:t>
            </a:r>
          </a:p>
          <a:p>
            <a:pPr algn="just" fontAlgn="base"/>
            <a:r>
              <a:rPr lang="ru-RU" dirty="0"/>
              <a:t> </a:t>
            </a:r>
            <a:r>
              <a:rPr lang="ru-RU" sz="2800" b="1" u="sng" dirty="0" smtClean="0"/>
              <a:t>6 </a:t>
            </a:r>
            <a:r>
              <a:rPr lang="ru-RU" sz="2800" b="1" u="sng" dirty="0"/>
              <a:t>при­знаков или симптомов острого горя</a:t>
            </a:r>
            <a:r>
              <a:rPr lang="ru-RU" sz="2800" b="1" u="sng" dirty="0" smtClean="0"/>
              <a:t>:</a:t>
            </a:r>
          </a:p>
          <a:p>
            <a:pPr algn="just" fontAlgn="base"/>
            <a:r>
              <a:rPr lang="ru-RU" sz="2000" dirty="0" smtClean="0"/>
              <a:t>—</a:t>
            </a:r>
            <a:r>
              <a:rPr lang="ru-RU" sz="2000" dirty="0"/>
              <a:t> </a:t>
            </a:r>
            <a:r>
              <a:rPr lang="ru-RU" sz="2000" dirty="0" smtClean="0"/>
              <a:t>физическое </a:t>
            </a:r>
            <a:r>
              <a:rPr lang="ru-RU" sz="2000" dirty="0"/>
              <a:t>страдание: постоянные вздохи, жалобы на потерю сил и истощение, отсутствие аппетита;</a:t>
            </a:r>
          </a:p>
          <a:p>
            <a:pPr algn="just" fontAlgn="base"/>
            <a:r>
              <a:rPr lang="ru-RU" sz="2000" dirty="0"/>
              <a:t>— </a:t>
            </a:r>
            <a:r>
              <a:rPr lang="ru-RU" sz="2000" dirty="0" smtClean="0"/>
              <a:t>изменение </a:t>
            </a:r>
            <a:r>
              <a:rPr lang="ru-RU" sz="2000" dirty="0"/>
              <a:t>сознания: легкое чувство нереальности, ощущение уве­личения эмоциональной дистанции, отделяющей горюющего от других людей, поглощённость образом умершего;</a:t>
            </a:r>
          </a:p>
          <a:p>
            <a:pPr algn="just" fontAlgn="base"/>
            <a:r>
              <a:rPr lang="ru-RU" sz="2000" dirty="0"/>
              <a:t>—  </a:t>
            </a:r>
            <a:r>
              <a:rPr lang="ru-RU" sz="2000" dirty="0" smtClean="0"/>
              <a:t>чувство </a:t>
            </a:r>
            <a:r>
              <a:rPr lang="ru-RU" sz="2000" dirty="0"/>
              <a:t>вины: поиск в событиях, предшествующих смерти близко­го, свидетельств того, что не сделал для умершего всё, что мог;</a:t>
            </a:r>
          </a:p>
          <a:p>
            <a:pPr algn="just" fontAlgn="base"/>
            <a:r>
              <a:rPr lang="ru-RU" sz="2000" dirty="0"/>
              <a:t>—   </a:t>
            </a:r>
            <a:r>
              <a:rPr lang="ru-RU" sz="2000" dirty="0" smtClean="0"/>
              <a:t>обвинение </a:t>
            </a:r>
            <a:r>
              <a:rPr lang="ru-RU" sz="2000" dirty="0"/>
              <a:t>себя в невнимательности, преувеличение значимости своих малейших оплошностей;</a:t>
            </a:r>
          </a:p>
          <a:p>
            <a:pPr algn="just" fontAlgn="base"/>
            <a:r>
              <a:rPr lang="ru-RU" sz="2000" dirty="0"/>
              <a:t>—   </a:t>
            </a:r>
            <a:r>
              <a:rPr lang="ru-RU" sz="2000" dirty="0" smtClean="0"/>
              <a:t>враждебные </a:t>
            </a:r>
            <a:r>
              <a:rPr lang="ru-RU" sz="2000" dirty="0"/>
              <a:t>реакции: утрата теплоты в отношениях с другими людьми, раздражение и злость в их адрес, желание, чтобы они не беспо­коили;</a:t>
            </a:r>
          </a:p>
          <a:p>
            <a:pPr algn="just" fontAlgn="base"/>
            <a:r>
              <a:rPr lang="ru-RU" sz="2000" dirty="0"/>
              <a:t>—   </a:t>
            </a:r>
            <a:r>
              <a:rPr lang="ru-RU" sz="2000" dirty="0" smtClean="0"/>
              <a:t>утрата </a:t>
            </a:r>
            <a:r>
              <a:rPr lang="ru-RU" sz="2000" dirty="0"/>
              <a:t>моделей поведения: торопливость, непоседливость, бес­цельные движения, постоянные поиски какого-либо занятия и неспособ­ность организовать его, потеря интереса к чему бы то ни было.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4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5844207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tx1">
                    <a:lumMod val="75000"/>
                  </a:schemeClr>
                </a:solidFill>
              </a:rPr>
              <a:t>КЛАССИФИКАЦИЯ </a:t>
            </a:r>
            <a:r>
              <a:rPr lang="ru-RU" sz="3600" b="1" dirty="0" smtClean="0">
                <a:solidFill>
                  <a:schemeClr val="tx1">
                    <a:lumMod val="75000"/>
                  </a:schemeClr>
                </a:solidFill>
              </a:rPr>
              <a:t>УТРАТ</a:t>
            </a:r>
          </a:p>
          <a:p>
            <a:pPr algn="just"/>
            <a:endParaRPr lang="ru-RU" sz="2400" b="1" dirty="0" smtClean="0">
              <a:solidFill>
                <a:srgbClr val="002060"/>
              </a:solidFill>
            </a:endParaRPr>
          </a:p>
          <a:p>
            <a:pPr algn="just" fontAlgn="base"/>
            <a:r>
              <a:rPr lang="ru-RU" sz="2400" dirty="0" smtClean="0"/>
              <a:t>социальная</a:t>
            </a:r>
            <a:r>
              <a:rPr lang="ru-RU" sz="2400" dirty="0"/>
              <a:t>: утрата социального статуса, социальных ролей;</a:t>
            </a:r>
          </a:p>
          <a:p>
            <a:pPr algn="just" fontAlgn="base"/>
            <a:r>
              <a:rPr lang="ru-RU" sz="2400" dirty="0"/>
              <a:t>психическая: утрата соответствующих способностей или возмож­ностей;</a:t>
            </a:r>
          </a:p>
          <a:p>
            <a:pPr algn="just" fontAlgn="base"/>
            <a:r>
              <a:rPr lang="ru-RU" sz="2400" dirty="0"/>
              <a:t>физическая: утрата осязаемого объекта, очевидного и понятного окружающим;</a:t>
            </a:r>
          </a:p>
          <a:p>
            <a:pPr algn="just" fontAlgn="base"/>
            <a:r>
              <a:rPr lang="ru-RU" sz="2400" dirty="0"/>
              <a:t>духовная: утрата прежнего мировоззрения, социального облика под воздействием чуждой среды, идеологии;</a:t>
            </a:r>
          </a:p>
          <a:p>
            <a:pPr algn="just" fontAlgn="base"/>
            <a:r>
              <a:rPr lang="ru-RU" sz="2400" dirty="0"/>
              <a:t>материальная: вызванная частичной или полной утратой стоимо­стных характеристик в денежном выражении.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33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2609" y="437323"/>
            <a:ext cx="11052313" cy="6188764"/>
          </a:xfrm>
        </p:spPr>
        <p:txBody>
          <a:bodyPr>
            <a:normAutofit/>
          </a:bodyPr>
          <a:lstStyle/>
          <a:p>
            <a:pPr algn="just" fontAlgn="base"/>
            <a:r>
              <a:rPr lang="ru-RU" sz="2400" dirty="0"/>
              <a:t>Горе, как для взрослых, так и для детей, является индивидуальным опытом, но существует несколько общих для всех возрастных категорий выражений горя</a:t>
            </a:r>
            <a:r>
              <a:rPr lang="ru-RU" sz="2400" dirty="0" smtClean="0"/>
              <a:t>.</a:t>
            </a:r>
          </a:p>
          <a:p>
            <a:pPr algn="ctr" fontAlgn="base"/>
            <a:r>
              <a:rPr lang="ru-RU" sz="2400" b="1" dirty="0" smtClean="0"/>
              <a:t>ФАЗЫ/ ЭТАПЫ ГОРЕВАНИЯ</a:t>
            </a:r>
            <a:endParaRPr lang="ru-RU" sz="2400" dirty="0"/>
          </a:p>
          <a:p>
            <a:pPr fontAlgn="base"/>
            <a:endParaRPr lang="ru-RU" sz="2400" b="1" u="sng" dirty="0" smtClean="0"/>
          </a:p>
          <a:p>
            <a:pPr marL="342900" indent="-342900" algn="just" fontAlgn="base">
              <a:buAutoNum type="arabicPeriod"/>
            </a:pPr>
            <a:r>
              <a:rPr lang="ru-RU" sz="2400" b="1" dirty="0" smtClean="0"/>
              <a:t>Шок </a:t>
            </a:r>
            <a:r>
              <a:rPr lang="ru-RU" sz="2400" b="1" dirty="0"/>
              <a:t>или оцепенение.</a:t>
            </a:r>
            <a:r>
              <a:rPr lang="ru-RU" sz="2400" dirty="0"/>
              <a:t> От нескольких секунд до нескольких недель, в среднем к 7-9-му дню постепенно </a:t>
            </a:r>
            <a:r>
              <a:rPr lang="ru-RU" sz="2400" dirty="0" smtClean="0"/>
              <a:t>сменяется </a:t>
            </a:r>
            <a:r>
              <a:rPr lang="ru-RU" sz="2400" dirty="0"/>
              <a:t>другой картиной</a:t>
            </a:r>
            <a:r>
              <a:rPr lang="ru-RU" sz="2400" dirty="0" smtClean="0"/>
              <a:t>.</a:t>
            </a:r>
          </a:p>
          <a:p>
            <a:pPr marL="342900" indent="-342900" algn="just" fontAlgn="base">
              <a:buFont typeface="Wingdings 3" charset="2"/>
              <a:buAutoNum type="arabicPeriod"/>
            </a:pPr>
            <a:r>
              <a:rPr lang="ru-RU" sz="2400" b="1" dirty="0" smtClean="0"/>
              <a:t>Фаза </a:t>
            </a:r>
            <a:r>
              <a:rPr lang="ru-RU" sz="2400" b="1" dirty="0"/>
              <a:t>отрицания.</a:t>
            </a:r>
            <a:r>
              <a:rPr lang="ru-RU" sz="2400" dirty="0"/>
              <a:t> До 6–7 недель с момента трагического события. В среднем 40 дней</a:t>
            </a:r>
            <a:r>
              <a:rPr lang="ru-RU" sz="2400" dirty="0" smtClean="0"/>
              <a:t>.</a:t>
            </a:r>
          </a:p>
          <a:p>
            <a:pPr marL="342900" indent="-342900" algn="just" fontAlgn="base">
              <a:buFont typeface="Wingdings 3" charset="2"/>
              <a:buAutoNum type="arabicPeriod"/>
            </a:pPr>
            <a:r>
              <a:rPr lang="ru-RU" sz="2400" b="1" dirty="0" smtClean="0"/>
              <a:t>Фаза </a:t>
            </a:r>
            <a:r>
              <a:rPr lang="ru-RU" sz="2400" b="1" dirty="0"/>
              <a:t>принятие горя, собственно острое горе.</a:t>
            </a:r>
            <a:r>
              <a:rPr lang="ru-RU" sz="2400" dirty="0"/>
              <a:t> </a:t>
            </a:r>
            <a:endParaRPr lang="ru-RU" sz="2400" dirty="0" smtClean="0"/>
          </a:p>
          <a:p>
            <a:pPr marL="342900" indent="-342900" algn="just" fontAlgn="base">
              <a:buFont typeface="Wingdings 3" charset="2"/>
              <a:buAutoNum type="arabicPeriod"/>
            </a:pPr>
            <a:r>
              <a:rPr lang="ru-RU" sz="2400" b="1" dirty="0" smtClean="0"/>
              <a:t>«</a:t>
            </a:r>
            <a:r>
              <a:rPr lang="ru-RU" sz="2400" b="1" dirty="0"/>
              <a:t>Фаза остаточных толчков и реорганизации».</a:t>
            </a:r>
            <a:r>
              <a:rPr lang="ru-RU" sz="2400" dirty="0"/>
              <a:t> От шести месяцев и до года</a:t>
            </a:r>
            <a:r>
              <a:rPr lang="ru-RU" sz="2400" dirty="0" smtClean="0"/>
              <a:t>.</a:t>
            </a:r>
          </a:p>
          <a:p>
            <a:pPr marL="342900" indent="-342900" algn="just" fontAlgn="base">
              <a:buFont typeface="Wingdings 3" charset="2"/>
              <a:buAutoNum type="arabicPeriod"/>
            </a:pPr>
            <a:r>
              <a:rPr lang="ru-RU" sz="2400" b="1" dirty="0" smtClean="0"/>
              <a:t>Фаза </a:t>
            </a:r>
            <a:r>
              <a:rPr lang="ru-RU" sz="2400" b="1" dirty="0"/>
              <a:t>завершения.</a:t>
            </a:r>
            <a:r>
              <a:rPr lang="ru-RU" sz="2400" dirty="0"/>
              <a:t> Длится от года до двух лет.</a:t>
            </a:r>
          </a:p>
          <a:p>
            <a:pPr marL="342900" indent="-342900" algn="just" fontAlgn="base">
              <a:buFont typeface="Wingdings 3" charset="2"/>
              <a:buAutoNum type="arabicPeriod"/>
            </a:pPr>
            <a:endParaRPr lang="ru-RU" dirty="0"/>
          </a:p>
          <a:p>
            <a:pPr marL="342900" indent="-342900" algn="just" fontAlgn="base">
              <a:buFont typeface="Wingdings 3" charset="2"/>
              <a:buAutoNum type="arabicPeriod"/>
            </a:pPr>
            <a:endParaRPr lang="ru-RU" dirty="0"/>
          </a:p>
          <a:p>
            <a:pPr marL="342900" indent="-342900" algn="just" fontAlgn="base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08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</TotalTime>
  <Words>461</Words>
  <Application>Microsoft Office PowerPoint</Application>
  <PresentationFormat>Широкоэкранный</PresentationFormat>
  <Paragraphs>36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Аспект</vt:lpstr>
      <vt:lpstr>Горе как закономерный и необходимый процесс переживания утраты.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ЭКЗАМЕН БЕЗ СТРЕССА</dc:title>
  <dc:creator>316-2</dc:creator>
  <cp:lastModifiedBy>316-2</cp:lastModifiedBy>
  <cp:revision>7</cp:revision>
  <dcterms:created xsi:type="dcterms:W3CDTF">2025-02-06T06:37:44Z</dcterms:created>
  <dcterms:modified xsi:type="dcterms:W3CDTF">2025-03-03T07:10:51Z</dcterms:modified>
</cp:coreProperties>
</file>