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ОСОБЕННОСТИ ПЕРЕЖИВАНИЕ ДЕТСКОГО ГОРЯ. ОСНОВНЫЕ ЭТАПЫ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0966" y="4542152"/>
            <a:ext cx="7766936" cy="1096899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Педагог-психолог</a:t>
            </a:r>
          </a:p>
          <a:p>
            <a:r>
              <a:rPr lang="ru-RU" sz="2200" dirty="0" smtClean="0"/>
              <a:t> </a:t>
            </a:r>
            <a:r>
              <a:rPr lang="ru-RU" sz="2200" dirty="0" err="1" smtClean="0"/>
              <a:t>Дедюхина</a:t>
            </a:r>
            <a:r>
              <a:rPr lang="ru-RU" sz="2200" dirty="0" smtClean="0"/>
              <a:t> Надежда Владимировна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99036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СТАДИИ ДЕТСКОГО ГОРЯ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215" y="1492989"/>
            <a:ext cx="8596668" cy="4998173"/>
          </a:xfrm>
        </p:spPr>
        <p:txBody>
          <a:bodyPr>
            <a:normAutofit/>
          </a:bodyPr>
          <a:lstStyle/>
          <a:p>
            <a:r>
              <a:rPr lang="ru-RU" sz="2000" dirty="0"/>
              <a:t>1</a:t>
            </a:r>
            <a:r>
              <a:rPr lang="ru-RU" sz="2400" dirty="0"/>
              <a:t>. Шок и оцепенение.</a:t>
            </a:r>
          </a:p>
          <a:p>
            <a:r>
              <a:rPr lang="ru-RU" sz="2400" dirty="0"/>
              <a:t>2. Отрицание.</a:t>
            </a:r>
          </a:p>
          <a:p>
            <a:r>
              <a:rPr lang="ru-RU" sz="2400" dirty="0"/>
              <a:t>3. Стадия поиска.</a:t>
            </a:r>
          </a:p>
          <a:p>
            <a:r>
              <a:rPr lang="ru-RU" sz="2400" dirty="0"/>
              <a:t>4. Гнев.</a:t>
            </a:r>
          </a:p>
          <a:p>
            <a:r>
              <a:rPr lang="ru-RU" sz="2400" dirty="0"/>
              <a:t>5. Вина.</a:t>
            </a:r>
          </a:p>
          <a:p>
            <a:r>
              <a:rPr lang="ru-RU" sz="2400" dirty="0"/>
              <a:t>6. Страдания.</a:t>
            </a:r>
          </a:p>
          <a:p>
            <a:r>
              <a:rPr lang="ru-RU" sz="2400" dirty="0"/>
              <a:t>7. Реорганизация.</a:t>
            </a:r>
          </a:p>
          <a:p>
            <a:r>
              <a:rPr lang="ru-RU" sz="2400" dirty="0"/>
              <a:t>8. Завершение.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75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00762" cy="13093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переживания детского горя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57558"/>
            <a:ext cx="8596668" cy="3880773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отсроченность</a:t>
            </a:r>
            <a:endParaRPr lang="ru-RU" sz="2400" b="1" dirty="0" smtClean="0"/>
          </a:p>
          <a:p>
            <a:r>
              <a:rPr lang="ru-RU" sz="2400" b="1" dirty="0"/>
              <a:t>с</a:t>
            </a:r>
            <a:r>
              <a:rPr lang="ru-RU" sz="2400" b="1" dirty="0" smtClean="0"/>
              <a:t>крытость</a:t>
            </a:r>
          </a:p>
          <a:p>
            <a:r>
              <a:rPr lang="ru-RU" sz="2400" b="1" dirty="0" smtClean="0"/>
              <a:t> неожиданность</a:t>
            </a:r>
          </a:p>
          <a:p>
            <a:r>
              <a:rPr lang="ru-RU" sz="2400" b="1" dirty="0" smtClean="0"/>
              <a:t> неравномерность</a:t>
            </a:r>
          </a:p>
          <a:p>
            <a:r>
              <a:rPr lang="ru-RU" sz="2400" b="1" dirty="0"/>
              <a:t>ч</a:t>
            </a:r>
            <a:r>
              <a:rPr lang="ru-RU" sz="2400" b="1" dirty="0" smtClean="0"/>
              <a:t>увство вины</a:t>
            </a:r>
            <a:r>
              <a:rPr lang="ru-RU" sz="2400" dirty="0" smtClean="0"/>
              <a:t>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231" y="1656575"/>
            <a:ext cx="5686567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9853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5464" y="0"/>
            <a:ext cx="8596668" cy="1320800"/>
          </a:xfrm>
        </p:spPr>
        <p:txBody>
          <a:bodyPr/>
          <a:lstStyle/>
          <a:p>
            <a:r>
              <a:rPr lang="ru-RU" dirty="0" smtClean="0"/>
              <a:t>Типичные проявления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803233"/>
            <a:ext cx="8543499" cy="388077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Детское внешне выражаемое горе обычно довольно интенсивно, но непродолжительно</a:t>
            </a:r>
          </a:p>
          <a:p>
            <a:r>
              <a:rPr lang="ru-RU" sz="2400" dirty="0" smtClean="0"/>
              <a:t>Интерес </a:t>
            </a:r>
            <a:r>
              <a:rPr lang="ru-RU" sz="2400" dirty="0" smtClean="0"/>
              <a:t>к ситуации как к чему-то новому, необычному порождает множество самых невероятных вопросов</a:t>
            </a:r>
          </a:p>
          <a:p>
            <a:r>
              <a:rPr lang="ru-RU" sz="2400" dirty="0" smtClean="0"/>
              <a:t>Многие дети демонстрируют изменения в поведении: становятся непослушными, агрессивными или рассеянными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43" y="3564796"/>
            <a:ext cx="4563109" cy="31624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4012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734" y="22748"/>
            <a:ext cx="8596668" cy="741528"/>
          </a:xfrm>
        </p:spPr>
        <p:txBody>
          <a:bodyPr>
            <a:normAutofit/>
          </a:bodyPr>
          <a:lstStyle/>
          <a:p>
            <a:r>
              <a:rPr lang="ru-RU" dirty="0" smtClean="0"/>
              <a:t>Тревожные симптомы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64276"/>
            <a:ext cx="10732194" cy="5950424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7200" dirty="0"/>
              <a:t>резкое снижение школьной успеваемости, </a:t>
            </a:r>
          </a:p>
          <a:p>
            <a:pPr lvl="0"/>
            <a:r>
              <a:rPr lang="ru-RU" sz="7200" dirty="0"/>
              <a:t>упорное непослушание или агрессия </a:t>
            </a:r>
            <a:endParaRPr lang="ru-RU" sz="7200" dirty="0" smtClean="0"/>
          </a:p>
          <a:p>
            <a:pPr lvl="0"/>
            <a:r>
              <a:rPr lang="ru-RU" sz="7200" dirty="0" smtClean="0"/>
              <a:t>частые </a:t>
            </a:r>
            <a:r>
              <a:rPr lang="ru-RU" sz="7200" dirty="0"/>
              <a:t>и необъяснимые вспышки гнева, падения настроения</a:t>
            </a:r>
            <a:r>
              <a:rPr lang="ru-RU" sz="7200" dirty="0" smtClean="0"/>
              <a:t>;</a:t>
            </a:r>
          </a:p>
          <a:p>
            <a:pPr lvl="0"/>
            <a:r>
              <a:rPr lang="ru-RU" sz="7200" dirty="0" smtClean="0"/>
              <a:t> </a:t>
            </a:r>
            <a:r>
              <a:rPr lang="ru-RU" sz="7200" dirty="0"/>
              <a:t>деструктивные способы выражения гнева;</a:t>
            </a:r>
          </a:p>
          <a:p>
            <a:pPr lvl="0"/>
            <a:r>
              <a:rPr lang="ru-RU" sz="7200" dirty="0"/>
              <a:t>стойкая тревога или фобии, частые приступы паники; продолжительный страх оставаться одному;</a:t>
            </a:r>
          </a:p>
          <a:p>
            <a:pPr lvl="0"/>
            <a:r>
              <a:rPr lang="ru-RU" sz="7200" dirty="0"/>
              <a:t>постоянные ночные кошмары, выраженные трудности засыпания и другие расстройства </a:t>
            </a:r>
            <a:r>
              <a:rPr lang="ru-RU" sz="7200" dirty="0" smtClean="0"/>
              <a:t>сна;</a:t>
            </a:r>
            <a:endParaRPr lang="ru-RU" sz="7200" dirty="0"/>
          </a:p>
          <a:p>
            <a:pPr lvl="0"/>
            <a:r>
              <a:rPr lang="ru-RU" sz="7200" dirty="0" err="1"/>
              <a:t>гиперактивность</a:t>
            </a:r>
            <a:r>
              <a:rPr lang="ru-RU" sz="7200" dirty="0"/>
              <a:t>, непоседливость (если раньше этого не было</a:t>
            </a:r>
            <a:r>
              <a:rPr lang="ru-RU" sz="7200" dirty="0" smtClean="0"/>
              <a:t>);</a:t>
            </a:r>
          </a:p>
          <a:p>
            <a:pPr lvl="0"/>
            <a:r>
              <a:rPr lang="ru-RU" sz="7200" dirty="0" smtClean="0"/>
              <a:t> </a:t>
            </a:r>
            <a:r>
              <a:rPr lang="ru-RU" sz="7200" dirty="0"/>
              <a:t>поведение, свойственное намного более младшему возрасту, в течение длительного периода;</a:t>
            </a:r>
          </a:p>
          <a:p>
            <a:pPr lvl="0"/>
            <a:r>
              <a:rPr lang="ru-RU" sz="7200" dirty="0"/>
              <a:t>множественные жалобы на физические недуги; несчастные случаи, лежание ничком (как самонаказание или способ привлечь внимание);</a:t>
            </a:r>
          </a:p>
          <a:p>
            <a:pPr lvl="0"/>
            <a:r>
              <a:rPr lang="ru-RU" sz="7200" dirty="0"/>
              <a:t>употребление алкоголя или наркотиков;</a:t>
            </a:r>
          </a:p>
          <a:p>
            <a:pPr lvl="0"/>
            <a:r>
              <a:rPr lang="ru-RU" sz="7200" dirty="0"/>
              <a:t>воровство, половая распущенность, вандализм, противоправное поведение;</a:t>
            </a:r>
          </a:p>
          <a:p>
            <a:pPr lvl="0"/>
            <a:r>
              <a:rPr lang="ru-RU" sz="7200" dirty="0"/>
              <a:t>избегание разговоров и даже упоминаний об умершем или о смерти;</a:t>
            </a:r>
          </a:p>
          <a:p>
            <a:pPr lvl="0"/>
            <a:r>
              <a:rPr lang="ru-RU" sz="7200" dirty="0"/>
              <a:t>чрезмерная имитация умершего, появление устойчивых симптомов его заболевания;</a:t>
            </a:r>
          </a:p>
          <a:p>
            <a:pPr lvl="0"/>
            <a:r>
              <a:rPr lang="ru-RU" sz="7200" dirty="0"/>
              <a:t>повторяющиеся высказывания о желании соединиться с умершим;</a:t>
            </a:r>
          </a:p>
          <a:p>
            <a:pPr lvl="0"/>
            <a:r>
              <a:rPr lang="ru-RU" sz="7200" dirty="0"/>
              <a:t>затянувшаяся </a:t>
            </a:r>
            <a:r>
              <a:rPr lang="ru-RU" sz="7200" dirty="0" smtClean="0"/>
              <a:t>депрессия.</a:t>
            </a:r>
            <a:endParaRPr lang="ru-RU" sz="7200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9565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856" y="145576"/>
            <a:ext cx="8596668" cy="1320800"/>
          </a:xfrm>
        </p:spPr>
        <p:txBody>
          <a:bodyPr/>
          <a:lstStyle/>
          <a:p>
            <a:r>
              <a:rPr lang="ru-RU" dirty="0" smtClean="0"/>
              <a:t>Факторы, влияющие на тяжесть переживания утраты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3686" y="1466376"/>
            <a:ext cx="8903394" cy="4697411"/>
          </a:xfrm>
        </p:spPr>
        <p:txBody>
          <a:bodyPr>
            <a:noAutofit/>
          </a:bodyPr>
          <a:lstStyle/>
          <a:p>
            <a:r>
              <a:rPr lang="ru-RU" sz="2400" dirty="0" smtClean="0"/>
              <a:t>Степень родства</a:t>
            </a:r>
          </a:p>
          <a:p>
            <a:r>
              <a:rPr lang="ru-RU" sz="2400" dirty="0" smtClean="0"/>
              <a:t>Привязанность</a:t>
            </a:r>
          </a:p>
          <a:p>
            <a:r>
              <a:rPr lang="ru-RU" sz="2400" dirty="0" smtClean="0"/>
              <a:t>Роль, которую занимал умерший или ушедший близкий</a:t>
            </a:r>
          </a:p>
          <a:p>
            <a:r>
              <a:rPr lang="ru-RU" sz="2400" dirty="0" smtClean="0"/>
              <a:t>Наличие близких отношений с другими взрослыми</a:t>
            </a:r>
          </a:p>
          <a:p>
            <a:r>
              <a:rPr lang="ru-RU" sz="2400" dirty="0" smtClean="0"/>
              <a:t>Обстоятельства трагедии</a:t>
            </a:r>
          </a:p>
          <a:p>
            <a:r>
              <a:rPr lang="ru-RU" sz="2400" dirty="0" smtClean="0"/>
              <a:t>Мировоззрение близких</a:t>
            </a:r>
          </a:p>
          <a:p>
            <a:r>
              <a:rPr lang="ru-RU" sz="2400" dirty="0" smtClean="0"/>
              <a:t>Возраст</a:t>
            </a:r>
          </a:p>
          <a:p>
            <a:r>
              <a:rPr lang="ru-RU" sz="2400" dirty="0" smtClean="0"/>
              <a:t>Уровень психического развития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аличие </a:t>
            </a:r>
            <a:r>
              <a:rPr lang="ru-RU" sz="2400" dirty="0"/>
              <a:t>и характер собственного опыта столкновения со смертью </a:t>
            </a:r>
            <a:endParaRPr lang="ru-RU" sz="2400" dirty="0" smtClean="0"/>
          </a:p>
          <a:p>
            <a:r>
              <a:rPr lang="ru-RU" sz="2400" dirty="0"/>
              <a:t>П</a:t>
            </a:r>
            <a:r>
              <a:rPr lang="ru-RU" sz="2400" dirty="0" smtClean="0"/>
              <a:t>омощь взрослых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2348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289" y="211992"/>
            <a:ext cx="8596668" cy="1320800"/>
          </a:xfrm>
        </p:spPr>
        <p:txBody>
          <a:bodyPr/>
          <a:lstStyle/>
          <a:p>
            <a:r>
              <a:rPr lang="ru-RU" dirty="0" smtClean="0"/>
              <a:t>Профилактика ПТСР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8597"/>
            <a:ext cx="8596668" cy="3880773"/>
          </a:xfrm>
        </p:spPr>
        <p:txBody>
          <a:bodyPr/>
          <a:lstStyle/>
          <a:p>
            <a:r>
              <a:rPr lang="ru-RU" sz="2400" dirty="0" smtClean="0"/>
              <a:t>Грамотное поведение близких взрослых</a:t>
            </a:r>
          </a:p>
          <a:p>
            <a:r>
              <a:rPr lang="ru-RU" sz="2400" dirty="0" smtClean="0"/>
              <a:t>Удовлетворение базовых потребностей в безопасности</a:t>
            </a:r>
          </a:p>
          <a:p>
            <a:r>
              <a:rPr lang="ru-RU" sz="2400" dirty="0" smtClean="0"/>
              <a:t>Создание возможности формирования или укрепления привязанности с другим взрослым</a:t>
            </a:r>
          </a:p>
          <a:p>
            <a:r>
              <a:rPr lang="ru-RU" sz="2400" dirty="0" smtClean="0"/>
              <a:t>Помощь </a:t>
            </a:r>
            <a:r>
              <a:rPr lang="ru-RU" sz="2400" dirty="0"/>
              <a:t>специалистов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635" y="3108983"/>
            <a:ext cx="5289177" cy="34110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7265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711" y="227463"/>
            <a:ext cx="8596668" cy="1320800"/>
          </a:xfrm>
        </p:spPr>
        <p:txBody>
          <a:bodyPr/>
          <a:lstStyle/>
          <a:p>
            <a:r>
              <a:rPr lang="ru-RU" dirty="0" smtClean="0"/>
              <a:t>Помощь специалистов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561" y="1201003"/>
            <a:ext cx="8596668" cy="45583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Консультирование взрослых из близкого окружения</a:t>
            </a:r>
          </a:p>
          <a:p>
            <a:r>
              <a:rPr lang="ru-RU" sz="2400" dirty="0" smtClean="0"/>
              <a:t>Оказание психологической поддержки значимым для ребенка взрослым</a:t>
            </a:r>
          </a:p>
          <a:p>
            <a:r>
              <a:rPr lang="ru-RU" sz="2400" dirty="0" smtClean="0"/>
              <a:t>Помощь в проживании эмоций ребенку с помощью: </a:t>
            </a:r>
          </a:p>
          <a:p>
            <a:r>
              <a:rPr lang="ru-RU" sz="2400" dirty="0" smtClean="0"/>
              <a:t>- </a:t>
            </a:r>
            <a:r>
              <a:rPr lang="ru-RU" sz="2400" dirty="0" err="1" smtClean="0"/>
              <a:t>арттерапии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 err="1" smtClean="0"/>
              <a:t>анималотерапии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 err="1" smtClean="0"/>
              <a:t>сказкотерапии</a:t>
            </a:r>
            <a:endParaRPr lang="ru-RU" sz="2400" dirty="0" smtClean="0"/>
          </a:p>
          <a:p>
            <a:r>
              <a:rPr lang="ru-RU" sz="2400" dirty="0" smtClean="0"/>
              <a:t>- игровой терапии</a:t>
            </a:r>
          </a:p>
          <a:p>
            <a:r>
              <a:rPr lang="ru-RU" sz="2400" dirty="0" smtClean="0"/>
              <a:t>- </a:t>
            </a:r>
            <a:r>
              <a:rPr lang="ru-RU" sz="2400" dirty="0" err="1" smtClean="0"/>
              <a:t>символдрамы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826" y="3607237"/>
            <a:ext cx="3721988" cy="26176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66607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687" y="0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Памятка для </a:t>
            </a:r>
            <a:r>
              <a:rPr lang="ru-RU" dirty="0" smtClean="0"/>
              <a:t>родителей</a:t>
            </a:r>
            <a:br>
              <a:rPr lang="ru-RU" dirty="0" smtClean="0"/>
            </a:br>
            <a:r>
              <a:rPr lang="ru-RU" sz="2000" dirty="0" smtClean="0"/>
              <a:t>разработана АНО «Азбука семьи»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902" y="1320800"/>
            <a:ext cx="9872385" cy="4093570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любой травмирующей ситуации «кислородную маску наденьте сначала на себя, а потом на ребенка»</a:t>
            </a:r>
          </a:p>
          <a:p>
            <a:r>
              <a:rPr lang="ru-RU" sz="2400" dirty="0" smtClean="0"/>
              <a:t>Давайте ребенку тактильный контакт по его потребностям</a:t>
            </a:r>
          </a:p>
          <a:p>
            <a:r>
              <a:rPr lang="ru-RU" sz="2400" dirty="0" smtClean="0"/>
              <a:t>Не замалчивайте тяжелую ситуацию, словно ее не было в жизни</a:t>
            </a:r>
          </a:p>
          <a:p>
            <a:r>
              <a:rPr lang="ru-RU" sz="2400" dirty="0" smtClean="0"/>
              <a:t>Принимайте любые, даже самые негативные, чувства ребенка</a:t>
            </a:r>
          </a:p>
          <a:p>
            <a:r>
              <a:rPr lang="ru-RU" sz="2400" dirty="0" smtClean="0"/>
              <a:t>Слушайте ребенка активно, поощряйте его высказывания</a:t>
            </a:r>
          </a:p>
          <a:p>
            <a:r>
              <a:rPr lang="ru-RU" sz="2400" dirty="0" smtClean="0"/>
              <a:t>Говорите о собственных чувствах и переживаниях, учитывая возраст и состояние ребенка</a:t>
            </a:r>
          </a:p>
          <a:p>
            <a:r>
              <a:rPr lang="ru-RU" sz="2400" dirty="0" smtClean="0"/>
              <a:t>Используйте игры и сказки для проработки негативных эмоций ребенка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511832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</TotalTime>
  <Words>414</Words>
  <Application>Microsoft Office PowerPoint</Application>
  <PresentationFormat>Широкоэкранный</PresentationFormat>
  <Paragraphs>73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ОСОБЕННОСТИ ПЕРЕЖИВАНИЕ ДЕТСКОГО ГОРЯ. ОСНОВНЫЕ ЭТАПЫ</vt:lpstr>
      <vt:lpstr>СТАДИИ ДЕТСКОГО ГОРЯ</vt:lpstr>
      <vt:lpstr>Особенности переживания детского горя   </vt:lpstr>
      <vt:lpstr>Типичные проявления </vt:lpstr>
      <vt:lpstr>Тревожные симптомы</vt:lpstr>
      <vt:lpstr>Факторы, влияющие на тяжесть переживания утраты</vt:lpstr>
      <vt:lpstr>Профилактика ПТСР</vt:lpstr>
      <vt:lpstr>Помощь специалистов</vt:lpstr>
      <vt:lpstr>Памятка для родителей разработана АНО «Азбука семьи»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ПРОЖИВАНИЕ ДЕТСКОГО ГОРЯ</dc:title>
  <dc:creator>Кутякова Александра Сергеевна</dc:creator>
  <cp:lastModifiedBy>Кутякова Александра Сергеевна</cp:lastModifiedBy>
  <cp:revision>14</cp:revision>
  <dcterms:created xsi:type="dcterms:W3CDTF">2025-03-10T06:19:24Z</dcterms:created>
  <dcterms:modified xsi:type="dcterms:W3CDTF">2025-03-13T02:59:54Z</dcterms:modified>
</cp:coreProperties>
</file>