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7" r:id="rId8"/>
    <p:sldId id="268" r:id="rId9"/>
    <p:sldId id="269" r:id="rId10"/>
    <p:sldId id="265" r:id="rId11"/>
    <p:sldId id="262" r:id="rId12"/>
    <p:sldId id="261" r:id="rId13"/>
    <p:sldId id="270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5AA2333-0AE0-4915-AB3E-951B0B9387BD}">
          <p14:sldIdLst>
            <p14:sldId id="256"/>
            <p14:sldId id="257"/>
            <p14:sldId id="258"/>
            <p14:sldId id="264"/>
            <p14:sldId id="263"/>
            <p14:sldId id="259"/>
            <p14:sldId id="267"/>
            <p14:sldId id="268"/>
            <p14:sldId id="265"/>
            <p14:sldId id="262"/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alphaModFix amt="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0AE6C4A-727A-4563-BCC9-CEA64C7DA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285" y="1122363"/>
            <a:ext cx="6481823" cy="2387600"/>
          </a:xfrm>
        </p:spPr>
        <p:txBody>
          <a:bodyPr anchor="b"/>
          <a:lstStyle>
            <a:lvl1pPr algn="ctr">
              <a:defRPr sz="6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9EC8C5C-04A0-48F9-A3F7-80EFFB8EB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92F4D7-7A2D-4B51-8D4D-EBE8C188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FCFE8-6A34-452F-AC4F-F65E9B21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763DEFE3-AC90-4A91-98DF-F60191B12B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65700" cy="6858000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B5A77C4-ACBF-493A-9796-D990264C9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1285" y="3602038"/>
            <a:ext cx="648182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283275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C1443E-5C2C-46C5-A840-F4C3C0EDF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57D9C0-0071-4E02-8160-5522886F2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E6CB3E3-E011-4ADA-AA25-FF287E3E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67D4FF-B00A-44AA-8920-8EB8BC67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78C2BCF-EFA8-43CB-AAE3-A2D30201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730D874-27D6-40F3-BF8C-9593851E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11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042AEC-7C5F-4C27-A3F8-B9C6FBC0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7637483-9A5A-4C7F-B542-AFDDD354E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5D7E7E7-9AC3-425F-AFE5-2D984D1F7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3ECFD37-1761-4E92-95E5-76122179B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CDB354-AF56-4A3B-97D3-2CBCE32D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BCB6D7-119F-4E5C-93E2-1C0B3976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21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A9B34C-0F74-40A1-95F6-F838A06FD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B48C5AA-80FD-4D7F-9FD6-BAA885F85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CE6E9F-37E1-4786-A021-A81D6564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D27DE2-1EAB-45B7-B9E0-47E90AED2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12367E-E8EA-4357-8330-6B9A36FC5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818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B9BDA3E-0158-40F6-9873-9798C5EE9E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7E2602E-1E1D-49CA-BF7D-35C567E55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25FFA2-8519-40CD-A895-1F6CE5C0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9B3035-82D3-45A5-BF86-DE349CC0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9CDEC8-601B-4C55-BF7F-E1B1EAC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632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795A32-F50A-41B7-8370-1308BCD58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E2B0A2-8088-4206-BDC9-775EA5F2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5EA032-0756-4C24-968A-DDF30F02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6D4E1C-F2C4-481E-945F-36D9770C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15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E287ED3-2DE1-4440-9BAE-C8EE7413422A}"/>
              </a:ext>
            </a:extLst>
          </p:cNvPr>
          <p:cNvSpPr/>
          <p:nvPr userDrawn="1"/>
        </p:nvSpPr>
        <p:spPr>
          <a:xfrm>
            <a:off x="0" y="2974694"/>
            <a:ext cx="12192000" cy="388330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D726B7-0BEE-4121-86DF-96B9529D8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5114" y="365124"/>
            <a:ext cx="4849511" cy="6174571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A9E456F4-DBB4-415C-AD65-9A75F2AF27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3183037"/>
            <a:ext cx="5257800" cy="3355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58577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B447CB-72A5-4213-8DEA-D1F59BCA46AE}"/>
              </a:ext>
            </a:extLst>
          </p:cNvPr>
          <p:cNvSpPr/>
          <p:nvPr userDrawn="1"/>
        </p:nvSpPr>
        <p:spPr>
          <a:xfrm>
            <a:off x="7662441" y="0"/>
            <a:ext cx="4529560" cy="70489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CA6A3313-0005-4834-8566-7A21A2EC58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198" y="3429000"/>
            <a:ext cx="10515601" cy="275188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563F5CE-457E-4C7E-871F-9A4FE29F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2424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E1D4CC8E-85DC-49A9-AEE0-B931325B0A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44688"/>
            <a:ext cx="10515600" cy="13255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42337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76AE17-89CC-436B-A559-479001BBA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C02B9C-917A-4DAE-AC9D-808F57C5A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724242-E50A-405A-856A-C6F0F923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B6758A-8786-4B02-8EBC-711F254F6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4ED30EA-FF72-42A7-9EF2-3C9B61F3F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512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84194B-2A31-4D8D-8ACA-FE76C45F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45BAE8-9E59-4470-A65B-9ADF67392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B3DEE03-612E-406D-9587-1F7A55B1B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4AC6BB-5064-4021-ADD0-C7DC90FC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042DC05-DA4C-4D5F-898C-14246AE4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4397521-B5E4-4383-BBCA-180ECE1FA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96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875011-A2D0-4284-ADB4-322053919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25D32F-86F1-4653-B724-7BEE9935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C739AB-944F-4035-9084-904C2FBB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B889B8-3F03-4BB0-A849-3EC4B22CD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5AAF1E1-2134-412F-AD1C-67161DFBA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8D1C0D-9DFC-412C-9D6A-F1F139CC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DCD8C20-6C8E-4C2E-B883-7D5631A9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1ADA6FF-10CC-482D-8CFF-08142B3AC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063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DBB886-A8B1-49F3-BAFC-8B87EDD09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6B2DB2F-56D6-4DD6-B51A-1E5D1EBA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E79796-68C4-49A1-B3AF-17E1FE6E6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CF920D-6621-4092-B980-CB4DD443C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732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EF3B97-C29E-494A-9477-C8AD804E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08FCFC6-B52D-4E6B-AFAB-8B2B3331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C3D5148-E958-4CC7-9D5D-4531A7C8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78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84381E-2897-444E-AE51-4C41F44D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98346B-E812-475F-A454-0C44E1F6B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5FFA7FE-F892-41A2-8232-ACBF7E87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497DE-5B41-46AD-8507-F852BE4BEEA9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038E1C-9760-4B22-8F28-24AAC0879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02B5DE-B073-4901-889E-7B1B8B741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D401-E045-48F5-BF01-5EF48C8F69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5"/>
            <a:extLst>
              <a:ext uri="{FF2B5EF4-FFF2-40B4-BE49-F238E27FC236}">
                <a16:creationId xmlns:a16="http://schemas.microsoft.com/office/drawing/2014/main" xmlns="" id="{F402B95D-1496-4CE2-9690-F5812D03F93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5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220BF94-BEB7-48AD-8FA3-D3556FF82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1285" y="2059708"/>
            <a:ext cx="7110715" cy="1949017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Рефлексия </a:t>
            </a:r>
            <a:r>
              <a:rPr lang="ru-RU" sz="3600" dirty="0"/>
              <a:t>на уроке как залог успешного усвоения изученного материала</a:t>
            </a:r>
          </a:p>
        </p:txBody>
      </p:sp>
      <p:pic>
        <p:nvPicPr>
          <p:cNvPr id="8" name="Рисунок 7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EE5463A-8C35-4193-894B-F4D958DDCC9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058" b="4058"/>
          <a:stretch>
            <a:fillRect/>
          </a:stretch>
        </p:blipFill>
        <p:spPr/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4895809B-2F6F-4A42-8734-C1292267E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09165" y="5061383"/>
            <a:ext cx="4561944" cy="1283998"/>
          </a:xfrm>
        </p:spPr>
        <p:txBody>
          <a:bodyPr>
            <a:normAutofit/>
          </a:bodyPr>
          <a:lstStyle/>
          <a:p>
            <a:pPr algn="r"/>
            <a:r>
              <a:rPr lang="ru-RU" dirty="0"/>
              <a:t>Учитель географии</a:t>
            </a:r>
          </a:p>
          <a:p>
            <a:pPr algn="r"/>
            <a:r>
              <a:rPr lang="ru-RU" dirty="0"/>
              <a:t> Ахметова А.Ф.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E0820499-B68A-4838-BD6A-FE2469A6B89B}"/>
              </a:ext>
            </a:extLst>
          </p:cNvPr>
          <p:cNvCxnSpPr/>
          <p:nvPr/>
        </p:nvCxnSpPr>
        <p:spPr>
          <a:xfrm>
            <a:off x="6264240" y="4169342"/>
            <a:ext cx="5015696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одзаголовок 4">
            <a:extLst>
              <a:ext uri="{FF2B5EF4-FFF2-40B4-BE49-F238E27FC236}">
                <a16:creationId xmlns:a16="http://schemas.microsoft.com/office/drawing/2014/main" xmlns="" id="{4895809B-2F6F-4A42-8734-C1292267E31F}"/>
              </a:ext>
            </a:extLst>
          </p:cNvPr>
          <p:cNvSpPr txBox="1">
            <a:spLocks/>
          </p:cNvSpPr>
          <p:nvPr/>
        </p:nvSpPr>
        <p:spPr>
          <a:xfrm>
            <a:off x="6331528" y="124547"/>
            <a:ext cx="4561944" cy="128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8764" y="187190"/>
            <a:ext cx="6096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Муниципальное бюджетное общеобразовательное учреждение "Излучинская общеобразовательная средняя школа №1 с углубленным изучением отдельных предметов"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E0820499-B68A-4838-BD6A-FE2469A6B89B}"/>
              </a:ext>
            </a:extLst>
          </p:cNvPr>
          <p:cNvCxnSpPr/>
          <p:nvPr/>
        </p:nvCxnSpPr>
        <p:spPr>
          <a:xfrm>
            <a:off x="6250385" y="2178905"/>
            <a:ext cx="5015696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5140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64C7882-22BB-4E68-A369-A32778513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86" y="1379350"/>
            <a:ext cx="4954292" cy="530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Что я делал?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 какой целью?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Почему я это делаю так?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Какой результат я получил?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Какой вариант лучше?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Вот те вопросы, которые задают себе ученики, владеющие рефлексией, т.е. умеющие осознавать свою деятельность.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xmlns="" id="{04E5C3A5-8D30-4860-BCCD-83A1AB42E15A}"/>
              </a:ext>
            </a:extLst>
          </p:cNvPr>
          <p:cNvSpPr txBox="1">
            <a:spLocks/>
          </p:cNvSpPr>
          <p:nvPr/>
        </p:nvSpPr>
        <p:spPr>
          <a:xfrm>
            <a:off x="7237708" y="712042"/>
            <a:ext cx="4954292" cy="391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ru-RU" sz="3200" dirty="0">
                <a:solidFill>
                  <a:schemeClr val="bg1"/>
                </a:solidFill>
              </a:rPr>
              <a:t>Современные технологии предполагают, что ученик должен не только осознать содержание материала, но и осмыслить способы и приёмы своей работы, уметь выбрать наиболее рациональные.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92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309D7DA-21F0-44C2-BB66-3EB7A206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Рефлексия содержания учебного материала в конце урока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  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1A330F-BD32-33F6-38B6-8CBAFFFF4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2823"/>
          </a:xfrm>
        </p:spPr>
        <p:txBody>
          <a:bodyPr>
            <a:normAutofit/>
          </a:bodyPr>
          <a:lstStyle/>
          <a:p>
            <a:pPr marL="0" indent="0"/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позволяет подвести  итоги</a:t>
            </a:r>
          </a:p>
          <a:p>
            <a:pPr marL="0" indent="0"/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обсудить то, что узнали, и то, как работали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.е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. каждый 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Open Sans"/>
              </a:rPr>
              <a:t>оценивает свой </a:t>
            </a:r>
            <a:r>
              <a:rPr lang="ru-RU" b="1" i="0" u="sng" dirty="0" smtClean="0">
                <a:solidFill>
                  <a:srgbClr val="000000"/>
                </a:solidFill>
                <a:effectLst/>
                <a:latin typeface="Open Sans"/>
              </a:rPr>
              <a:t>вклад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Open Sans"/>
              </a:rPr>
              <a:t>в 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достижение поставленных в начале урока целей, свою активность, эффективность работы класса - </a:t>
            </a:r>
            <a:r>
              <a:rPr lang="ru-RU" b="0" i="0" dirty="0">
                <a:solidFill>
                  <a:srgbClr val="111111"/>
                </a:solidFill>
                <a:effectLst/>
                <a:latin typeface="Open Sans"/>
              </a:rPr>
              <a:t>тесты, сочинения, стихотворения, эссе, размышления над вопросами, составление таблицы, многоточие, открытый финал, письмо благодарности , для меня сегодняшний урок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Open Sans"/>
              </a:rPr>
              <a:t>…</a:t>
            </a:r>
            <a:endParaRPr lang="ru-RU" dirty="0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90AD6CD-6529-49E5-A020-3DC57209745D}"/>
              </a:ext>
            </a:extLst>
          </p:cNvPr>
          <p:cNvCxnSpPr>
            <a:cxnSpLocks/>
          </p:cNvCxnSpPr>
          <p:nvPr/>
        </p:nvCxnSpPr>
        <p:spPr>
          <a:xfrm>
            <a:off x="2709199" y="1690688"/>
            <a:ext cx="5710901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306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6136DB6-49B3-45EF-A31A-96E61CE4A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22" y="167706"/>
            <a:ext cx="9791496" cy="6259205"/>
          </a:xfrm>
        </p:spPr>
        <p:txBody>
          <a:bodyPr>
            <a:noAutofit/>
          </a:bodyPr>
          <a:lstStyle/>
          <a:p>
            <a:r>
              <a:rPr lang="ru-RU" sz="3200" b="0" i="0" dirty="0">
                <a:effectLst/>
                <a:latin typeface="Open Sans"/>
              </a:rPr>
              <a:t>анкетирование</a:t>
            </a:r>
          </a:p>
          <a:p>
            <a:r>
              <a:rPr lang="ru-RU" sz="3200" b="0" i="0" dirty="0">
                <a:effectLst/>
                <a:latin typeface="Open Sans"/>
              </a:rPr>
              <a:t>тест «Да/нет»</a:t>
            </a:r>
          </a:p>
          <a:p>
            <a:r>
              <a:rPr lang="ru-RU" sz="3200" b="0" i="0" dirty="0">
                <a:effectLst/>
                <a:latin typeface="Open Sans"/>
              </a:rPr>
              <a:t>Умница</a:t>
            </a:r>
          </a:p>
          <a:p>
            <a:r>
              <a:rPr lang="ru-RU" sz="3200" b="0" i="0" dirty="0">
                <a:effectLst/>
                <a:latin typeface="Open Sans"/>
              </a:rPr>
              <a:t>ответы на вопросы</a:t>
            </a:r>
          </a:p>
          <a:p>
            <a:r>
              <a:rPr lang="ru-RU" sz="3200" b="0" i="0" dirty="0">
                <a:effectLst/>
                <a:latin typeface="Open Sans"/>
              </a:rPr>
              <a:t>незаконченное предложение (я не знал… - теперь я знаю…)</a:t>
            </a:r>
          </a:p>
          <a:p>
            <a:r>
              <a:rPr lang="ru-RU" sz="3200" b="0" i="0" dirty="0">
                <a:effectLst/>
                <a:latin typeface="Open Sans"/>
              </a:rPr>
              <a:t>достижение цели</a:t>
            </a:r>
          </a:p>
          <a:p>
            <a:r>
              <a:rPr lang="ru-RU" sz="3200" b="0" i="0" dirty="0" smtClean="0">
                <a:effectLst/>
                <a:latin typeface="Open Sans"/>
              </a:rPr>
              <a:t>отношение </a:t>
            </a:r>
            <a:r>
              <a:rPr lang="ru-RU" sz="3200" b="0" i="0" dirty="0">
                <a:effectLst/>
                <a:latin typeface="Open Sans"/>
              </a:rPr>
              <a:t>к проблеме</a:t>
            </a:r>
          </a:p>
          <a:p>
            <a:r>
              <a:rPr lang="ru-RU" sz="3200" b="0" i="0" dirty="0">
                <a:effectLst/>
                <a:latin typeface="Open Sans"/>
              </a:rPr>
              <a:t>кластер</a:t>
            </a:r>
          </a:p>
          <a:p>
            <a:r>
              <a:rPr lang="ru-RU" sz="3200" b="0" i="0" dirty="0" err="1">
                <a:effectLst/>
                <a:latin typeface="Open Sans"/>
              </a:rPr>
              <a:t>синквейн</a:t>
            </a:r>
            <a:endParaRPr lang="ru-RU" sz="3200" b="0" i="0" dirty="0">
              <a:effectLst/>
              <a:latin typeface="Open Sans"/>
            </a:endParaRPr>
          </a:p>
          <a:p>
            <a:r>
              <a:rPr lang="ru-RU" sz="3200" b="0" i="0" dirty="0">
                <a:effectLst/>
                <a:latin typeface="Open Sans"/>
              </a:rPr>
              <a:t>работа с текстом</a:t>
            </a:r>
          </a:p>
          <a:p>
            <a:r>
              <a:rPr lang="ru-RU" sz="3200" b="0" i="0" dirty="0">
                <a:effectLst/>
                <a:latin typeface="Open Sans"/>
              </a:rPr>
              <a:t>оценочные листы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1BB86F6A-506A-47E5-8536-9C4C39BEEC77}"/>
              </a:ext>
            </a:extLst>
          </p:cNvPr>
          <p:cNvCxnSpPr>
            <a:cxnSpLocks/>
          </p:cNvCxnSpPr>
          <p:nvPr/>
        </p:nvCxnSpPr>
        <p:spPr>
          <a:xfrm>
            <a:off x="6978708" y="6654704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3439B7D-399C-435A-8D54-BBFBA18CC0A5}"/>
              </a:ext>
            </a:extLst>
          </p:cNvPr>
          <p:cNvSpPr/>
          <p:nvPr/>
        </p:nvSpPr>
        <p:spPr>
          <a:xfrm>
            <a:off x="9612922" y="5884986"/>
            <a:ext cx="2579077" cy="97301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86C903CB-F845-4D81-8BAF-4DE379143906}"/>
              </a:ext>
            </a:extLst>
          </p:cNvPr>
          <p:cNvSpPr/>
          <p:nvPr/>
        </p:nvSpPr>
        <p:spPr>
          <a:xfrm>
            <a:off x="10902461" y="-1"/>
            <a:ext cx="1289539" cy="4466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FDD6069-B4FC-45DA-8654-D986573958E1}"/>
              </a:ext>
            </a:extLst>
          </p:cNvPr>
          <p:cNvSpPr/>
          <p:nvPr/>
        </p:nvSpPr>
        <p:spPr>
          <a:xfrm>
            <a:off x="0" y="6030975"/>
            <a:ext cx="1947922" cy="8265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EA2F518-1AAC-4C21-A5DD-C07E359F5FB2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28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Open Sans"/>
              </a:rPr>
              <a:t>ЗАКЛЮЧЕНИЕ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Open San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Из </a:t>
            </a:r>
            <a:r>
              <a:rPr lang="ru-RU" dirty="0" smtClean="0"/>
              <a:t>всего сказанного можно сделать вывод: </a:t>
            </a:r>
            <a:r>
              <a:rPr lang="ru-RU" b="1" dirty="0" smtClean="0"/>
              <a:t>рефлексия - это не пустая трата времени, а важный и необходимый этап урока. </a:t>
            </a:r>
            <a:r>
              <a:rPr lang="ru-RU" dirty="0" smtClean="0"/>
              <a:t>Она способствует развитию очень важных качеств современной личности: самостоятельность, предприимчивость и конкурентоспособность, что облегчит вхождение личности в мировое сообщество и позволит успешно функционировать в нём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	— </a:t>
            </a:r>
            <a:r>
              <a:rPr lang="ru-RU" dirty="0" smtClean="0"/>
              <a:t>И заметьте, — импровизировал </a:t>
            </a:r>
            <a:r>
              <a:rPr lang="ru-RU" dirty="0" err="1" smtClean="0"/>
              <a:t>Прозоров</a:t>
            </a:r>
            <a:r>
              <a:rPr lang="ru-RU" dirty="0" smtClean="0"/>
              <a:t>, начиная бегать из угла в угол, — как нас всех, таких межеумков, заедает </a:t>
            </a:r>
            <a:r>
              <a:rPr lang="ru-RU" b="1" dirty="0" smtClean="0"/>
              <a:t>рефлексия</a:t>
            </a:r>
            <a:r>
              <a:rPr lang="ru-RU" dirty="0" smtClean="0"/>
              <a:t>: мы не сделаем шагу, чтобы не оглянуться и не посмотреть на себя… (</a:t>
            </a:r>
            <a:r>
              <a:rPr lang="ru-RU" dirty="0" err="1" smtClean="0"/>
              <a:t>Мамин-Сибиряк</a:t>
            </a:r>
            <a:r>
              <a:rPr lang="ru-RU" dirty="0" smtClean="0"/>
              <a:t> Д. Н., </a:t>
            </a:r>
            <a:r>
              <a:rPr lang="ru-RU" dirty="0" smtClean="0"/>
              <a:t>роман «Горное гнездо»).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34BAF63-ED07-42B9-8EC9-F2B2755621DB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3">
              <a:lumMod val="7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847CC863-09DE-41BD-84E0-7B11B3C168E3}"/>
              </a:ext>
            </a:extLst>
          </p:cNvPr>
          <p:cNvSpPr txBox="1">
            <a:spLocks/>
          </p:cNvSpPr>
          <p:nvPr/>
        </p:nvSpPr>
        <p:spPr>
          <a:xfrm>
            <a:off x="2946401" y="1686693"/>
            <a:ext cx="6271490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СПАСИБО </a:t>
            </a:r>
            <a:r>
              <a:rPr lang="ru-RU" sz="7200" b="1" dirty="0" smtClean="0">
                <a:solidFill>
                  <a:schemeClr val="bg1"/>
                </a:solidFill>
              </a:rPr>
              <a:t>ЗА ВНИМАНИЕ!</a:t>
            </a:r>
            <a:endParaRPr lang="ru-RU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62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трава, природа, зеленый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197FB91D-DC0A-4A3E-9350-29146655ED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0308" b="30308"/>
          <a:stretch>
            <a:fillRect/>
          </a:stretch>
        </p:blipFill>
        <p:spPr>
          <a:effectLst>
            <a:outerShdw blurRad="63500" sx="102000" sy="102000" algn="ctr" rotWithShape="0">
              <a:prstClr val="black">
                <a:alpha val="43000"/>
              </a:prstClr>
            </a:outerShdw>
          </a:effectLst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6F7FB16-5DA2-4A5C-AEEF-15DBC25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Рефлексия</a:t>
            </a:r>
            <a:r>
              <a:rPr lang="ru-RU" sz="2800" dirty="0"/>
              <a:t> – размышление о своем внутреннем состоянии, самоанализ</a:t>
            </a:r>
            <a:endParaRPr lang="ru-RU" sz="2800" b="1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EA4506E-E212-41C2-B63F-12FABBF7ED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1828801"/>
            <a:ext cx="6696364" cy="1847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OpenSans"/>
                <a:ea typeface="Calibri"/>
                <a:cs typeface="Times New Roman"/>
              </a:rPr>
              <a:t>Рефлексия помогает человеку увидеть </a:t>
            </a:r>
            <a:r>
              <a:rPr lang="ru-RU" sz="2000" b="1" dirty="0">
                <a:solidFill>
                  <a:srgbClr val="000000"/>
                </a:solidFill>
                <a:latin typeface="OpenSans"/>
                <a:ea typeface="Calibri"/>
                <a:cs typeface="Times New Roman"/>
              </a:rPr>
              <a:t>свои плюсы и минусы в знаниях материала,</a:t>
            </a:r>
            <a:r>
              <a:rPr lang="ru-RU" sz="2000" dirty="0">
                <a:solidFill>
                  <a:srgbClr val="000000"/>
                </a:solidFill>
                <a:latin typeface="OpenSans"/>
                <a:ea typeface="Calibri"/>
                <a:cs typeface="Times New Roman"/>
              </a:rPr>
              <a:t> наметить планы на будущее, а также помогает ученикам сформулировать получаемые результаты, переопределить цели дальнейшей работы, скорректировать свой образовательный путь</a:t>
            </a:r>
            <a:endParaRPr lang="ru-RU" sz="2000" dirty="0"/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043EB105-C551-4DE7-A166-E94818D402B9}"/>
              </a:ext>
            </a:extLst>
          </p:cNvPr>
          <p:cNvSpPr txBox="1">
            <a:spLocks/>
          </p:cNvSpPr>
          <p:nvPr/>
        </p:nvSpPr>
        <p:spPr>
          <a:xfrm>
            <a:off x="7924801" y="756493"/>
            <a:ext cx="3815786" cy="259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u="sng" dirty="0">
                <a:solidFill>
                  <a:schemeClr val="bg1"/>
                </a:solidFill>
              </a:rPr>
              <a:t>Рефлексия может осуществляться не только в конце урока, но и на любом его этапе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9FAA15A-6C9A-4D1F-8C39-64C926F00794}"/>
              </a:ext>
            </a:extLst>
          </p:cNvPr>
          <p:cNvCxnSpPr>
            <a:cxnSpLocks/>
          </p:cNvCxnSpPr>
          <p:nvPr/>
        </p:nvCxnSpPr>
        <p:spPr>
          <a:xfrm flipV="1">
            <a:off x="937549" y="1551709"/>
            <a:ext cx="3505142" cy="1087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73748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xmlns="" id="{71A4A5A1-0458-48E4-B312-14D9B1F25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873" y="768269"/>
            <a:ext cx="5340927" cy="1725549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Рефлексия способствует развитию трёх важных качеств человека:</a:t>
            </a:r>
            <a:endParaRPr lang="ru-RU" sz="3600" b="1" dirty="0"/>
          </a:p>
        </p:txBody>
      </p:sp>
      <p:pic>
        <p:nvPicPr>
          <p:cNvPr id="8" name="Рисунок 7" descr="Изображение выглядит как человек, устройство, дат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F1DAABF-CEB6-4493-836A-3EEDB61296E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768" r="23768"/>
          <a:stretch/>
        </p:blipFill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65343B07-F345-4F73-9683-FF5C41D161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4473" y="3299691"/>
            <a:ext cx="5690886" cy="1027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/>
              <a:t>самостоятельность</a:t>
            </a:r>
          </a:p>
        </p:txBody>
      </p:sp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xmlns="" id="{A0353094-625A-4B2F-B1DF-2CE89D28D2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82204" y="3428999"/>
            <a:ext cx="413796" cy="413796"/>
          </a:xfrm>
          <a:prstGeom prst="rect">
            <a:avLst/>
          </a:prstGeom>
        </p:spPr>
      </p:pic>
      <p:sp>
        <p:nvSpPr>
          <p:cNvPr id="13" name="Текст 9">
            <a:extLst>
              <a:ext uri="{FF2B5EF4-FFF2-40B4-BE49-F238E27FC236}">
                <a16:creationId xmlns:a16="http://schemas.microsoft.com/office/drawing/2014/main" xmlns="" id="{39FC5A32-BB8A-49FF-8898-CA7E553DBEDD}"/>
              </a:ext>
            </a:extLst>
          </p:cNvPr>
          <p:cNvSpPr txBox="1">
            <a:spLocks/>
          </p:cNvSpPr>
          <p:nvPr/>
        </p:nvSpPr>
        <p:spPr>
          <a:xfrm>
            <a:off x="6114473" y="4424364"/>
            <a:ext cx="5690886" cy="102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</a:rPr>
              <a:t>предприимчивость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xmlns="" id="{FD28E1D3-833D-4320-81AB-AA9A48FFD13C}"/>
              </a:ext>
            </a:extLst>
          </p:cNvPr>
          <p:cNvSpPr txBox="1">
            <a:spLocks/>
          </p:cNvSpPr>
          <p:nvPr/>
        </p:nvSpPr>
        <p:spPr>
          <a:xfrm>
            <a:off x="6114473" y="5553218"/>
            <a:ext cx="5690886" cy="102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dirty="0">
                <a:solidFill>
                  <a:schemeClr val="bg1"/>
                </a:solidFill>
              </a:rPr>
              <a:t>конкурентоспособность</a:t>
            </a:r>
          </a:p>
        </p:txBody>
      </p:sp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xmlns="" id="{A772974C-36A6-4C43-8D84-0E60FC811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82204" y="4556085"/>
            <a:ext cx="413796" cy="413796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xmlns="" id="{78127E9D-8B37-4A99-9327-D3F27A771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82204" y="5675935"/>
            <a:ext cx="413796" cy="413796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5DBF1CE9-F983-4CDF-9BDC-C6D0500B4C87}"/>
              </a:ext>
            </a:extLst>
          </p:cNvPr>
          <p:cNvCxnSpPr>
            <a:cxnSpLocks/>
          </p:cNvCxnSpPr>
          <p:nvPr/>
        </p:nvCxnSpPr>
        <p:spPr>
          <a:xfrm>
            <a:off x="7479584" y="2666386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215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FC7CEC3F-FCC6-44E4-9669-1A027744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Учитель использует один из видов учебной рефлексии, отражающих </a:t>
            </a:r>
            <a:r>
              <a:rPr lang="ru-RU" sz="2800" b="1" dirty="0"/>
              <a:t>четыре сферы человеческой сущности</a:t>
            </a:r>
            <a:r>
              <a:rPr lang="ru-RU" sz="2800" dirty="0"/>
              <a:t>: 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CC178696-48A6-4F44-BD35-7721911722EB}"/>
              </a:ext>
            </a:extLst>
          </p:cNvPr>
          <p:cNvCxnSpPr>
            <a:cxnSpLocks/>
          </p:cNvCxnSpPr>
          <p:nvPr/>
        </p:nvCxnSpPr>
        <p:spPr>
          <a:xfrm>
            <a:off x="3408218" y="1551709"/>
            <a:ext cx="5159970" cy="1087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D6938F4-64B9-45CA-B16D-F6F169BC6769}"/>
              </a:ext>
            </a:extLst>
          </p:cNvPr>
          <p:cNvSpPr/>
          <p:nvPr/>
        </p:nvSpPr>
        <p:spPr>
          <a:xfrm>
            <a:off x="937549" y="2026227"/>
            <a:ext cx="2294024" cy="3992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23FEDDC-3F16-4B86-A955-AAB7E0F0D8F1}"/>
              </a:ext>
            </a:extLst>
          </p:cNvPr>
          <p:cNvSpPr txBox="1"/>
          <p:nvPr/>
        </p:nvSpPr>
        <p:spPr>
          <a:xfrm>
            <a:off x="1052080" y="3418352"/>
            <a:ext cx="20340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физическую (успел – не успел)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31E91CD8-9324-421A-9CB7-963048DFB9BF}"/>
              </a:ext>
            </a:extLst>
          </p:cNvPr>
          <p:cNvSpPr/>
          <p:nvPr/>
        </p:nvSpPr>
        <p:spPr>
          <a:xfrm>
            <a:off x="3479858" y="2026227"/>
            <a:ext cx="2294024" cy="3992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  <a:p>
            <a:pPr algn="ctr"/>
            <a:endParaRPr lang="ru-RU" sz="2300" dirty="0"/>
          </a:p>
          <a:p>
            <a:pPr algn="ctr"/>
            <a:r>
              <a:rPr lang="ru-RU" sz="2300" dirty="0"/>
              <a:t>Сенсорную, к примеру, </a:t>
            </a:r>
            <a:r>
              <a:rPr lang="ru-RU" sz="2300" dirty="0" err="1"/>
              <a:t>самочувствие:комфортно</a:t>
            </a:r>
            <a:r>
              <a:rPr lang="ru-RU" sz="2300" dirty="0"/>
              <a:t> – дискомфортно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68CABAE9-1B08-41F4-B3D9-D42011B645E0}"/>
              </a:ext>
            </a:extLst>
          </p:cNvPr>
          <p:cNvSpPr/>
          <p:nvPr/>
        </p:nvSpPr>
        <p:spPr>
          <a:xfrm>
            <a:off x="6022167" y="2026227"/>
            <a:ext cx="2294024" cy="3992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5B5AA7-549B-4514-8586-00994D4A05EF}"/>
              </a:ext>
            </a:extLst>
          </p:cNvPr>
          <p:cNvSpPr txBox="1"/>
          <p:nvPr/>
        </p:nvSpPr>
        <p:spPr>
          <a:xfrm>
            <a:off x="5981584" y="3505371"/>
            <a:ext cx="23751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chemeClr val="bg1"/>
                </a:solidFill>
              </a:rPr>
              <a:t>интеллектуальную (что понял, что осознал – что не понял, какие затруднения испытывал)</a:t>
            </a:r>
            <a:endParaRPr lang="en-US" sz="21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2F109CE4-F731-4D7F-B39D-0301C09B0EF5}"/>
              </a:ext>
            </a:extLst>
          </p:cNvPr>
          <p:cNvSpPr/>
          <p:nvPr/>
        </p:nvSpPr>
        <p:spPr>
          <a:xfrm>
            <a:off x="8561244" y="2026227"/>
            <a:ext cx="2294024" cy="39926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6FFB58F-1862-4D03-BF86-D28EF451A31D}"/>
              </a:ext>
            </a:extLst>
          </p:cNvPr>
          <p:cNvSpPr txBox="1"/>
          <p:nvPr/>
        </p:nvSpPr>
        <p:spPr>
          <a:xfrm>
            <a:off x="8685011" y="3473770"/>
            <a:ext cx="20340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духовную (стал лучше – хуже, созидал или «разрушал» себя, других)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709FDAB-3FB2-4F2D-9D55-BB2DB55FA0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26868" y="2055103"/>
            <a:ext cx="965889" cy="96588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C92D134-8150-4AFA-9136-9CD49A2A99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03262" y="2057344"/>
            <a:ext cx="965889" cy="96588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D4EFC6D8-3898-42E1-90CE-85C1BB1CA8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60953" y="2057344"/>
            <a:ext cx="965889" cy="96588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4B10830C-2468-4DD0-9D6E-29F2FD134D9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656349" y="2034978"/>
            <a:ext cx="965889" cy="96588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709059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5A22F6-AA89-46AF-A942-D931AD46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Рефлексия настроения и эмоционального состояния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7C3FEB-8BB8-444A-88F2-9DA971047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31" y="1919042"/>
            <a:ext cx="6600986" cy="4776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Целесообразно с целью установления эмоционального контакта с классом в начале урока и в конце занятия для закрепления его благоприятного исхода деятельности.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Инструментарий: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разноцветные карточки, отражающие спектр эмоций, карточки с изображением лиц, условных знаков, </a:t>
            </a:r>
            <a:r>
              <a:rPr lang="ru-RU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</a:rPr>
              <a:t>букет настроения, дерево чувств, художественные изображения, картина, музыкальный фрагмент</a:t>
            </a:r>
            <a:endParaRPr lang="ru-RU" sz="400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5837DFB4-4BD6-4D30-8A13-AD8E9573ECDD}"/>
              </a:ext>
            </a:extLst>
          </p:cNvPr>
          <p:cNvCxnSpPr>
            <a:cxnSpLocks/>
          </p:cNvCxnSpPr>
          <p:nvPr/>
        </p:nvCxnSpPr>
        <p:spPr>
          <a:xfrm>
            <a:off x="937549" y="156258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8BB3801-3641-4009-9475-E71FA958C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6515" y="1919043"/>
            <a:ext cx="5265485" cy="45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83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BA08F00-7A36-4C77-BA88-D3BB82D1B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/>
              <a:t>Рефлексия деятельности  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CE5748F-5207-43B6-9D1D-67820C9D7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3741" y="1688513"/>
            <a:ext cx="6755000" cy="4917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Удобнее применять при проверке домашних заданий, на этапе закрепления материала, при защите проектов.</a:t>
            </a:r>
          </a:p>
          <a:p>
            <a:pPr marL="0" indent="0">
              <a:buNone/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	Рефлексия деятельности дает возможность осмысления и приемов работы с учебным материалом, оценить активность каждого на разных этапах урока.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0CEEC74-FEC3-4754-B684-CBC1E42AD82F}"/>
              </a:ext>
            </a:extLst>
          </p:cNvPr>
          <p:cNvSpPr/>
          <p:nvPr/>
        </p:nvSpPr>
        <p:spPr>
          <a:xfrm>
            <a:off x="0" y="122107"/>
            <a:ext cx="1289538" cy="43611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60ED859-81A1-4E3C-A608-4AC57FD0FA2E}"/>
              </a:ext>
            </a:extLst>
          </p:cNvPr>
          <p:cNvCxnSpPr>
            <a:cxnSpLocks/>
          </p:cNvCxnSpPr>
          <p:nvPr/>
        </p:nvCxnSpPr>
        <p:spPr>
          <a:xfrm>
            <a:off x="937549" y="1562582"/>
            <a:ext cx="2384385" cy="0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Админ\Desktop\884e327edb1ff20e9dc7e25ebfd39086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45" y="2281381"/>
            <a:ext cx="4936386" cy="3288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878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043EB105-C551-4DE7-A166-E94818D402B9}"/>
              </a:ext>
            </a:extLst>
          </p:cNvPr>
          <p:cNvSpPr txBox="1">
            <a:spLocks/>
          </p:cNvSpPr>
          <p:nvPr/>
        </p:nvSpPr>
        <p:spPr>
          <a:xfrm>
            <a:off x="7924801" y="756492"/>
            <a:ext cx="4052968" cy="4745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u="sng" dirty="0">
                <a:solidFill>
                  <a:schemeClr val="bg1"/>
                </a:solidFill>
              </a:rPr>
              <a:t>Лесенка успеха, наряди ёлку, дерево достижений, солнышко</a:t>
            </a:r>
          </a:p>
          <a:p>
            <a:pPr marL="0" indent="0">
              <a:buNone/>
            </a:pPr>
            <a:r>
              <a:rPr lang="ru-RU" sz="3200" b="1" u="sng" dirty="0">
                <a:solidFill>
                  <a:schemeClr val="bg1"/>
                </a:solidFill>
              </a:rPr>
              <a:t>Дерево цели, мнение, яблоня, пик взаимопонимания, бортовой журнал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99FAA15A-6C9A-4D1F-8C39-64C926F00794}"/>
              </a:ext>
            </a:extLst>
          </p:cNvPr>
          <p:cNvCxnSpPr>
            <a:cxnSpLocks/>
          </p:cNvCxnSpPr>
          <p:nvPr/>
        </p:nvCxnSpPr>
        <p:spPr>
          <a:xfrm flipV="1">
            <a:off x="1975935" y="497824"/>
            <a:ext cx="3505142" cy="10873"/>
          </a:xfrm>
          <a:prstGeom prst="line">
            <a:avLst/>
          </a:prstGeom>
          <a:ln w="635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05E2781-4343-468C-B017-B49A5E209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31" y="223092"/>
            <a:ext cx="4988561" cy="36557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A6E5CD-93C5-4BA8-BA4B-EB7ADFBB3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8805" y="2887424"/>
            <a:ext cx="5182184" cy="388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088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F508FB9-B6E9-4F0D-9CA9-2DA79D1CD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DC44C47-BC7A-4FC4-820A-6A0D01FEB7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6687"/>
            <a:ext cx="6610350" cy="4957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252EB9-9323-44B2-84AA-B8C57DE729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299" y="1900237"/>
            <a:ext cx="6610351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38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\Desktop\548418_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91" y="-281709"/>
            <a:ext cx="10072451" cy="71397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282</Words>
  <Application>Microsoft Office PowerPoint</Application>
  <PresentationFormat>Произвольный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Рефлексия на уроке как залог успешного усвоения изученного материала</vt:lpstr>
      <vt:lpstr>Рефлексия – размышление о своем внутреннем состоянии, самоанализ</vt:lpstr>
      <vt:lpstr>Рефлексия способствует развитию трёх важных качеств человека:</vt:lpstr>
      <vt:lpstr>Учитель использует один из видов учебной рефлексии, отражающих четыре сферы человеческой сущности: </vt:lpstr>
      <vt:lpstr>Рефлексия настроения и эмоционального состояния </vt:lpstr>
      <vt:lpstr>Рефлексия деятельности  </vt:lpstr>
      <vt:lpstr>Слайд 7</vt:lpstr>
      <vt:lpstr>Слайд 8</vt:lpstr>
      <vt:lpstr>Слайд 9</vt:lpstr>
      <vt:lpstr>Слайд 10</vt:lpstr>
      <vt:lpstr>Рефлексия содержания учебного материала в конце урока  </vt:lpstr>
      <vt:lpstr>Слайд 12</vt:lpstr>
      <vt:lpstr>ЗАКЛЮЧЕНИЕ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Админ</cp:lastModifiedBy>
  <cp:revision>20</cp:revision>
  <dcterms:created xsi:type="dcterms:W3CDTF">2021-12-05T12:50:35Z</dcterms:created>
  <dcterms:modified xsi:type="dcterms:W3CDTF">2023-04-21T10:53:29Z</dcterms:modified>
</cp:coreProperties>
</file>