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22"/>
  </p:notesMasterIdLst>
  <p:sldIdLst>
    <p:sldId id="256" r:id="rId2"/>
    <p:sldId id="257" r:id="rId3"/>
    <p:sldId id="259" r:id="rId4"/>
    <p:sldId id="260" r:id="rId5"/>
    <p:sldId id="261" r:id="rId6"/>
    <p:sldId id="265" r:id="rId7"/>
    <p:sldId id="262" r:id="rId8"/>
    <p:sldId id="277" r:id="rId9"/>
    <p:sldId id="263" r:id="rId10"/>
    <p:sldId id="264" r:id="rId11"/>
    <p:sldId id="258" r:id="rId12"/>
    <p:sldId id="284" r:id="rId13"/>
    <p:sldId id="278" r:id="rId14"/>
    <p:sldId id="279" r:id="rId15"/>
    <p:sldId id="280" r:id="rId16"/>
    <p:sldId id="281" r:id="rId17"/>
    <p:sldId id="282" r:id="rId18"/>
    <p:sldId id="283" r:id="rId19"/>
    <p:sldId id="269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66C6D-82BF-424A-850F-5EE63D535503}" type="datetimeFigureOut">
              <a:rPr lang="ru-RU" smtClean="0"/>
              <a:t>12.11.2022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3525B-1E93-40B8-8E28-E713DF220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922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689A3FE-3CF8-43B1-8ED1-303E9D934968}" type="datetimeFigureOut">
              <a:rPr lang="ru-RU" smtClean="0"/>
              <a:t>12.11.2022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786C16F-696D-40BC-BF02-13E8786D435C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539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9A3FE-3CF8-43B1-8ED1-303E9D934968}" type="datetimeFigureOut">
              <a:rPr lang="ru-RU" smtClean="0"/>
              <a:t>12.11.2022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C16F-696D-40BC-BF02-13E8786D4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68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9A3FE-3CF8-43B1-8ED1-303E9D934968}" type="datetimeFigureOut">
              <a:rPr lang="ru-RU" smtClean="0"/>
              <a:t>12.11.2022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C16F-696D-40BC-BF02-13E8786D4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06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9A3FE-3CF8-43B1-8ED1-303E9D934968}" type="datetimeFigureOut">
              <a:rPr lang="ru-RU" smtClean="0"/>
              <a:t>12.11.2022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C16F-696D-40BC-BF02-13E8786D4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5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689A3FE-3CF8-43B1-8ED1-303E9D934968}" type="datetimeFigureOut">
              <a:rPr lang="ru-RU" smtClean="0"/>
              <a:t>12.11.2022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786C16F-696D-40BC-BF02-13E8786D435C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2832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9A3FE-3CF8-43B1-8ED1-303E9D934968}" type="datetimeFigureOut">
              <a:rPr lang="ru-RU" smtClean="0"/>
              <a:t>12.11.2022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C16F-696D-40BC-BF02-13E8786D4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20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9A3FE-3CF8-43B1-8ED1-303E9D934968}" type="datetimeFigureOut">
              <a:rPr lang="ru-RU" smtClean="0"/>
              <a:t>12.11.2022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C16F-696D-40BC-BF02-13E8786D4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30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9A3FE-3CF8-43B1-8ED1-303E9D934968}" type="datetimeFigureOut">
              <a:rPr lang="ru-RU" smtClean="0"/>
              <a:t>12.11.2022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C16F-696D-40BC-BF02-13E8786D4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18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9A3FE-3CF8-43B1-8ED1-303E9D934968}" type="datetimeFigureOut">
              <a:rPr lang="ru-RU" smtClean="0"/>
              <a:t>12.11.2022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C16F-696D-40BC-BF02-13E8786D4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93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4689A3FE-3CF8-43B1-8ED1-303E9D934968}" type="datetimeFigureOut">
              <a:rPr lang="ru-RU" smtClean="0"/>
              <a:t>12.11.2022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A786C16F-696D-40BC-BF02-13E8786D435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940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4689A3FE-3CF8-43B1-8ED1-303E9D934968}" type="datetimeFigureOut">
              <a:rPr lang="ru-RU" smtClean="0"/>
              <a:t>12.11.2022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A786C16F-696D-40BC-BF02-13E8786D4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48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689A3FE-3CF8-43B1-8ED1-303E9D934968}" type="datetimeFigureOut">
              <a:rPr lang="ru-RU" smtClean="0"/>
              <a:t>12.11.2022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786C16F-696D-40BC-BF02-13E8786D435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1564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C28B4-0081-18B6-5BBD-B7A35FC13F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400" dirty="0"/>
              <a:t>Применение технологии сотрудничества на уроках в начальной школе.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2ED28A-66F9-2272-3C4C-8D67ED3D76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5045" y="5675870"/>
            <a:ext cx="8045373" cy="1045605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Коротина Наталья Юрьевна</a:t>
            </a:r>
          </a:p>
          <a:p>
            <a:r>
              <a:rPr lang="ru-RU" dirty="0"/>
              <a:t>Учитель начальных классов</a:t>
            </a:r>
          </a:p>
          <a:p>
            <a:r>
              <a:rPr lang="ru-RU" dirty="0"/>
              <a:t>МБОУ «</a:t>
            </a:r>
            <a:r>
              <a:rPr lang="ru-RU" dirty="0" err="1"/>
              <a:t>излучинская</a:t>
            </a:r>
            <a:r>
              <a:rPr lang="ru-RU" dirty="0"/>
              <a:t> </a:t>
            </a:r>
            <a:r>
              <a:rPr lang="ru-RU" dirty="0" err="1"/>
              <a:t>осшуиоп</a:t>
            </a:r>
            <a:r>
              <a:rPr lang="ru-RU" dirty="0"/>
              <a:t> №1»</a:t>
            </a:r>
          </a:p>
          <a:p>
            <a:r>
              <a:rPr lang="ru-RU" dirty="0" err="1"/>
              <a:t>Гп</a:t>
            </a:r>
            <a:r>
              <a:rPr lang="ru-RU" dirty="0"/>
              <a:t> </a:t>
            </a:r>
            <a:r>
              <a:rPr lang="ru-RU" dirty="0" err="1"/>
              <a:t>излучинск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350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C77A5-F777-CFB1-6B9A-F3ED18D8A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52145"/>
          </a:xfrm>
        </p:spPr>
        <p:txBody>
          <a:bodyPr>
            <a:normAutofit fontScale="90000"/>
          </a:bodyPr>
          <a:lstStyle/>
          <a:p>
            <a:r>
              <a:rPr lang="ru-RU" dirty="0"/>
              <a:t>Образование групп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719298-A514-106F-DA0B-ACD9DC78B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941" y="1446214"/>
            <a:ext cx="5411785" cy="541178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38DEE58-6BB0-840A-C545-834CEBDD0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070924"/>
            <a:ext cx="6342922" cy="5461687"/>
          </a:xfrm>
        </p:spPr>
        <p:txBody>
          <a:bodyPr>
            <a:normAutofit/>
          </a:bodyPr>
          <a:lstStyle/>
          <a:p>
            <a:pPr indent="0" algn="just">
              <a:lnSpc>
                <a:spcPct val="115000"/>
              </a:lnSpc>
              <a:buNone/>
            </a:pPr>
            <a:r>
              <a:rPr lang="x-none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•  На первом этапе учитель распределяет детей в группы так, чтобы в каждой группе был сильный обучающийся. Роли в группах учитель распределяет сам.</a:t>
            </a:r>
            <a:endParaRPr lang="ru-RU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0" algn="just">
              <a:lnSpc>
                <a:spcPct val="115000"/>
              </a:lnSpc>
              <a:buNone/>
            </a:pPr>
            <a:r>
              <a:rPr lang="x-none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•  Учитель делит обучающихся на группы, назначая организатора. </a:t>
            </a:r>
            <a:endParaRPr lang="ru-RU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0" algn="just">
              <a:lnSpc>
                <a:spcPct val="115000"/>
              </a:lnSpc>
              <a:buNone/>
            </a:pPr>
            <a:r>
              <a:rPr lang="x-none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•  Открытки или листы бумаги разного цвета разрезать на части и предложить детям вытянуть любой кусочек. Собрали частички одного цвета или одной открытки – получилась группа.</a:t>
            </a:r>
            <a:endParaRPr lang="ru-RU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0" algn="just">
              <a:lnSpc>
                <a:spcPct val="115000"/>
              </a:lnSpc>
              <a:buNone/>
            </a:pPr>
            <a:r>
              <a:rPr lang="x-none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• 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</a:t>
            </a:r>
            <a:r>
              <a:rPr lang="x-none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аписать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</a:t>
            </a:r>
            <a:r>
              <a:rPr lang="x-none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ословицы на </a:t>
            </a:r>
            <a:r>
              <a:rPr lang="x-none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полоске бумаги и разрезать на несколько частей. Дети берут фрагменты пословиц и собирают их в единое целое. </a:t>
            </a:r>
            <a:endParaRPr lang="ru-RU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364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42A8D-45A0-4ECB-AD01-75B904E01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 работы в группе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2A0917-6B8C-BD32-016C-0E4851B6A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7" y="1532467"/>
            <a:ext cx="9075664" cy="3593591"/>
          </a:xfrm>
        </p:spPr>
        <p:txBody>
          <a:bodyPr/>
          <a:lstStyle/>
          <a:p>
            <a:pPr marL="342900" lvl="0" indent="-342900"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Знания усваиваются прочнее.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Увеличивается творческая и познавательная  самостоятельность.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Меняется характер взаимоотношений между детьми.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Класс становится более дружный, сплочённый.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Ребята получают удовольствие от работы.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769DDE-D005-92CB-F201-665C76630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121" y="3640667"/>
            <a:ext cx="5495234" cy="29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11A1B-653A-E075-89C3-784D6B81E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0FCFCF-66FE-973D-E233-55966810A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CB79B1-5870-4683-F08B-CF01215D8D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9" t="9249" r="4054" b="1426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2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07E070-F719-28AD-5898-8B46DD3C8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DBE2B5-293B-F9D4-251A-6D8E9391F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12074D-5F27-C8AF-95F6-53CEA67ECB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19" t="14266" r="9140" b="19445"/>
          <a:stretch/>
        </p:blipFill>
        <p:spPr>
          <a:xfrm>
            <a:off x="0" y="0"/>
            <a:ext cx="12192000" cy="683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9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712FA1-389D-F2E5-4EAD-2643C475B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74EA5E-0A07-8500-828A-4C801F121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F89BD5-6815-2A21-D66E-1EF432882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63" t="14266" r="9063" b="18889"/>
          <a:stretch/>
        </p:blipFill>
        <p:spPr>
          <a:xfrm>
            <a:off x="0" y="-1"/>
            <a:ext cx="12192000" cy="685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8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17C796-9050-EF97-850C-96C5CDCA0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AC7504-5486-0253-50A8-5CE4F4C84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19C491-A763-E573-1A1C-D5690BD50C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75" t="14266" r="9375" b="19445"/>
          <a:stretch/>
        </p:blipFill>
        <p:spPr>
          <a:xfrm>
            <a:off x="0" y="0"/>
            <a:ext cx="12192000" cy="686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3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9E711-026F-C2F5-F49D-5C0E5DD54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3E90AD-1E6B-AF1F-425B-49DCF3792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48D120-26BC-4706-556F-6239AD950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40" t="14266" r="9219" b="18889"/>
          <a:stretch/>
        </p:blipFill>
        <p:spPr>
          <a:xfrm>
            <a:off x="0" y="0"/>
            <a:ext cx="12192000" cy="687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2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CE6BB2-543D-1711-8318-85E6CCFC6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6B5C27-FD97-7302-053C-D6CC0036F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DBC709-08AD-17C1-DDEA-D57651B5A8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98" t="14266" r="9140" b="19445"/>
          <a:stretch/>
        </p:blipFill>
        <p:spPr>
          <a:xfrm>
            <a:off x="0" y="-1"/>
            <a:ext cx="12192000" cy="682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0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0BAC1-3350-31F1-117B-52AB64A03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450" y="382385"/>
            <a:ext cx="9353550" cy="1492132"/>
          </a:xfrm>
        </p:spPr>
        <p:txBody>
          <a:bodyPr/>
          <a:lstStyle/>
          <a:p>
            <a:r>
              <a:rPr lang="ru-RU" dirty="0"/>
              <a:t>Результат работы класса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5B9363-2AC1-334E-DACF-03803809B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437" y="1221250"/>
            <a:ext cx="9650804" cy="54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2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D18547-958F-0EAE-E6A4-82CE1F567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08E769-EE3A-FA8E-51D3-5926A0612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278" y="1238251"/>
            <a:ext cx="10178322" cy="5343524"/>
          </a:xfrm>
        </p:spPr>
        <p:txBody>
          <a:bodyPr/>
          <a:lstStyle/>
          <a:p>
            <a:pPr algn="just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психологических и педагогических исследований говорят о высокой педагогической эффективности групповой работы. В группе каждый ученик проговаривает материал, формулирует свои мысли, тем самым развивается его речь. Партнеры контролируют ответы и предупреждают возникновение ошибок. В результате творческие способности обучающихся развиваются, появляется чувство удовлетворенности, для каждого ученика создается ситуация успеха.</a:t>
            </a:r>
          </a:p>
          <a:p>
            <a:pPr algn="just"/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«То, что сегодня ребёнок умеет делать в сотрудничестве и под руководством, завтра он становиться способен выполнять самостоятельно.» </a:t>
            </a:r>
          </a:p>
          <a:p>
            <a:pPr marL="0" indent="0">
              <a:buNone/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Л. С. Выготский</a:t>
            </a:r>
          </a:p>
          <a:p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241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911B5-63B8-58B0-7370-6B2098C78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E30B24A-CC54-7506-FB60-EA764C856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6314" y="1715318"/>
            <a:ext cx="6376086" cy="48339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5E00DE-5C4C-2D58-F06E-2C8107978B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"/>
                    </a14:imgEffect>
                    <a14:imgEffect>
                      <a14:brightnessContrast bright="3000" contrast="-1000"/>
                    </a14:imgEffect>
                  </a14:imgLayer>
                </a14:imgProps>
              </a:ext>
            </a:extLst>
          </a:blip>
          <a:srcRect t="15481" b="19854"/>
          <a:stretch/>
        </p:blipFill>
        <p:spPr>
          <a:xfrm>
            <a:off x="1037494" y="189336"/>
            <a:ext cx="5730123" cy="2463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905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C28B4-0081-18B6-5BBD-B7A35FC13F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400" dirty="0"/>
              <a:t>Благодарю за внимание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2ED28A-66F9-2272-3C4C-8D67ED3D76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5045" y="5675870"/>
            <a:ext cx="8045373" cy="104560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418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117A39-F4FA-7E4A-0E46-E7432625C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45053"/>
          </a:xfrm>
        </p:spPr>
        <p:txBody>
          <a:bodyPr/>
          <a:lstStyle/>
          <a:p>
            <a:r>
              <a:rPr lang="ru-RU" dirty="0"/>
              <a:t>Технология сотрудничества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DFC408-9923-C00E-5686-79D28A516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416" y="3253947"/>
            <a:ext cx="5316487" cy="3377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4B718F02-F736-AE20-B0FD-45D01AE6D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922" y="1227438"/>
            <a:ext cx="7702851" cy="4794421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Педагогическая технология 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это детально продуманная модель совместной педагогической деятельности по проектированию, организации и проведению учебного процесса с безусловным обеспечением комфортных условий для учащихся и учителя.(</a:t>
            </a: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В.М.Монахов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Сотрудничать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работать, действовать вместе, принимать участие в общем деле. (Ожегов С. И., Шведова Н. Ю. Толковый словарь русского языка. М., 2003.)</a:t>
            </a:r>
          </a:p>
          <a:p>
            <a:r>
              <a:rPr lang="x-none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Сотрудничество</a:t>
            </a:r>
            <a:r>
              <a:rPr lang="x-none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x-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это такое состояние, такой 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x-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уровень учебно-воспитательного процесса, 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x-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 котором объекты и субъекты этого процесса 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x-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объединяются в общей деятельности отношениями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x-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товарищества, взаимоуважения, взаимопомощи, 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x-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коллективизма.</a:t>
            </a:r>
            <a:endParaRPr lang="ru-RU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636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89F044-0C18-354A-53C4-ED98A39A1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489" y="102298"/>
            <a:ext cx="10178322" cy="1492132"/>
          </a:xfrm>
        </p:spPr>
        <p:txBody>
          <a:bodyPr/>
          <a:lstStyle/>
          <a:p>
            <a:r>
              <a:rPr lang="ru-RU" dirty="0"/>
              <a:t>принципы обучения в сотрудничестве: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072D4D-35D8-2795-7F27-8BD4758D2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907" y="3429000"/>
            <a:ext cx="5758249" cy="323901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81EC174-4020-396A-FD35-8AD43F24D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54" y="1528121"/>
            <a:ext cx="7941749" cy="4189614"/>
          </a:xfrm>
        </p:spPr>
        <p:txBody>
          <a:bodyPr>
            <a:normAutofit lnSpcReduction="10000"/>
          </a:bodyPr>
          <a:lstStyle/>
          <a:p>
            <a:pPr indent="285750" algn="just">
              <a:lnSpc>
                <a:spcPct val="110000"/>
              </a:lnSpc>
              <a:spcBef>
                <a:spcPts val="375"/>
              </a:spcBef>
              <a:tabLst>
                <a:tab pos="561975" algn="l"/>
                <a:tab pos="1123950" algn="l"/>
                <a:tab pos="1685925" algn="l"/>
                <a:tab pos="2247900" algn="l"/>
                <a:tab pos="2809875" algn="l"/>
                <a:tab pos="3371850" algn="l"/>
                <a:tab pos="3924300" algn="l"/>
                <a:tab pos="4486275" algn="l"/>
                <a:tab pos="5048250" algn="l"/>
                <a:tab pos="5610225" algn="l"/>
                <a:tab pos="6172200" algn="l"/>
                <a:tab pos="6734175" algn="l"/>
                <a:tab pos="7296150" algn="l"/>
                <a:tab pos="7858125" algn="l"/>
                <a:tab pos="8420100" algn="l"/>
                <a:tab pos="8982075" algn="l"/>
                <a:tab pos="9544050" algn="l"/>
                <a:tab pos="10106025" algn="l"/>
                <a:tab pos="10668000" algn="l"/>
                <a:tab pos="11229975" algn="l"/>
              </a:tabLst>
            </a:pPr>
            <a:r>
              <a:rPr lang="x-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x-none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Обучающиеся работают в группах </a:t>
            </a:r>
            <a:r>
              <a:rPr lang="x-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(4–6 учеников), состоящих из детей разного уровня обученности. Для развития коммуникативных умений состав групп необходимо менять.</a:t>
            </a:r>
            <a:endParaRPr lang="ru-RU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285750" algn="just">
              <a:lnSpc>
                <a:spcPct val="110000"/>
              </a:lnSpc>
            </a:pPr>
            <a:r>
              <a:rPr lang="x-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x-none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Группе дается одно задание</a:t>
            </a:r>
            <a:r>
              <a:rPr lang="x-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но при его выполнении предусматривается распределение ролей между членами группы.</a:t>
            </a:r>
            <a:endParaRPr lang="ru-RU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285750" algn="just">
              <a:lnSpc>
                <a:spcPct val="110000"/>
              </a:lnSpc>
            </a:pPr>
            <a:r>
              <a:rPr lang="x-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x-none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Члена группы, который должен отчитаться за задание</a:t>
            </a:r>
            <a:r>
              <a:rPr lang="x-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85750" algn="just">
              <a:lnSpc>
                <a:spcPct val="110000"/>
              </a:lnSpc>
            </a:pPr>
            <a:r>
              <a:rPr lang="x-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может выбирать учитель или члены команды.</a:t>
            </a:r>
            <a:endParaRPr lang="ru-RU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285750" algn="just">
              <a:lnSpc>
                <a:spcPct val="110000"/>
              </a:lnSpc>
            </a:pPr>
            <a:r>
              <a:rPr lang="x-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 </a:t>
            </a:r>
            <a:r>
              <a:rPr lang="x-none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Оценивается работа не одного ученика,</a:t>
            </a:r>
            <a:endParaRPr lang="ru-RU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0" algn="just">
              <a:lnSpc>
                <a:spcPct val="110000"/>
              </a:lnSpc>
              <a:buNone/>
            </a:pPr>
            <a:r>
              <a:rPr lang="x-none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 всей группы. </a:t>
            </a:r>
            <a:r>
              <a:rPr lang="x-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Важно, что </a:t>
            </a:r>
            <a:r>
              <a:rPr lang="ru-RU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x-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оцениваются 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0" algn="just">
              <a:lnSpc>
                <a:spcPct val="110000"/>
              </a:lnSpc>
              <a:buNone/>
            </a:pPr>
            <a:r>
              <a:rPr lang="x-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 столько знания, сколько усилия 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0" algn="just">
              <a:lnSpc>
                <a:spcPct val="110000"/>
              </a:lnSpc>
              <a:buNone/>
            </a:pPr>
            <a:r>
              <a:rPr lang="x-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обучающихся и совместная работа.</a:t>
            </a:r>
            <a:endParaRPr lang="ru-RU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551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51171-E0A4-83B3-671D-AD2680FE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232342"/>
            <a:ext cx="10178322" cy="1492132"/>
          </a:xfrm>
        </p:spPr>
        <p:txBody>
          <a:bodyPr/>
          <a:lstStyle/>
          <a:p>
            <a:r>
              <a:rPr lang="ru-RU" dirty="0"/>
              <a:t>Этапы обучения сотрудничеству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F62926-9BCD-ECD7-8EF8-1BAD20EFB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97" t="14692"/>
          <a:stretch/>
        </p:blipFill>
        <p:spPr>
          <a:xfrm>
            <a:off x="6590270" y="1235676"/>
            <a:ext cx="5323088" cy="4328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87B4C70-0BDB-40CD-2583-B245FD5D2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783493"/>
            <a:ext cx="6607219" cy="4913869"/>
          </a:xfrm>
        </p:spPr>
        <p:txBody>
          <a:bodyPr>
            <a:normAutofit/>
          </a:bodyPr>
          <a:lstStyle/>
          <a:p>
            <a:pPr indent="285750" algn="just">
              <a:lnSpc>
                <a:spcPct val="110000"/>
              </a:lnSpc>
            </a:pPr>
            <a:r>
              <a:rPr lang="x-none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1-й этап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0" algn="just">
              <a:lnSpc>
                <a:spcPct val="11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Н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ачинается с первых дней пребывания ребенка в школе. В это время закладываются навыки взаимопонимания, «клише» для выражения своего мнения, согласия или несогласия. </a:t>
            </a:r>
            <a:endParaRPr lang="ru-RU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285750" algn="just">
              <a:lnSpc>
                <a:spcPct val="110000"/>
              </a:lnSpc>
              <a:spcBef>
                <a:spcPts val="375"/>
              </a:spcBef>
              <a:tabLst>
                <a:tab pos="561975" algn="l"/>
                <a:tab pos="1123950" algn="l"/>
                <a:tab pos="1685925" algn="l"/>
                <a:tab pos="2247900" algn="l"/>
                <a:tab pos="2809875" algn="l"/>
                <a:tab pos="3371850" algn="l"/>
                <a:tab pos="3924300" algn="l"/>
                <a:tab pos="4486275" algn="l"/>
                <a:tab pos="5048250" algn="l"/>
                <a:tab pos="5610225" algn="l"/>
                <a:tab pos="6172200" algn="l"/>
                <a:tab pos="6734175" algn="l"/>
                <a:tab pos="7296150" algn="l"/>
                <a:tab pos="7858125" algn="l"/>
                <a:tab pos="8420100" algn="l"/>
                <a:tab pos="8982075" algn="l"/>
                <a:tab pos="9544050" algn="l"/>
                <a:tab pos="10106025" algn="l"/>
                <a:tab pos="10668000" algn="l"/>
                <a:tab pos="11229975" algn="l"/>
              </a:tabLst>
            </a:pPr>
            <a:r>
              <a:rPr lang="x-none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2-й этап: парная работа.</a:t>
            </a:r>
            <a:endParaRPr lang="ru-RU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0" algn="just">
              <a:lnSpc>
                <a:spcPct val="110000"/>
              </a:lnSpc>
              <a:buNone/>
            </a:pP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 время работы учитель помогает парам и фиксирует удачи и неудачи в организации деятельности, вынося их на общее обсуждение.</a:t>
            </a:r>
            <a:endParaRPr lang="ru-RU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285750" algn="just">
              <a:lnSpc>
                <a:spcPct val="110000"/>
              </a:lnSpc>
              <a:spcBef>
                <a:spcPts val="375"/>
              </a:spcBef>
              <a:tabLst>
                <a:tab pos="561975" algn="l"/>
                <a:tab pos="1123950" algn="l"/>
                <a:tab pos="1685925" algn="l"/>
                <a:tab pos="2247900" algn="l"/>
                <a:tab pos="2809875" algn="l"/>
                <a:tab pos="3371850" algn="l"/>
                <a:tab pos="3924300" algn="l"/>
                <a:tab pos="4486275" algn="l"/>
                <a:tab pos="5048250" algn="l"/>
                <a:tab pos="5610225" algn="l"/>
                <a:tab pos="6172200" algn="l"/>
                <a:tab pos="6734175" algn="l"/>
                <a:tab pos="7296150" algn="l"/>
                <a:tab pos="7858125" algn="l"/>
                <a:tab pos="8420100" algn="l"/>
                <a:tab pos="8982075" algn="l"/>
                <a:tab pos="9544050" algn="l"/>
                <a:tab pos="10106025" algn="l"/>
                <a:tab pos="10668000" algn="l"/>
                <a:tab pos="11229975" algn="l"/>
              </a:tabLst>
            </a:pPr>
            <a:r>
              <a:rPr lang="x-none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3-й этап: групповая работа.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0" algn="just">
              <a:lnSpc>
                <a:spcPct val="110000"/>
              </a:lnSpc>
              <a:spcBef>
                <a:spcPts val="375"/>
              </a:spcBef>
              <a:buNone/>
              <a:tabLst>
                <a:tab pos="561975" algn="l"/>
                <a:tab pos="1123950" algn="l"/>
                <a:tab pos="1685925" algn="l"/>
                <a:tab pos="2247900" algn="l"/>
                <a:tab pos="2809875" algn="l"/>
                <a:tab pos="3371850" algn="l"/>
                <a:tab pos="3924300" algn="l"/>
                <a:tab pos="4486275" algn="l"/>
                <a:tab pos="5048250" algn="l"/>
                <a:tab pos="5610225" algn="l"/>
                <a:tab pos="6172200" algn="l"/>
                <a:tab pos="6734175" algn="l"/>
                <a:tab pos="7296150" algn="l"/>
                <a:tab pos="7858125" algn="l"/>
                <a:tab pos="8420100" algn="l"/>
                <a:tab pos="8982075" algn="l"/>
                <a:tab pos="9544050" algn="l"/>
                <a:tab pos="10106025" algn="l"/>
                <a:tab pos="10668000" algn="l"/>
                <a:tab pos="11229975" algn="l"/>
              </a:tabLst>
            </a:pP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Вводя новую форму, необходимо дать ее образец. Учитель вместе с 1–2 детьми у доски показывает на примере весь ход работы, обращая внимание на ошибки и успехи. Образец работы усваивается после разбора 2–3 ошибок. </a:t>
            </a:r>
            <a:endParaRPr lang="ru-RU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945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215350-4045-A0A0-533C-6D869A84E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215756"/>
          </a:xfrm>
        </p:spPr>
        <p:txBody>
          <a:bodyPr>
            <a:normAutofit fontScale="90000"/>
          </a:bodyPr>
          <a:lstStyle/>
          <a:p>
            <a:r>
              <a:rPr lang="ru-RU" dirty="0"/>
              <a:t>Работа в парах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A29286-F5AE-6A25-C873-D6702A3D4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48" y="1322174"/>
            <a:ext cx="6310657" cy="5468124"/>
          </a:xfrm>
        </p:spPr>
        <p:txBody>
          <a:bodyPr>
            <a:normAutofit/>
          </a:bodyPr>
          <a:lstStyle/>
          <a:p>
            <a:pPr indent="285750" algn="just">
              <a:lnSpc>
                <a:spcPct val="110000"/>
              </a:lnSpc>
            </a:pP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•  Работа в парах является основой для организации устно-самостоятельной работы. В 1 классе работа в паре не превышает 10–15 мин, во 2 классе – более половины урока.</a:t>
            </a:r>
            <a:endParaRPr lang="ru-RU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285750" algn="just">
              <a:lnSpc>
                <a:spcPct val="110000"/>
              </a:lnSpc>
            </a:pP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•  При освоении работы в парах выделяют три этапа:</a:t>
            </a:r>
            <a:endParaRPr lang="ru-RU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285750" algn="just">
              <a:lnSpc>
                <a:spcPct val="110000"/>
              </a:lnSpc>
            </a:pP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1-й – организация специальной деятельности учителя и ребенка, где педагог передает навыки социального общения;</a:t>
            </a:r>
            <a:endParaRPr lang="ru-RU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285750" algn="just">
              <a:lnSpc>
                <a:spcPct val="110000"/>
              </a:lnSpc>
            </a:pP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2-й – демонстрация учителем способов организации деятельности; взаимодействие обучающихся при руководящей роли педагога;</a:t>
            </a:r>
            <a:endParaRPr lang="ru-RU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285750" algn="just">
              <a:lnSpc>
                <a:spcPct val="110000"/>
              </a:lnSpc>
            </a:pP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3-й – самостоятельная деятельность детей по закреплению пройденного материала.</a:t>
            </a:r>
            <a:endParaRPr lang="ru-RU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430BFF-1763-7EB9-B8F0-3BF111AA5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464" y="2687334"/>
            <a:ext cx="5474682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6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560DD-2FEA-58D2-48B7-0670D70B8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78941"/>
            <a:ext cx="10178322" cy="1495576"/>
          </a:xfrm>
        </p:spPr>
        <p:txBody>
          <a:bodyPr>
            <a:normAutofit fontScale="90000"/>
          </a:bodyPr>
          <a:lstStyle/>
          <a:p>
            <a:r>
              <a:rPr lang="ru-RU" sz="5400" dirty="0"/>
              <a:t>Результат работы в паре</a:t>
            </a:r>
            <a:br>
              <a:rPr lang="ru-RU" sz="5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33ED33-93A7-CDFD-384D-50159C677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512545"/>
            <a:ext cx="6139023" cy="3593591"/>
          </a:xfrm>
        </p:spPr>
        <p:txBody>
          <a:bodyPr/>
          <a:lstStyle/>
          <a:p>
            <a:pPr indent="0" algn="just">
              <a:lnSpc>
                <a:spcPct val="110000"/>
              </a:lnSpc>
              <a:buNone/>
            </a:pPr>
            <a:r>
              <a:rPr lang="x-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 Повышает речевую и мыслительную активность каждого обучающегося.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0000"/>
              </a:lnSpc>
              <a:buNone/>
            </a:pPr>
            <a:r>
              <a:rPr lang="x-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 Способствует воспитанию нравственных качеств личности.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0000"/>
              </a:lnSpc>
              <a:buNone/>
            </a:pPr>
            <a:r>
              <a:rPr lang="x-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 Формирует школьную мотивацию, повышает интерес к учебе.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87A670-C654-B41F-9AF1-539049602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8556" y1="12727" x2="78556" y2="12727"/>
                        <a14:foregroundMark x1="78444" y1="14091" x2="78444" y2="14091"/>
                        <a14:backgroundMark x1="72556" y1="21667" x2="72556" y2="21667"/>
                        <a14:backgroundMark x1="73444" y1="18030" x2="73444" y2="18030"/>
                        <a14:backgroundMark x1="73444" y1="18636" x2="73444" y2="18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" t="26863" r="31371" b="7859"/>
          <a:stretch/>
        </p:blipFill>
        <p:spPr bwMode="auto">
          <a:xfrm>
            <a:off x="6030096" y="2676087"/>
            <a:ext cx="5471209" cy="410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52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6B4167-7DE2-2561-B760-C974EDAE4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2E9EC71C-D902-0451-1D8F-0DC8B8BB7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19220E-AE55-497B-1400-D2A5094F7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16" t="14266" r="16953" b="18889"/>
          <a:stretch/>
        </p:blipFill>
        <p:spPr>
          <a:xfrm>
            <a:off x="0" y="-1"/>
            <a:ext cx="12192000" cy="68903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992C97-D8E4-7FAF-791D-D3486AAA0E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59" t="35000" r="1719" b="18055"/>
          <a:stretch/>
        </p:blipFill>
        <p:spPr>
          <a:xfrm>
            <a:off x="8248649" y="1477072"/>
            <a:ext cx="2905125" cy="5141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457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E55574-A7C1-4D48-4F90-F32386DD5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116901"/>
          </a:xfrm>
        </p:spPr>
        <p:txBody>
          <a:bodyPr>
            <a:normAutofit fontScale="90000"/>
          </a:bodyPr>
          <a:lstStyle/>
          <a:p>
            <a:r>
              <a:rPr lang="ru-RU" sz="5400" dirty="0"/>
              <a:t>Работа в группах</a:t>
            </a:r>
            <a:br>
              <a:rPr lang="ru-RU" sz="5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006D5C-10DB-DC56-09F7-F1B4186F8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941" y="1446214"/>
            <a:ext cx="5411785" cy="541178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F71D3AB-484F-AB82-C62F-FFFB64674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951" y="1338649"/>
            <a:ext cx="6561438" cy="4930346"/>
          </a:xfrm>
        </p:spPr>
        <p:txBody>
          <a:bodyPr>
            <a:normAutofit/>
          </a:bodyPr>
          <a:lstStyle/>
          <a:p>
            <a:pPr indent="450215" algn="just" fontAlgn="base"/>
            <a:r>
              <a:rPr lang="ru-RU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Групповая работа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– одна из самых продуктивных форм организации учебного сотрудничества детей, так как она позволяет: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 fontAlgn="base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дать каждому ребёнку эмоциональную и содержательную поддержку, без которой у робких и слабых детей развивается школьная тревожность, а у лидеров искажается становление характера;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 fontAlgn="base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дать каждому ребёнку утвердиться в себе, попробовать свои силы в микроспорах;-       - дать каждому ребёнку опыт выполнения функций контроля и оценки, позже – целеполагание и планирование;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 fontAlgn="base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 дать учителю дополнительные мотивационные средства вовлечь детей в содержание обучения.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608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Эмблема">
  <a:themeElements>
    <a:clrScheme name="Эмблема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Эмблема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Эмблема</Template>
  <TotalTime>316</TotalTime>
  <Words>750</Words>
  <Application>Microsoft Office PowerPoint</Application>
  <PresentationFormat>Широкоэкранный</PresentationFormat>
  <Paragraphs>64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Corbel</vt:lpstr>
      <vt:lpstr>Gill Sans MT</vt:lpstr>
      <vt:lpstr>Impact</vt:lpstr>
      <vt:lpstr>Times New Roman</vt:lpstr>
      <vt:lpstr>Эмблема</vt:lpstr>
      <vt:lpstr>Применение технологии сотрудничества на уроках в начальной школе.</vt:lpstr>
      <vt:lpstr>Презентация PowerPoint</vt:lpstr>
      <vt:lpstr>Технология сотрудничества</vt:lpstr>
      <vt:lpstr>принципы обучения в сотрудничестве:</vt:lpstr>
      <vt:lpstr>Этапы обучения сотрудничеству</vt:lpstr>
      <vt:lpstr>Работа в парах </vt:lpstr>
      <vt:lpstr>Результат работы в паре </vt:lpstr>
      <vt:lpstr>Презентация PowerPoint</vt:lpstr>
      <vt:lpstr>Работа в группах </vt:lpstr>
      <vt:lpstr>Образование групп </vt:lpstr>
      <vt:lpstr>Результат работы в группе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 работы класса</vt:lpstr>
      <vt:lpstr>заключение</vt:lpstr>
      <vt:lpstr>Благодарю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Применение технологии сотрудничества на уроках в начальной школе.</dc:title>
  <dc:creator>Наталья Коротина</dc:creator>
  <cp:lastModifiedBy>Наталья Коротина</cp:lastModifiedBy>
  <cp:revision>10</cp:revision>
  <dcterms:created xsi:type="dcterms:W3CDTF">2022-11-05T09:49:40Z</dcterms:created>
  <dcterms:modified xsi:type="dcterms:W3CDTF">2022-11-12T15:45:22Z</dcterms:modified>
</cp:coreProperties>
</file>