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56" r:id="rId3"/>
    <p:sldId id="259" r:id="rId4"/>
    <p:sldId id="275" r:id="rId5"/>
    <p:sldId id="274" r:id="rId6"/>
    <p:sldId id="271" r:id="rId7"/>
    <p:sldId id="272" r:id="rId8"/>
    <p:sldId id="264" r:id="rId9"/>
    <p:sldId id="273" r:id="rId10"/>
    <p:sldId id="278" r:id="rId11"/>
    <p:sldId id="276" r:id="rId12"/>
    <p:sldId id="277" r:id="rId13"/>
    <p:sldId id="270" r:id="rId14"/>
    <p:sldId id="269" r:id="rId15"/>
    <p:sldId id="267" r:id="rId16"/>
    <p:sldId id="266" r:id="rId17"/>
    <p:sldId id="261" r:id="rId18"/>
    <p:sldId id="260" r:id="rId19"/>
    <p:sldId id="265" r:id="rId20"/>
    <p:sldId id="268" r:id="rId21"/>
    <p:sldId id="257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7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19134" y="665163"/>
            <a:ext cx="4227226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19134" y="3467126"/>
            <a:ext cx="4227226" cy="117982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1628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3319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4933013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7817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2"/>
          <p:cNvSpPr>
            <a:spLocks noGrp="1"/>
          </p:cNvSpPr>
          <p:nvPr>
            <p:ph idx="13"/>
          </p:nvPr>
        </p:nvSpPr>
        <p:spPr>
          <a:xfrm>
            <a:off x="1334124" y="1825625"/>
            <a:ext cx="447331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890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4984" y="1499016"/>
            <a:ext cx="2968052" cy="2119079"/>
          </a:xfrm>
        </p:spPr>
        <p:txBody>
          <a:bodyPr anchor="b">
            <a:normAutofit/>
            <a:scene3d>
              <a:camera prst="orthographicFront"/>
              <a:lightRig rig="sunrise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algn="ctr">
              <a:defRPr sz="3600">
                <a:ln w="6350">
                  <a:solidFill>
                    <a:srgbClr val="3A1D00"/>
                  </a:solidFill>
                </a:ln>
                <a:solidFill>
                  <a:srgbClr val="FFFF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44984" y="3974866"/>
            <a:ext cx="2968052" cy="1436583"/>
          </a:xfrm>
        </p:spPr>
        <p:txBody>
          <a:bodyPr/>
          <a:lstStyle>
            <a:lvl1pPr marL="0" indent="0" algn="ctr">
              <a:buNone/>
              <a:defRPr sz="2400">
                <a:ln>
                  <a:solidFill>
                    <a:srgbClr val="3A1D00"/>
                  </a:solidFill>
                </a:ln>
                <a:solidFill>
                  <a:srgbClr val="3A1D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271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04143" y="1825625"/>
            <a:ext cx="460198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725649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2711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2200" y="365125"/>
            <a:ext cx="478561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04144" y="382380"/>
            <a:ext cx="469343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304144" y="1372979"/>
            <a:ext cx="4693431" cy="48166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78561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78561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794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4085" y="260194"/>
            <a:ext cx="438337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4217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181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4066" y="457200"/>
            <a:ext cx="4437088" cy="14015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25849" y="457201"/>
            <a:ext cx="4616971" cy="56437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4066" y="2057400"/>
            <a:ext cx="443708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018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610662" y="987425"/>
            <a:ext cx="474472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9522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5888" y="365125"/>
            <a:ext cx="463196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65888" y="1825625"/>
            <a:ext cx="463196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6D937-DF1D-41E6-B9D6-316CB067AABE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645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ln w="6350">
            <a:solidFill>
              <a:schemeClr val="accent6">
                <a:lumMod val="50000"/>
              </a:schemeClr>
            </a:solidFill>
          </a:ln>
          <a:solidFill>
            <a:srgbClr val="C00000"/>
          </a:solidFill>
          <a:effectLst/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sibmama.ru/perevertysh.ht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pixelbrush.ru/uploads/posts/2010-06/1276003799_eb65e815ccd4.jpg" TargetMode="External"/><Relationship Id="rId2" Type="http://schemas.openxmlformats.org/officeDocument/2006/relationships/hyperlink" Target="http://www.wpclipart.com/blanks/old_book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lck.ru/XHk5k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672279" y="2372473"/>
            <a:ext cx="2968052" cy="2119079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800000"/>
                </a:solidFill>
              </a:rPr>
              <a:t>ФОРМИРОВАНИЕ ФУНКЦИОНАЛЬНОЙ ГРАМОТНОСТИ НА ЗАНЯТИЯХ ПО ДОПОЛНИТЕЛЬНОМУ ОБРАЗОВАНИЮ</a:t>
            </a:r>
            <a:r>
              <a:rPr lang="ru-RU" dirty="0" smtClean="0">
                <a:solidFill>
                  <a:srgbClr val="800000"/>
                </a:solidFill>
              </a:rPr>
              <a:t/>
            </a:r>
            <a:br>
              <a:rPr lang="ru-RU" dirty="0" smtClean="0">
                <a:solidFill>
                  <a:srgbClr val="800000"/>
                </a:solidFill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8793" y="31229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Roboto-Regular"/>
              </a:rPr>
              <a:t>Муниципальное бюджетное общеобразовательное учреждение "Излучинская общеобразовательная средняя школа №1 с углубленным изучением отдельных предметов"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81970" y="535569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 smtClean="0"/>
              <a:t>Подготовила учитель</a:t>
            </a:r>
          </a:p>
          <a:p>
            <a:pPr algn="ctr"/>
            <a:r>
              <a:rPr lang="ru-RU" b="1" i="1" dirty="0" smtClean="0"/>
              <a:t>начальных </a:t>
            </a:r>
          </a:p>
          <a:p>
            <a:pPr algn="ctr"/>
            <a:r>
              <a:rPr lang="ru-RU" b="1" i="1" dirty="0" smtClean="0"/>
              <a:t>к</a:t>
            </a:r>
            <a:r>
              <a:rPr lang="ru-RU" b="1" i="1" dirty="0" smtClean="0"/>
              <a:t>лассов </a:t>
            </a:r>
            <a:r>
              <a:rPr lang="ru-RU" b="1" i="1" dirty="0" smtClean="0"/>
              <a:t>Муленкова Ирина Анатольевна</a:t>
            </a:r>
          </a:p>
          <a:p>
            <a:pPr algn="ctr"/>
            <a:r>
              <a:rPr lang="ru-RU" b="1" i="1" dirty="0" smtClean="0"/>
              <a:t>2024г.</a:t>
            </a:r>
            <a:endParaRPr lang="ru-RU" dirty="0"/>
          </a:p>
        </p:txBody>
      </p:sp>
      <p:pic>
        <p:nvPicPr>
          <p:cNvPr id="9" name="Picture 2" descr="C:\Users\Ирина\Desktop\Мулька\фото\100_3924.JPG"/>
          <p:cNvPicPr>
            <a:picLocks noChangeAspect="1" noChangeArrowheads="1"/>
          </p:cNvPicPr>
          <p:nvPr/>
        </p:nvPicPr>
        <p:blipFill>
          <a:blip r:embed="rId2" cstate="print"/>
          <a:srcRect l="22568" t="24404" r="25239"/>
          <a:stretch>
            <a:fillRect/>
          </a:stretch>
        </p:blipFill>
        <p:spPr bwMode="auto">
          <a:xfrm flipH="1">
            <a:off x="1521299" y="1801505"/>
            <a:ext cx="3139962" cy="3556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27393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8102" y="228647"/>
            <a:ext cx="4631961" cy="1325563"/>
          </a:xfrm>
        </p:spPr>
        <p:txBody>
          <a:bodyPr/>
          <a:lstStyle/>
          <a:p>
            <a:r>
              <a:rPr lang="ru-RU" dirty="0" smtClean="0"/>
              <a:t>ЛИТЕРАТУРНЫЕ ДЕНЬГИ: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3"/>
          </p:nvPr>
        </p:nvSpPr>
        <p:spPr>
          <a:xfrm>
            <a:off x="1334124" y="1501254"/>
            <a:ext cx="4473315" cy="4675709"/>
          </a:xfrm>
        </p:spPr>
        <p:txBody>
          <a:bodyPr>
            <a:normAutofit fontScale="47500" lnSpcReduction="20000"/>
          </a:bodyPr>
          <a:lstStyle/>
          <a:p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«Жила-была монетка. Она только что вышла из чеканки – чистенькая, светленькая, – покатилась и зазвенела: «Ура! Теперь пойду гулять по белу свету!»</a:t>
            </a:r>
          </a:p>
          <a:p>
            <a:pPr>
              <a:buNone/>
            </a:pPr>
            <a:endParaRPr lang="ru-RU" sz="5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В какой сказке Андерсена собаки охраняли три сундука с деньгами?</a:t>
            </a:r>
          </a:p>
          <a:p>
            <a:endParaRPr lang="ru-RU" sz="5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Кто являлся поставщиком сырья, из которого «лили монету» на сказочном острове князя </a:t>
            </a:r>
            <a:r>
              <a:rPr lang="ru-RU" sz="5100" b="1" dirty="0" err="1" smtClean="0">
                <a:latin typeface="Times New Roman" pitchFamily="18" charset="0"/>
                <a:cs typeface="Times New Roman" pitchFamily="18" charset="0"/>
              </a:rPr>
              <a:t>Гвидона</a:t>
            </a: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/>
          </a:p>
        </p:txBody>
      </p:sp>
      <p:sp>
        <p:nvSpPr>
          <p:cNvPr id="5" name="Содержимое 3"/>
          <p:cNvSpPr>
            <a:spLocks noGrp="1"/>
          </p:cNvSpPr>
          <p:nvPr>
            <p:ph idx="13"/>
          </p:nvPr>
        </p:nvSpPr>
        <p:spPr>
          <a:xfrm>
            <a:off x="6427012" y="2110201"/>
            <a:ext cx="4473315" cy="435133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sz="5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Героине какой сказки удалось за нетрудовую денежную единицу сделать выгоднейшую покупку к своему юбилею?</a:t>
            </a:r>
          </a:p>
          <a:p>
            <a:endParaRPr lang="ru-RU" sz="5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Какой товар приобрела на базаре Муха-Цокотуха на найденную денежку? 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046" y="560477"/>
            <a:ext cx="3593245" cy="18815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7978" y="842797"/>
            <a:ext cx="4631961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«Денежка без ног, а весь свет обойдет»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257135" y="1868576"/>
          <a:ext cx="4632324" cy="3970755"/>
        </p:xfrm>
        <a:graphic>
          <a:graphicData uri="http://schemas.openxmlformats.org/drawingml/2006/table">
            <a:tbl>
              <a:tblPr/>
              <a:tblGrid>
                <a:gridCol w="23161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6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2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Беларусь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Лит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Казахстан 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Тенге  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Киргизия 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Манат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Латвия 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Лат  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Литва 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Рубль  </a:t>
                      </a:r>
                      <a:endParaRPr lang="ru-RU" sz="2400" b="1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Молдова 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Лей 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Туркменистан  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Сом  </a:t>
                      </a:r>
                      <a:endParaRPr lang="ru-RU" sz="2400" b="1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Украина  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Гривна 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Эстония  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Крона 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96" marR="56325" marT="205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6541119" y="476582"/>
            <a:ext cx="463196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635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«Доход-расход»</a:t>
            </a:r>
            <a:br>
              <a:rPr kumimoji="0" lang="ru-RU" sz="3600" b="1" i="0" u="none" strike="noStrike" kern="1200" cap="none" spc="0" normalizeH="0" baseline="0" noProof="0" dirty="0" smtClean="0">
                <a:ln w="635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 w="635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 w="635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endParaRPr kumimoji="0" lang="ru-RU" sz="3600" b="1" i="0" u="none" strike="noStrike" kern="1200" cap="none" spc="0" normalizeH="0" baseline="0" noProof="0" dirty="0">
              <a:ln w="6350"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250675" y="1110368"/>
            <a:ext cx="4763069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Папа и мама получили зарплату –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Мама выиграла приз в лотерею –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Сестра потеряла кошелек –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Заплатили за квартиру –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Нашли 10 рублей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Сбылась мечта брата – ему купили велосипед –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Бабушка продала часть урожая помидор –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Брат порвал куртку –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Купили арбуз —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Кто-то вернул долг –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Бабушке прислали из журнала премию за то, что она победила в конкурсе -                                                          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19" descr="RUSSIA-234bF-1961 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3552" y="5958809"/>
            <a:ext cx="1295400" cy="635000"/>
          </a:xfrm>
          <a:prstGeom prst="rect">
            <a:avLst/>
          </a:prstGeom>
          <a:noFill/>
        </p:spPr>
      </p:pic>
      <p:pic>
        <p:nvPicPr>
          <p:cNvPr id="10" name="Picture 8" descr="car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02054" y="5414504"/>
            <a:ext cx="1273080" cy="12316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6578219" y="288286"/>
            <a:ext cx="4107977" cy="7489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Ребусы</a:t>
            </a: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1487605" y="315582"/>
            <a:ext cx="4271749" cy="8171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Буквы рассыпались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 l="35978" t="34888" r="20596" b="25746"/>
          <a:stretch>
            <a:fillRect/>
          </a:stretch>
        </p:blipFill>
        <p:spPr bwMode="auto">
          <a:xfrm>
            <a:off x="941696" y="1154851"/>
            <a:ext cx="4763069" cy="2427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 cstate="print"/>
          <a:srcRect l="35455" t="34841" r="20490" b="17584"/>
          <a:stretch>
            <a:fillRect/>
          </a:stretch>
        </p:blipFill>
        <p:spPr bwMode="auto">
          <a:xfrm>
            <a:off x="968990" y="3806265"/>
            <a:ext cx="4790365" cy="2800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 cstate="print"/>
          <a:srcRect l="34826" t="37453" r="23532" b="18517"/>
          <a:stretch>
            <a:fillRect/>
          </a:stretch>
        </p:blipFill>
        <p:spPr bwMode="auto">
          <a:xfrm>
            <a:off x="6687403" y="1084258"/>
            <a:ext cx="4053385" cy="2409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5" cstate="print"/>
          <a:srcRect l="34930" t="36894" r="22798" b="23367"/>
          <a:stretch>
            <a:fillRect/>
          </a:stretch>
        </p:blipFill>
        <p:spPr bwMode="auto">
          <a:xfrm>
            <a:off x="6619164" y="3773183"/>
            <a:ext cx="4258102" cy="2409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2365" y="296886"/>
            <a:ext cx="4631961" cy="1325563"/>
          </a:xfrm>
        </p:spPr>
        <p:txBody>
          <a:bodyPr/>
          <a:lstStyle/>
          <a:p>
            <a:r>
              <a:rPr lang="ru-RU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Перевертыши</a:t>
            </a:r>
            <a:br>
              <a:rPr lang="ru-RU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65888" y="1269242"/>
            <a:ext cx="4631961" cy="5240740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>
                <a:solidFill>
                  <a:srgbClr val="002060"/>
                </a:solidFill>
                <a:hlinkClick r:id="rId2"/>
              </a:rPr>
              <a:t>Детские песни-перевертыши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i="1" dirty="0" smtClean="0">
                <a:solidFill>
                  <a:srgbClr val="002060"/>
                </a:solidFill>
                <a:hlinkClick r:id="rId2"/>
              </a:rPr>
              <a:t>Новогодние песни-перевертыши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i="1" dirty="0" smtClean="0">
                <a:solidFill>
                  <a:srgbClr val="002060"/>
                </a:solidFill>
                <a:hlinkClick r:id="rId2"/>
              </a:rPr>
              <a:t>Современные песни-перевертыши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i="1" dirty="0" smtClean="0">
                <a:solidFill>
                  <a:srgbClr val="002060"/>
                </a:solidFill>
                <a:hlinkClick r:id="rId2"/>
              </a:rPr>
              <a:t>Старые и народные песни-перевертыши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i="1" dirty="0" smtClean="0">
                <a:solidFill>
                  <a:srgbClr val="002060"/>
                </a:solidFill>
                <a:hlinkClick r:id="rId2"/>
              </a:rPr>
              <a:t>Перевертыши названий книг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i="1" dirty="0" smtClean="0">
                <a:solidFill>
                  <a:srgbClr val="002060"/>
                </a:solidFill>
                <a:hlinkClick r:id="rId2"/>
              </a:rPr>
              <a:t>Перевертыши названий современных фильмов и сериалов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i="1" u="sng" dirty="0" smtClean="0">
                <a:solidFill>
                  <a:srgbClr val="002060"/>
                </a:solidFill>
                <a:hlinkClick r:id="rId2"/>
              </a:rPr>
              <a:t>Перевертыши названий старых фильмов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i="1" dirty="0" smtClean="0">
                <a:solidFill>
                  <a:srgbClr val="002060"/>
                </a:solidFill>
                <a:hlinkClick r:id="rId2"/>
              </a:rPr>
              <a:t>Перевертыши строчек из стихотворений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i="1" dirty="0" smtClean="0">
                <a:solidFill>
                  <a:srgbClr val="002060"/>
                </a:solidFill>
                <a:hlinkClick r:id="rId2"/>
              </a:rPr>
              <a:t>Перевертыши пословиц и поговорок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41946" y="1201003"/>
            <a:ext cx="48040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Над лесами, над лесами серая телега летит от вас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Юнга, юнга, нахмурься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Красная тележка стоит, не шелохнется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Умерла у деда одна грустная курица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 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28299" y="4080386"/>
            <a:ext cx="5486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Мышка без босоножек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Головастик-домосед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Собачья гостиница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Дождливый король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err="1" smtClean="0"/>
              <a:t>Чернодождик</a:t>
            </a:r>
            <a:r>
              <a:rPr lang="ru-RU" sz="2400" dirty="0" smtClean="0"/>
              <a:t> и два великана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Рабыня-жаба</a:t>
            </a:r>
            <a:endParaRPr lang="ru-RU" sz="24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32138" y="312809"/>
            <a:ext cx="4631961" cy="9564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Читательская грамотность</a:t>
            </a:r>
            <a:endParaRPr kumimoji="0" lang="ru-RU" sz="3600" b="1" i="0" u="none" strike="noStrike" kern="1200" cap="none" spc="0" normalizeH="0" baseline="0" noProof="0" dirty="0">
              <a:ln w="6350">
                <a:solidFill>
                  <a:schemeClr val="accent6">
                    <a:lumMod val="50000"/>
                  </a:schemeClr>
                </a:solidFill>
              </a:ln>
              <a:solidFill>
                <a:srgbClr val="FF0000"/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Опрокинутые слова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3"/>
          </p:nvPr>
        </p:nvSpPr>
        <p:spPr>
          <a:xfrm>
            <a:off x="6533922" y="1689147"/>
            <a:ext cx="4473315" cy="435133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lvl="0"/>
            <a:r>
              <a:rPr lang="ru-RU" dirty="0" smtClean="0"/>
              <a:t>УМАСМ -</a:t>
            </a:r>
          </a:p>
          <a:p>
            <a:pPr lvl="0"/>
            <a:r>
              <a:rPr lang="ru-RU" dirty="0" smtClean="0"/>
              <a:t>АЕМОСЛАГЕ-</a:t>
            </a:r>
          </a:p>
          <a:p>
            <a:pPr lvl="0"/>
            <a:r>
              <a:rPr lang="ru-RU" dirty="0" smtClean="0"/>
              <a:t>ЧИТАВЫЕМОЕ -</a:t>
            </a:r>
          </a:p>
          <a:p>
            <a:pPr lvl="0"/>
            <a:r>
              <a:rPr lang="ru-RU" dirty="0" smtClean="0"/>
              <a:t>КРАТВАД-</a:t>
            </a:r>
          </a:p>
          <a:p>
            <a:pPr lvl="0"/>
            <a:r>
              <a:rPr lang="ru-RU" dirty="0" smtClean="0"/>
              <a:t>УГОТЬРЕНИК -</a:t>
            </a:r>
          </a:p>
          <a:p>
            <a:pPr lvl="0"/>
            <a:r>
              <a:rPr lang="ru-RU" dirty="0" smtClean="0"/>
              <a:t>РЕЗОТОК -</a:t>
            </a: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72443" y="1659130"/>
          <a:ext cx="4628106" cy="4754880"/>
        </p:xfrm>
        <a:graphic>
          <a:graphicData uri="http://schemas.openxmlformats.org/drawingml/2006/table">
            <a:tbl>
              <a:tblPr/>
              <a:tblGrid>
                <a:gridCol w="46281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457200" marR="222885" lvl="0" indent="-4572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Линия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которую невозможно свернуть?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marR="222885" lvl="0" indent="-4572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Оценка плохого ученика?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marR="222885" lvl="0" indent="-4572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Часть прямой, но не луч.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marR="222885" lvl="0" indent="-4572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Единица измерения длины, равная 100 см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marR="222885" lvl="0" indent="-4572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Прямоугольник, у которого все стороны равны.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marR="222885" lvl="0" indent="-4572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треугольнике их 3.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marR="222885" lvl="0" indent="-4572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Инструмент школьника для измерения длины.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marR="222885" lvl="0" indent="-4572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Форма Солнца, часов ….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marR="222885" lvl="0" indent="-4572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Результат сложения.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300377" y="326456"/>
            <a:ext cx="463196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pPr marR="222885" indent="180340" algn="ctr">
              <a:lnSpc>
                <a:spcPct val="150000"/>
              </a:lnSpc>
              <a:spcAft>
                <a:spcPts val="675"/>
              </a:spcAft>
              <a:tabLst>
                <a:tab pos="5486400" algn="l"/>
              </a:tabLst>
            </a:pPr>
            <a: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«Терминологическая викторина»</a:t>
            </a:r>
            <a:endParaRPr lang="ru-RU" sz="3200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3512" y="556192"/>
            <a:ext cx="4631961" cy="1325563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err="1" smtClean="0">
                <a:ln>
                  <a:noFill/>
                </a:ln>
                <a:solidFill>
                  <a:srgbClr val="FF0000"/>
                </a:solidFill>
              </a:rPr>
              <a:t>Естественно-научная</a:t>
            </a:r>
            <a:r>
              <a:rPr lang="ru-RU" dirty="0" smtClean="0">
                <a:ln>
                  <a:noFill/>
                </a:ln>
                <a:solidFill>
                  <a:srgbClr val="FF0000"/>
                </a:solidFill>
              </a:rPr>
              <a:t> грамотность</a:t>
            </a:r>
            <a:br>
              <a:rPr lang="ru-RU" dirty="0" smtClean="0">
                <a:ln>
                  <a:noFill/>
                </a:ln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Утюг"/>
          <p:cNvPicPr>
            <a:picLocks noGrp="1"/>
          </p:cNvPicPr>
          <p:nvPr>
            <p:ph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107" y="1787857"/>
            <a:ext cx="3807725" cy="342600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Содержимое 5"/>
          <p:cNvGraphicFramePr>
            <a:graphicFrameLocks/>
          </p:cNvGraphicFramePr>
          <p:nvPr/>
        </p:nvGraphicFramePr>
        <p:xfrm>
          <a:off x="1284430" y="2454887"/>
          <a:ext cx="4632325" cy="2048875"/>
        </p:xfrm>
        <a:graphic>
          <a:graphicData uri="http://schemas.openxmlformats.org/drawingml/2006/table">
            <a:tbl>
              <a:tblPr/>
              <a:tblGrid>
                <a:gridCol w="2315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6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7232">
                <a:tc>
                  <a:txBody>
                    <a:bodyPr/>
                    <a:lstStyle/>
                    <a:p>
                      <a:pPr algn="ctr" fontAlgn="t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нужно</a:t>
                      </a:r>
                      <a:endParaRPr lang="ru-RU" sz="280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1072" marR="41072" marT="27381" marB="2738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нельзя</a:t>
                      </a:r>
                      <a:endParaRPr lang="ru-RU" sz="280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1072" marR="41072" marT="27381" marB="2738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1643">
                <a:tc>
                  <a:txBody>
                    <a:bodyPr/>
                    <a:lstStyle/>
                    <a:p>
                      <a:pPr algn="l" fontAlgn="base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072" marR="41072" marT="27381" marB="2738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i="0" dirty="0">
                          <a:solidFill>
                            <a:srgbClr val="666666"/>
                          </a:solidFill>
                          <a:latin typeface="Arial"/>
                        </a:rPr>
                        <a:t/>
                      </a:r>
                      <a:br>
                        <a:rPr lang="ru-RU" sz="1100" b="0" i="0" dirty="0">
                          <a:solidFill>
                            <a:srgbClr val="666666"/>
                          </a:solidFill>
                          <a:latin typeface="Arial"/>
                        </a:rPr>
                      </a:br>
                      <a:endParaRPr lang="ru-RU" sz="1100" dirty="0"/>
                    </a:p>
                  </a:txBody>
                  <a:tcPr marL="41072" marR="41072" marT="27381" marB="2738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4330" y="406068"/>
            <a:ext cx="4631961" cy="1325563"/>
          </a:xfrm>
        </p:spPr>
        <p:txBody>
          <a:bodyPr/>
          <a:lstStyle/>
          <a:p>
            <a:r>
              <a:rPr lang="ru-RU" dirty="0" smtClean="0"/>
              <a:t>Билеты:</a:t>
            </a:r>
            <a:endParaRPr lang="ru-RU" dirty="0"/>
          </a:p>
        </p:txBody>
      </p:sp>
      <p:pic>
        <p:nvPicPr>
          <p:cNvPr id="5" name="Содержимое 4" descr="Смотреть исходное изображение"/>
          <p:cNvPicPr>
            <a:picLocks noGrp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1739" y="1542197"/>
            <a:ext cx="4473575" cy="4763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 descr="Утюг"/>
          <p:cNvSpPr>
            <a:spLocks noChangeAspect="1" noChangeArrowheads="1"/>
          </p:cNvSpPr>
          <p:nvPr/>
        </p:nvSpPr>
        <p:spPr bwMode="auto">
          <a:xfrm>
            <a:off x="1711325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318912" y="337361"/>
            <a:ext cx="56677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Учим добывать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информацию</a:t>
            </a:r>
            <a:r>
              <a:rPr lang="ru-RU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/>
          <a:srcRect l="26113" b="2231"/>
          <a:stretch/>
        </p:blipFill>
        <p:spPr>
          <a:xfrm>
            <a:off x="6318912" y="1960174"/>
            <a:ext cx="4462893" cy="39271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6111" t="12785" r="841" b="29394"/>
          <a:stretch/>
        </p:blipFill>
        <p:spPr>
          <a:xfrm>
            <a:off x="840622" y="3305908"/>
            <a:ext cx="5181600" cy="29355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t="12728" r="752" b="6704"/>
          <a:stretch/>
        </p:blipFill>
        <p:spPr>
          <a:xfrm>
            <a:off x="6373504" y="3352799"/>
            <a:ext cx="5044773" cy="30714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/>
          <a:srcRect l="38734" t="28401" r="54765" b="60861"/>
          <a:stretch/>
        </p:blipFill>
        <p:spPr>
          <a:xfrm>
            <a:off x="2315194" y="191031"/>
            <a:ext cx="2514714" cy="311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927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537498" y="665163"/>
            <a:ext cx="4227226" cy="2387600"/>
          </a:xfrm>
        </p:spPr>
        <p:txBody>
          <a:bodyPr/>
          <a:lstStyle/>
          <a:p>
            <a:r>
              <a:rPr lang="ru-RU" dirty="0" smtClean="0"/>
              <a:t>Листание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537498" y="3453478"/>
            <a:ext cx="4227226" cy="11798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34607" t="12759" r="17889" b="51093"/>
          <a:stretch/>
        </p:blipFill>
        <p:spPr>
          <a:xfrm>
            <a:off x="596789" y="690752"/>
            <a:ext cx="5001564" cy="55254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11040" t="10894" r="11867" b="40923"/>
          <a:stretch/>
        </p:blipFill>
        <p:spPr>
          <a:xfrm>
            <a:off x="6242858" y="1234210"/>
            <a:ext cx="5326244" cy="443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927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Реклама</a:t>
            </a:r>
            <a:endParaRPr lang="ru-RU" dirty="0"/>
          </a:p>
        </p:txBody>
      </p:sp>
      <p:pic>
        <p:nvPicPr>
          <p:cNvPr id="5" name="Содержимое 4" descr="C:\Users\admin\Desktop\wxQ38N0TnIPMgSWwCrJYwUt3tRte3j.jpg"/>
          <p:cNvPicPr>
            <a:picLocks noGrp="1"/>
          </p:cNvPicPr>
          <p:nvPr>
            <p:ph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880" y="1364777"/>
            <a:ext cx="3698544" cy="514520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54929" y="365124"/>
            <a:ext cx="463196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635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Придумай свою рекламу:</a:t>
            </a:r>
            <a:endParaRPr kumimoji="0" lang="ru-RU" sz="3600" b="1" i="0" u="none" strike="noStrike" kern="1200" cap="none" spc="0" normalizeH="0" baseline="0" noProof="0" dirty="0">
              <a:ln w="6350"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46031" y="4250002"/>
            <a:ext cx="3425436" cy="22599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70350" y="1690687"/>
            <a:ext cx="3401117" cy="22702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441963" y="272955"/>
            <a:ext cx="4227226" cy="1201003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Функциональная грамотность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41963" y="2013464"/>
            <a:ext cx="4227226" cy="1179824"/>
          </a:xfrm>
        </p:spPr>
        <p:txBody>
          <a:bodyPr>
            <a:noAutofit/>
          </a:bodyPr>
          <a:lstStyle/>
          <a:p>
            <a:r>
              <a:rPr lang="ru-RU" sz="2800" dirty="0" smtClean="0"/>
              <a:t>— это умение эффективно действовать в нестандартных жизненных ситуациях. Ее можно определить как «повседневную мудрость», способность решать задачи за пределами парты, грамотно строить свою жизнь и не теряться в ней.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91" t="27206" r="586" b="26562"/>
          <a:stretch>
            <a:fillRect/>
          </a:stretch>
        </p:blipFill>
        <p:spPr>
          <a:xfrm>
            <a:off x="6307740" y="2374712"/>
            <a:ext cx="4637764" cy="283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927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2431" y="5329411"/>
            <a:ext cx="4631961" cy="1325563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4244" y="2486392"/>
            <a:ext cx="4473603" cy="441850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5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Известный английский писатель Бернард Шоу сказал однажды: «Если у вас есть одно яблоко, и у меня есть яблоко, и если мы обменяемся этими яблоками, то у вас и у меня останется по одному яблоку. А если у вас есть идея, и у меня есть идея, и мы обменяемся идеями, то у каждого из нас станет по две идеи».</a:t>
            </a:r>
            <a:endParaRPr lang="ru-RU" sz="35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Содержимое 4"/>
          <p:cNvPicPr>
            <a:picLocks noGrp="1" noChangeAspect="1"/>
          </p:cNvPicPr>
          <p:nvPr>
            <p:ph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817" y="1162294"/>
            <a:ext cx="4473575" cy="3398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5539" y="164244"/>
            <a:ext cx="2164072" cy="21345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 рисунка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http://www.wpclipart.com/blanks/old_book.jpg</a:t>
            </a:r>
            <a:endParaRPr lang="ru-RU" dirty="0"/>
          </a:p>
          <a:p>
            <a:r>
              <a:rPr lang="en-US" dirty="0">
                <a:hlinkClick r:id="rId3"/>
              </a:rPr>
              <a:t>http://pixelbrush.ru/uploads/posts/2010-06/1276003799_eb65e815ccd4.jpg</a:t>
            </a:r>
            <a:endParaRPr lang="ru-RU" dirty="0"/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ru-RU" dirty="0" smtClean="0"/>
              <a:t>Подготовила</a:t>
            </a:r>
          </a:p>
          <a:p>
            <a:pPr marL="0" indent="0" algn="r">
              <a:buNone/>
            </a:pPr>
            <a:r>
              <a:rPr lang="ru-RU" dirty="0" smtClean="0"/>
              <a:t> учитель русского языка и литературы </a:t>
            </a:r>
          </a:p>
          <a:p>
            <a:pPr marL="0" indent="0" algn="r">
              <a:buNone/>
            </a:pPr>
            <a:r>
              <a:rPr lang="ru-RU" dirty="0" smtClean="0"/>
              <a:t>Тихонова Надежда Андреевна, </a:t>
            </a:r>
            <a:r>
              <a:rPr lang="ru-RU" dirty="0" err="1" smtClean="0"/>
              <a:t>г.Костанай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7646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537498" y="665163"/>
            <a:ext cx="4227226" cy="931625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800000"/>
                </a:solidFill>
              </a:rPr>
              <a:t>Виды функциональной грамотности:</a:t>
            </a:r>
            <a:endParaRPr lang="ru-RU" sz="2800" dirty="0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1440195" y="1875430"/>
            <a:ext cx="39243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Навыки чтения  письма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Математическая грамотность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Естественнонаучная грамотность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ИКТ-грамотность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Финансовая грамотность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Культурная и гражданская грамотность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Критическое мышление/решение задач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5"/>
          <p:cNvSpPr txBox="1">
            <a:spLocks noChangeArrowheads="1"/>
          </p:cNvSpPr>
          <p:nvPr/>
        </p:nvSpPr>
        <p:spPr>
          <a:xfrm>
            <a:off x="6758841" y="1692322"/>
            <a:ext cx="3924300" cy="4668672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Креативность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Умение общаться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Умение работать в команде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Любознатальность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Инициативность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настойчивость 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Умение адаптироваться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Лидерские качества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Социальная и культурная грамотность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7172" y="271550"/>
            <a:ext cx="4026445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sz="2800" b="1" dirty="0" smtClean="0">
                <a:ln w="6350">
                  <a:solidFill>
                    <a:srgbClr val="70AD47">
                      <a:lumMod val="50000"/>
                    </a:srgbClr>
                  </a:solidFill>
                </a:ln>
                <a:solidFill>
                  <a:srgbClr val="800000"/>
                </a:solidFill>
                <a:latin typeface="Arial Black" panose="020B0A04020102020204" pitchFamily="34" charset="0"/>
                <a:ea typeface="+mj-ea"/>
                <a:cs typeface="+mj-cs"/>
              </a:rPr>
              <a:t>Компоненты функциональной грамотности:</a:t>
            </a:r>
            <a:endParaRPr lang="ru-RU" sz="2800" b="1" dirty="0">
              <a:ln w="6350">
                <a:solidFill>
                  <a:srgbClr val="70AD47">
                    <a:lumMod val="50000"/>
                  </a:srgbClr>
                </a:solidFill>
              </a:ln>
              <a:solidFill>
                <a:srgbClr val="C00000"/>
              </a:solidFill>
              <a:latin typeface="Arial Black" panose="020B0A040201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55927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Упражнения для развития креативности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1548" y="3190402"/>
            <a:ext cx="4631961" cy="4351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3" name="image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3" y="788988"/>
            <a:ext cx="104775" cy="1003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029450" y="1321306"/>
            <a:ext cx="2396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41960"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</a:t>
            </a:r>
            <a:r>
              <a:rPr lang="ru-RU" sz="3200" b="1" spc="-35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кругов</a:t>
            </a:r>
            <a:endParaRPr lang="ru-RU" sz="32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image3.jpeg" descr="Описание: https://planeta-lady.ru/wp-content/uploads/2019/01/%D0%BA%D1%80%D0%B5%D0%B0%D1%82%D0%B8%D0%B23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98661" y="2046312"/>
            <a:ext cx="4193710" cy="440152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304900" y="365125"/>
            <a:ext cx="44713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Упражнение «Художник».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2" name="image5.png" descr="https://m.studexpo.ru/imag_/174/12326/image004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9365" y="2366017"/>
            <a:ext cx="4471317" cy="207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45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41960" lvl="0">
              <a:lnSpc>
                <a:spcPts val="1610"/>
              </a:lnSpc>
              <a:spcBef>
                <a:spcPts val="1030"/>
              </a:spcBef>
            </a:pPr>
            <a:r>
              <a:rPr lang="ru-RU" sz="3200" kern="0" dirty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Упражнение</a:t>
            </a:r>
            <a:r>
              <a:rPr lang="ru-RU" sz="3200" kern="0" spc="-20" dirty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ru-RU" sz="3200" kern="0" spc="-20" dirty="0" smtClean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ru-RU" sz="3200" kern="0" spc="-20" dirty="0" smtClean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ru-RU" sz="3200" kern="0" spc="-20" dirty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ru-RU" sz="3200" kern="0" spc="-20" dirty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ru-RU" sz="3200" kern="0" dirty="0" smtClean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«</a:t>
            </a:r>
            <a:r>
              <a:rPr lang="ru-RU" sz="3200" kern="0" dirty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Развитие</a:t>
            </a:r>
            <a:r>
              <a:rPr lang="ru-RU" sz="3200" kern="0" spc="-20" dirty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ru-RU" sz="3200" kern="0" spc="-20" dirty="0" smtClean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ru-RU" sz="3200" kern="0" spc="-20" dirty="0" smtClean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ru-RU" sz="3200" kern="0" spc="-20" dirty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ru-RU" sz="3200" kern="0" spc="-20" dirty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ru-RU" sz="3200" kern="0" dirty="0" smtClean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креативности</a:t>
            </a:r>
            <a:r>
              <a:rPr lang="ru-RU" sz="3200" kern="0" dirty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»</a:t>
            </a:r>
            <a:br>
              <a:rPr lang="ru-RU" sz="3200" kern="0" dirty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lang="ru-RU" sz="3200" kern="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63372" y="1720967"/>
            <a:ext cx="508781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1960" marR="181610" algn="just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Найдите</a:t>
            </a:r>
            <a:r>
              <a:rPr lang="ru-RU" sz="2400" b="1" spc="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сходство</a:t>
            </a:r>
            <a:r>
              <a:rPr lang="ru-RU" sz="2400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между</a:t>
            </a:r>
            <a:r>
              <a:rPr lang="ru-RU" sz="2400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приведенными</a:t>
            </a:r>
            <a:r>
              <a:rPr lang="ru-RU" sz="2400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ниже</a:t>
            </a:r>
            <a:r>
              <a:rPr lang="ru-RU" sz="2400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объектами.</a:t>
            </a:r>
            <a:r>
              <a:rPr lang="ru-RU" sz="2400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Например:</a:t>
            </a:r>
            <a:r>
              <a:rPr lang="ru-RU" sz="2400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«Что</a:t>
            </a:r>
            <a:r>
              <a:rPr lang="ru-RU" sz="2400" b="1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общего между слоном и бананом?». </a:t>
            </a:r>
            <a:endParaRPr lang="ru-RU" sz="24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41960" marR="181610" algn="just">
              <a:spcAft>
                <a:spcPts val="0"/>
              </a:spcAft>
            </a:pP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41960" marR="181610" algn="just">
              <a:spcAft>
                <a:spcPts val="0"/>
              </a:spcAft>
            </a:pP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41960" marR="181610" algn="just">
              <a:spcAft>
                <a:spcPts val="0"/>
              </a:spcAft>
            </a:pP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41960" marR="181610" algn="just">
              <a:spcAft>
                <a:spcPts val="0"/>
              </a:spcAft>
            </a:pP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41960" marR="181610" algn="just">
              <a:spcAft>
                <a:spcPts val="0"/>
              </a:spcAft>
            </a:pP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41960" marR="181610" algn="just">
              <a:spcAft>
                <a:spcPts val="0"/>
              </a:spcAft>
            </a:pP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32331" y="124443"/>
            <a:ext cx="6096000" cy="80054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1960" marR="181610" algn="just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ts val="1605"/>
              </a:lnSpc>
              <a:spcAft>
                <a:spcPts val="0"/>
              </a:spcAft>
              <a:buSzPts val="1400"/>
              <a:tabLst>
                <a:tab pos="442595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Что</a:t>
            </a:r>
            <a:r>
              <a:rPr lang="ru-RU" sz="2400" b="1" spc="-1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общего</a:t>
            </a:r>
            <a:r>
              <a:rPr lang="ru-RU" sz="2400" b="1" spc="-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между</a:t>
            </a:r>
            <a:r>
              <a:rPr lang="ru-RU" sz="2400" b="1" spc="-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кофе и</a:t>
            </a:r>
            <a:r>
              <a:rPr lang="ru-RU" sz="2400" b="1" spc="-3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жителями</a:t>
            </a:r>
            <a:r>
              <a:rPr lang="ru-RU" sz="2400" b="1" spc="-1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Лапландии?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69242" y="1570863"/>
            <a:ext cx="447646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1960" marR="181610" algn="just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ts val="1605"/>
              </a:lnSpc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442595" algn="l"/>
              </a:tabLs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ts val="1610"/>
              </a:lnSpc>
              <a:spcAft>
                <a:spcPts val="0"/>
              </a:spcAft>
              <a:buSzPts val="1400"/>
              <a:tabLst>
                <a:tab pos="442595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Что</a:t>
            </a:r>
            <a:r>
              <a:rPr lang="ru-RU" sz="2400" b="1" spc="-1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общего</a:t>
            </a:r>
            <a:r>
              <a:rPr lang="ru-RU" sz="2400" b="1" spc="-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между</a:t>
            </a:r>
            <a:r>
              <a:rPr lang="ru-RU" sz="2400" b="1" spc="-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шнурками</a:t>
            </a:r>
            <a:r>
              <a:rPr lang="ru-RU" sz="2400" b="1" spc="-1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для обуви</a:t>
            </a:r>
            <a:r>
              <a:rPr lang="ru-RU" sz="2400" b="1" spc="-1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400" b="1" spc="-1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поездами?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91372" y="3507861"/>
            <a:ext cx="4572000" cy="800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1960" marR="181610" algn="just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ts val="1610"/>
              </a:lnSpc>
              <a:spcAft>
                <a:spcPts val="0"/>
              </a:spcAft>
              <a:buSzPts val="1400"/>
              <a:tabLst>
                <a:tab pos="442595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Что</a:t>
            </a:r>
            <a:r>
              <a:rPr lang="ru-RU" sz="2400" b="1" spc="-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общего между горой</a:t>
            </a:r>
            <a:r>
              <a:rPr lang="ru-RU" sz="2400" b="1" spc="-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400" b="1" spc="-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шоколадом?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91372" y="5176367"/>
            <a:ext cx="4612943" cy="779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1960" marR="181610" algn="just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ts val="1610"/>
              </a:lnSpc>
              <a:spcAft>
                <a:spcPts val="0"/>
              </a:spcAft>
              <a:buSzPts val="1400"/>
              <a:tabLst>
                <a:tab pos="442595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Что</a:t>
            </a:r>
            <a:r>
              <a:rPr lang="ru-RU" sz="2400" b="1" spc="-1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общего</a:t>
            </a:r>
            <a:r>
              <a:rPr lang="ru-RU" sz="2400" b="1" spc="-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между</a:t>
            </a:r>
            <a:r>
              <a:rPr lang="ru-RU" sz="2400" b="1" spc="-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ходьбой</a:t>
            </a:r>
            <a:r>
              <a:rPr lang="ru-RU" sz="2400" b="1" spc="-1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400" b="1" spc="-1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говорением?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/>
          <a:srcRect l="22985" b="1534"/>
          <a:stretch/>
        </p:blipFill>
        <p:spPr>
          <a:xfrm>
            <a:off x="8507279" y="5067207"/>
            <a:ext cx="2246657" cy="16174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201" y="3798459"/>
            <a:ext cx="1982894" cy="164188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21160" y="2635865"/>
            <a:ext cx="1467746" cy="91824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/>
          <a:srcRect r="7334" b="25111"/>
          <a:stretch/>
        </p:blipFill>
        <p:spPr>
          <a:xfrm>
            <a:off x="1540418" y="2544197"/>
            <a:ext cx="1286716" cy="103986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40418" y="908037"/>
            <a:ext cx="1462659" cy="109136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41631" y="879629"/>
            <a:ext cx="1707000" cy="113593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61519" y="4282452"/>
            <a:ext cx="1321797" cy="9900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9" cstate="print"/>
          <a:srcRect t="16382" r="4189"/>
          <a:stretch/>
        </p:blipFill>
        <p:spPr>
          <a:xfrm>
            <a:off x="3926100" y="4148705"/>
            <a:ext cx="1449450" cy="126499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540418" y="5924046"/>
            <a:ext cx="1274560" cy="80902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26100" y="5758023"/>
            <a:ext cx="818107" cy="92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719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/>
                <a:ea typeface="Calibri"/>
                <a:cs typeface="Times New Roman"/>
              </a:rPr>
              <a:t>«</a:t>
            </a:r>
            <a:r>
              <a:rPr lang="ru-RU" dirty="0" err="1" smtClean="0">
                <a:latin typeface="Times New Roman"/>
                <a:ea typeface="Calibri"/>
                <a:cs typeface="Times New Roman"/>
              </a:rPr>
              <a:t>Определяйка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»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32560" y="1586535"/>
            <a:ext cx="5650173" cy="3929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2885" indent="180340">
              <a:lnSpc>
                <a:spcPct val="150000"/>
              </a:lnSpc>
              <a:spcAft>
                <a:spcPts val="1000"/>
              </a:spcAft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Квадратный, синий,      пластмассовый.</a:t>
            </a:r>
          </a:p>
          <a:p>
            <a:pPr marR="222885" indent="180340">
              <a:lnSpc>
                <a:spcPct val="150000"/>
              </a:lnSpc>
              <a:spcAft>
                <a:spcPts val="1000"/>
              </a:spcAft>
              <a:buAutoNum type="arabicPeriod"/>
            </a:pPr>
            <a:r>
              <a:rPr lang="ru-RU" sz="24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Белый, сладкий, кубический.</a:t>
            </a:r>
          </a:p>
          <a:p>
            <a:pPr marR="222885" indent="180340">
              <a:lnSpc>
                <a:spcPct val="150000"/>
              </a:lnSpc>
              <a:spcAft>
                <a:spcPts val="1000"/>
              </a:spcAft>
              <a:buAutoNum type="arabicPeriod"/>
            </a:pPr>
            <a:r>
              <a:rPr lang="ru-RU" sz="24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Прозрачный, твердый, холодный.</a:t>
            </a:r>
          </a:p>
          <a:p>
            <a:pPr marR="222885" indent="180340">
              <a:lnSpc>
                <a:spcPct val="150000"/>
              </a:lnSpc>
              <a:spcAft>
                <a:spcPts val="1000"/>
              </a:spcAft>
              <a:buAutoNum type="arabicPeriod"/>
            </a:pPr>
            <a:r>
              <a:rPr lang="ru-RU" sz="24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Жёлтый, твёрдый,  квадратный.</a:t>
            </a:r>
          </a:p>
          <a:p>
            <a:pPr marR="222885" indent="180340">
              <a:lnSpc>
                <a:spcPct val="150000"/>
              </a:lnSpc>
              <a:spcAft>
                <a:spcPts val="1000"/>
              </a:spcAft>
              <a:buAutoNum type="arabicPeriod"/>
            </a:pPr>
            <a:r>
              <a:rPr lang="ru-RU" sz="24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Красивый, крепкий, устойчивый</a:t>
            </a:r>
            <a:endParaRPr lang="ru-RU" sz="2400" b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59874" y="473839"/>
            <a:ext cx="340202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Варианты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использования: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Вначале придумывайте хотя бы 10 вариантов, потом увеличивайте число.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Вилка столовая «Торжество», h=20 см, толщина 2 мм, цвет серебряный (882844)  - Купить по цене от 92.00 руб. | Интернет магазин SIMA-LAND.R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874" y="2344616"/>
            <a:ext cx="3588859" cy="372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Задания на «изображение смыслов»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3"/>
          </p:nvPr>
        </p:nvSpPr>
        <p:spPr>
          <a:xfrm>
            <a:off x="6533921" y="1757386"/>
            <a:ext cx="4473315" cy="45069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У корабля есть…</a:t>
            </a:r>
            <a:endParaRPr lang="ru-RU" dirty="0" smtClean="0"/>
          </a:p>
          <a:p>
            <a:r>
              <a:rPr lang="ru-RU" b="1" dirty="0" smtClean="0"/>
              <a:t>СПИНА, СТОЛ, ПЕТУХ, БИБЛИОТЕКА, ВИНТ</a:t>
            </a:r>
            <a:r>
              <a:rPr lang="ru-RU" b="1" u="sng" dirty="0" smtClean="0"/>
              <a:t>,</a:t>
            </a:r>
            <a:r>
              <a:rPr lang="ru-RU" b="1" dirty="0" smtClean="0"/>
              <a:t> КИСТОЧКА, ВАЗА, МАЛИНА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У человека есть…</a:t>
            </a:r>
            <a:endParaRPr lang="ru-RU" dirty="0" smtClean="0"/>
          </a:p>
          <a:p>
            <a:r>
              <a:rPr lang="ru-RU" b="1" dirty="0" smtClean="0"/>
              <a:t>ХВОСТ, КРЫЛЬЯ, ПОТОЛОК, ЛИЦО, ГРЕБЕШОК, ЖАЛО, ЛАПЫ, ШЕРСТЬ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568037" y="365125"/>
            <a:ext cx="4129377" cy="27960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9077" y="3466962"/>
            <a:ext cx="2341615" cy="30562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предметами:</a:t>
            </a:r>
            <a:endParaRPr lang="ru-RU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6279509" y="2743198"/>
          <a:ext cx="4632326" cy="288319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316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6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675"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7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7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7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074" name="AutoShape 2" descr="Результаты поиска изображений по запросу &quot;фото фонари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 descr="https://img11.postila.ru/data/45/23/c4/c8/4523c4c841e5fa2327fbbd0284ea555810fb769398df8cd46f80cdc018221350.jpg"/>
          <p:cNvPicPr>
            <a:picLocks noChangeAspect="1" noChangeArrowheads="1"/>
          </p:cNvPicPr>
          <p:nvPr/>
        </p:nvPicPr>
        <p:blipFill>
          <a:blip r:embed="rId2" cstate="print"/>
          <a:srcRect l="65931" t="52890" r="1372" b="4634"/>
          <a:stretch>
            <a:fillRect/>
          </a:stretch>
        </p:blipFill>
        <p:spPr bwMode="auto">
          <a:xfrm>
            <a:off x="9444251" y="3554503"/>
            <a:ext cx="859807" cy="662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s://img11.postila.ru/data/45/23/c4/c8/4523c4c841e5fa2327fbbd0284ea555810fb769398df8cd46f80cdc018221350.jpg"/>
          <p:cNvPicPr>
            <a:picLocks noChangeAspect="1" noChangeArrowheads="1"/>
          </p:cNvPicPr>
          <p:nvPr/>
        </p:nvPicPr>
        <p:blipFill>
          <a:blip r:embed="rId3" cstate="print"/>
          <a:srcRect r="67426" b="55242"/>
          <a:stretch>
            <a:fillRect/>
          </a:stretch>
        </p:blipFill>
        <p:spPr bwMode="auto">
          <a:xfrm>
            <a:off x="7192370" y="3511232"/>
            <a:ext cx="832514" cy="678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/>
          <a:srcRect r="6367" b="25466"/>
          <a:stretch/>
        </p:blipFill>
        <p:spPr>
          <a:xfrm>
            <a:off x="1383323" y="160338"/>
            <a:ext cx="4286052" cy="28876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77081" y="3277376"/>
            <a:ext cx="3237470" cy="31622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3717" y="268050"/>
            <a:ext cx="4631961" cy="1325563"/>
          </a:xfrm>
        </p:spPr>
        <p:txBody>
          <a:bodyPr/>
          <a:lstStyle/>
          <a:p>
            <a:r>
              <a:rPr lang="ru-RU" dirty="0" smtClean="0"/>
              <a:t>Финансовое воспитание</a:t>
            </a:r>
            <a:endParaRPr lang="ru-RU" dirty="0"/>
          </a:p>
        </p:txBody>
      </p:sp>
      <p:graphicFrame>
        <p:nvGraphicFramePr>
          <p:cNvPr id="9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1176838"/>
              </p:ext>
            </p:extLst>
          </p:nvPr>
        </p:nvGraphicFramePr>
        <p:xfrm>
          <a:off x="6317533" y="2129051"/>
          <a:ext cx="4632325" cy="2072995"/>
        </p:xfrm>
        <a:graphic>
          <a:graphicData uri="http://schemas.openxmlformats.org/drawingml/2006/table">
            <a:tbl>
              <a:tblPr/>
              <a:tblGrid>
                <a:gridCol w="2315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6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1352">
                <a:tc>
                  <a:txBody>
                    <a:bodyPr/>
                    <a:lstStyle/>
                    <a:p>
                      <a:pPr algn="ctr" fontAlgn="t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Можно купить</a:t>
                      </a:r>
                      <a:endParaRPr lang="ru-RU" sz="280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1072" marR="41072" marT="27381" marB="2738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Нельзя купить</a:t>
                      </a:r>
                      <a:endParaRPr lang="ru-RU" sz="280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1072" marR="41072" marT="27381" marB="2738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1643">
                <a:tc>
                  <a:txBody>
                    <a:bodyPr/>
                    <a:lstStyle/>
                    <a:p>
                      <a:pPr algn="l" fontAlgn="base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1072" marR="41072" marT="27381" marB="2738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i="0" dirty="0">
                          <a:solidFill>
                            <a:srgbClr val="666666"/>
                          </a:solidFill>
                          <a:latin typeface="Arial"/>
                        </a:rPr>
                        <a:t/>
                      </a:r>
                      <a:br>
                        <a:rPr lang="ru-RU" sz="1100" b="0" i="0" dirty="0">
                          <a:solidFill>
                            <a:srgbClr val="666666"/>
                          </a:solidFill>
                          <a:latin typeface="Arial"/>
                        </a:rPr>
                      </a:br>
                      <a:endParaRPr lang="ru-RU" sz="1100" dirty="0"/>
                    </a:p>
                  </a:txBody>
                  <a:tcPr marL="41072" marR="41072" marT="27381" marB="2738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Picture 2" descr="https://ds04.infourok.ru/uploads/ex/110d/0002f73c-1fab3164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967" y="1801504"/>
            <a:ext cx="5399489" cy="4049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047022" y="5161210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>
                <a:hlinkClick r:id="rId3"/>
              </a:rPr>
              <a:t>https://clck.ru/XHk5k</a:t>
            </a: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623209" y="256677"/>
            <a:ext cx="463196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635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Деньги</a:t>
            </a:r>
            <a:endParaRPr kumimoji="0" lang="ru-RU" sz="3600" b="1" i="0" u="none" strike="noStrike" kern="1200" cap="none" spc="0" normalizeH="0" baseline="0" noProof="0" dirty="0">
              <a:ln w="6350"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87566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нига с обложкой 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книга с обложкой 1" id="{9F43B81D-9E77-4346-8503-C65B03C3E9FB}" vid="{682FABD3-32F9-4F7C-8875-704A9E6E9E6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книга с обложкой 2</Template>
  <TotalTime>585</TotalTime>
  <Words>656</Words>
  <Application>Microsoft Office PowerPoint</Application>
  <PresentationFormat>Широкоэкранный</PresentationFormat>
  <Paragraphs>170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Arial Black</vt:lpstr>
      <vt:lpstr>Calibri</vt:lpstr>
      <vt:lpstr>Georgia</vt:lpstr>
      <vt:lpstr>Roboto-Regular</vt:lpstr>
      <vt:lpstr>Times New Roman</vt:lpstr>
      <vt:lpstr>книга с обложкой 2</vt:lpstr>
      <vt:lpstr>ФОРМИРОВАНИЕ ФУНКЦИОНАЛЬНОЙ ГРАМОТНОСТИ НА ЗАНЯТИЯХ ПО ДОПОЛНИТЕЛЬНОМУ ОБРАЗОВАНИЮ </vt:lpstr>
      <vt:lpstr>Функциональная грамотность</vt:lpstr>
      <vt:lpstr>Виды функциональной грамотности:</vt:lpstr>
      <vt:lpstr>Упражнения для развития креативности </vt:lpstr>
      <vt:lpstr>Упражнение   «Развитие   креативности» </vt:lpstr>
      <vt:lpstr>«Определяйка»</vt:lpstr>
      <vt:lpstr>Задания на «изображение смыслов»</vt:lpstr>
      <vt:lpstr>Работа с предметами:</vt:lpstr>
      <vt:lpstr>Финансовое воспитание</vt:lpstr>
      <vt:lpstr>ЛИТЕРАТУРНЫЕ ДЕНЬГИ: </vt:lpstr>
      <vt:lpstr>«Денежка без ног, а весь свет обойдет»  </vt:lpstr>
      <vt:lpstr>Презентация PowerPoint</vt:lpstr>
      <vt:lpstr>Перевертыши </vt:lpstr>
      <vt:lpstr>Опрокинутые слова</vt:lpstr>
      <vt:lpstr>Естественно-научная грамотность </vt:lpstr>
      <vt:lpstr>Билеты:</vt:lpstr>
      <vt:lpstr>Презентация PowerPoint</vt:lpstr>
      <vt:lpstr>Листание</vt:lpstr>
      <vt:lpstr>Реклама</vt:lpstr>
      <vt:lpstr>Спасибо за внимание!</vt:lpstr>
      <vt:lpstr>Источник рисунка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220-1</cp:lastModifiedBy>
  <cp:revision>55</cp:revision>
  <dcterms:created xsi:type="dcterms:W3CDTF">2016-11-15T09:14:47Z</dcterms:created>
  <dcterms:modified xsi:type="dcterms:W3CDTF">2024-06-26T05:28:48Z</dcterms:modified>
</cp:coreProperties>
</file>