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9" r:id="rId2"/>
    <p:sldId id="293" r:id="rId3"/>
    <p:sldId id="287" r:id="rId4"/>
    <p:sldId id="284" r:id="rId5"/>
    <p:sldId id="288" r:id="rId6"/>
    <p:sldId id="263" r:id="rId7"/>
    <p:sldId id="265" r:id="rId8"/>
    <p:sldId id="266" r:id="rId9"/>
    <p:sldId id="267" r:id="rId10"/>
    <p:sldId id="257" r:id="rId11"/>
    <p:sldId id="261" r:id="rId12"/>
    <p:sldId id="258" r:id="rId13"/>
    <p:sldId id="270" r:id="rId14"/>
    <p:sldId id="277" r:id="rId15"/>
    <p:sldId id="272" r:id="rId16"/>
    <p:sldId id="276" r:id="rId17"/>
    <p:sldId id="271" r:id="rId18"/>
    <p:sldId id="273" r:id="rId19"/>
    <p:sldId id="278" r:id="rId20"/>
    <p:sldId id="279" r:id="rId21"/>
    <p:sldId id="274" r:id="rId22"/>
    <p:sldId id="280" r:id="rId23"/>
    <p:sldId id="289" r:id="rId24"/>
    <p:sldId id="275" r:id="rId25"/>
    <p:sldId id="281" r:id="rId26"/>
    <p:sldId id="291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>
    <p:pull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20" y="4857760"/>
            <a:ext cx="500066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0" cap="none" spc="0" dirty="0" smtClean="0">
                <a:solidFill>
                  <a:schemeClr val="tx1"/>
                </a:solidFill>
                <a:cs typeface="Times New Roman" pitchFamily="18" charset="0"/>
              </a:rPr>
              <a:t>Полежаева Татьяна Вениаминовна</a:t>
            </a:r>
          </a:p>
          <a:p>
            <a:pPr algn="r"/>
            <a:r>
              <a:rPr lang="ru-RU" sz="1800" b="0" cap="none" spc="0" dirty="0" smtClean="0">
                <a:solidFill>
                  <a:schemeClr val="tx1"/>
                </a:solidFill>
                <a:cs typeface="Times New Roman" pitchFamily="18" charset="0"/>
              </a:rPr>
              <a:t>Учитель-логопед, высшая  категория</a:t>
            </a:r>
          </a:p>
          <a:p>
            <a:pPr algn="r"/>
            <a:r>
              <a:rPr lang="ru-RU" sz="1800" b="0" cap="none" spc="0" dirty="0" smtClean="0">
                <a:solidFill>
                  <a:schemeClr val="tx1"/>
                </a:solidFill>
                <a:cs typeface="Times New Roman" pitchFamily="18" charset="0"/>
              </a:rPr>
              <a:t>МБОУ СОШ № 9</a:t>
            </a:r>
          </a:p>
          <a:p>
            <a:pPr algn="r"/>
            <a:r>
              <a:rPr lang="ru-RU" sz="1800" b="0" cap="none" spc="0" dirty="0" smtClean="0">
                <a:solidFill>
                  <a:schemeClr val="tx1"/>
                </a:solidFill>
                <a:cs typeface="Times New Roman" pitchFamily="18" charset="0"/>
              </a:rPr>
              <a:t>Г. Архангельск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latin typeface="Georgia" pitchFamily="18" charset="0"/>
                <a:cs typeface="Times New Roman" pitchFamily="18" charset="0"/>
              </a:rPr>
              <a:t>Логопедическое  сопровождение  учащихся  5-9  классов, испытывающих  трудности  освоения  программы   </a:t>
            </a:r>
            <a:br>
              <a:rPr lang="ru-RU" sz="22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200" dirty="0" smtClean="0">
                <a:latin typeface="Georgia" pitchFamily="18" charset="0"/>
                <a:cs typeface="Times New Roman" pitchFamily="18" charset="0"/>
              </a:rPr>
              <a:t>по  русскому языку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cap="all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ERVER\Desktop\цв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00066" cy="500067"/>
          </a:xfrm>
          <a:prstGeom prst="rect">
            <a:avLst/>
          </a:prstGeom>
          <a:noFill/>
        </p:spPr>
      </p:pic>
      <p:pic>
        <p:nvPicPr>
          <p:cNvPr id="7" name="Рисунок 6" descr="0_6fae1_e8823b77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7"/>
            <a:ext cx="1857388" cy="8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и фото детей за компьютером | andrey-eltsov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4" t="827" r="4253" b="2076"/>
          <a:stretch>
            <a:fillRect/>
          </a:stretch>
        </p:blipFill>
        <p:spPr bwMode="auto">
          <a:xfrm flipH="1">
            <a:off x="571472" y="4286256"/>
            <a:ext cx="756485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060" t="16601" r="20937" b="31641"/>
          <a:stretch>
            <a:fillRect/>
          </a:stretch>
        </p:blipFill>
        <p:spPr bwMode="auto">
          <a:xfrm rot="10800000">
            <a:off x="1571604" y="1785926"/>
            <a:ext cx="5929354" cy="30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3060" t="16601" r="20937" b="31641"/>
          <a:stretch>
            <a:fillRect/>
          </a:stretch>
        </p:blipFill>
        <p:spPr bwMode="auto">
          <a:xfrm>
            <a:off x="714348" y="508446"/>
            <a:ext cx="7407986" cy="384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Если Алоэ Вера растет на вашем окне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143512"/>
            <a:ext cx="1054425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⬇ Скачать картинки Ива, стоковые фото Ива в хорошем качестве | Depositphoto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829488" cy="185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Мексика, Канкун: пляжи Карибского моря, часть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429132"/>
            <a:ext cx="1928826" cy="108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Дуршлаг-сито Regent inox с ручками 23 см — купить в интернет-магазине  ОНЛАЙН ТРЕЙД.РУ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357826"/>
            <a:ext cx="1445958" cy="90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Кукла Вуду ( вольт ). - Страница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5250669"/>
            <a:ext cx="1381134" cy="103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4" descr="Один на миллион: как работает самое большое трамвайное депо Киева. ABCnews  - строительство, недвижимость и технологии в Украин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786190"/>
            <a:ext cx="1940909" cy="129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Глаз картинки, стоковые фото Глаз | Depositphotos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215206" y="357166"/>
            <a:ext cx="1575262" cy="1221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1785926"/>
            <a:ext cx="742837" cy="30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41214" y="3413960"/>
            <a:ext cx="945429" cy="30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857496"/>
            <a:ext cx="945429" cy="30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1785926"/>
            <a:ext cx="675307" cy="30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2857496"/>
            <a:ext cx="945429" cy="30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285860"/>
            <a:ext cx="540245" cy="30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3929066"/>
            <a:ext cx="945429" cy="30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428596" y="1214422"/>
          <a:ext cx="8358247" cy="4556760"/>
        </p:xfrm>
        <a:graphic>
          <a:graphicData uri="http://schemas.openxmlformats.org/drawingml/2006/table">
            <a:tbl>
              <a:tblPr/>
              <a:tblGrid>
                <a:gridCol w="2088793"/>
                <a:gridCol w="2089818"/>
                <a:gridCol w="2089818"/>
                <a:gridCol w="2089818"/>
              </a:tblGrid>
              <a:tr h="4000528">
                <a:tc>
                  <a:txBody>
                    <a:bodyPr/>
                    <a:lstStyle/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3-1</a:t>
                      </a: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вишня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вейте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деньги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истина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фантазия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орлиный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мандарин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позвонок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дождевой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маршировал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cap="small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юбка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дочка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пойте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дикция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падчерица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угловой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пастушок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саксофон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числовой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каштановый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cap="small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юнга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дудка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мойте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редька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лекция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викторина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аптекарь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персонаж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сорванец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чистовой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фарфоровый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cap="small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яхта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дужка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ройте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борьба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лоджия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дискотека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изгородь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пиджачок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сундучок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вермишель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small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парниковый</a:t>
                      </a:r>
                      <a:endParaRPr lang="ru-RU" sz="2000" cap="small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50364" t="26404" r="9801" b="28933"/>
          <a:stretch>
            <a:fillRect/>
          </a:stretch>
        </p:blipFill>
        <p:spPr bwMode="auto">
          <a:xfrm>
            <a:off x="1928794" y="1428736"/>
            <a:ext cx="55721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428992" y="2214554"/>
            <a:ext cx="2286016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48" y="2571744"/>
            <a:ext cx="2286016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2928934"/>
            <a:ext cx="2286016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612" y="3286124"/>
            <a:ext cx="2286016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3643314"/>
            <a:ext cx="2286016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57224" y="2071678"/>
            <a:ext cx="75009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Иголка и нитка. Ягодка малины. Улитка на листике. Закупка овощей. Лужайка у дома. Валенки на печке. Неполадка в моторе. Посадка рассады. Наволочка на подушке. Затормозил у забора. (27)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43375" t="29297" r="12152" b="11132"/>
          <a:stretch>
            <a:fillRect/>
          </a:stretch>
        </p:blipFill>
        <p:spPr bwMode="auto">
          <a:xfrm>
            <a:off x="1142976" y="642918"/>
            <a:ext cx="72093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5357818" y="785794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00298" y="1357298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43306" y="1357298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1357298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14810" y="1928802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71802" y="2571744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72264" y="2500306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15206" y="2500306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43306" y="3143248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29256" y="3143248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71802" y="3643314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6314" y="3714752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72264" y="3714752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15272" y="3714752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286256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0760" y="4286256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00298" y="4857760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4857760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43768" y="4857760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71802" y="5429264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857752" y="5429264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72" y="5429264"/>
            <a:ext cx="428628" cy="428628"/>
          </a:xfrm>
          <a:prstGeom prst="ellipse">
            <a:avLst/>
          </a:prstGeom>
          <a:solidFill>
            <a:srgbClr val="EF03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500174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4-14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Маленькое слово «дом» . Но обозначает оно разные жилища. 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кочевых народов дом ездит с хозяевами. Такие дома у цыган их называют кибитками. У народов Азии переносные жилища – юрты. А жители Севера называют свои дома «чум». На Руси дома не ездят. Они деревянные и называются избами. Мастера украшают их затейливой резьбой.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– это и кибитка, и юрта, и чум, и изба, и ещё сакля горца, хижина папуаса.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46125" t="25926" r="4159" b="11448"/>
          <a:stretch>
            <a:fillRect/>
          </a:stretch>
        </p:blipFill>
        <p:spPr bwMode="auto">
          <a:xfrm>
            <a:off x="1000100" y="642918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071934" y="1500174"/>
            <a:ext cx="1071570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1857364"/>
            <a:ext cx="2071702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3000372"/>
            <a:ext cx="2428892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24" y="3357562"/>
            <a:ext cx="1000132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4071942"/>
            <a:ext cx="1428760" cy="357190"/>
          </a:xfrm>
          <a:prstGeom prst="round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3500430" y="3500438"/>
            <a:ext cx="1500198" cy="357190"/>
          </a:xfrm>
          <a:prstGeom prst="round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2964645" y="2964653"/>
            <a:ext cx="1857388" cy="357190"/>
          </a:xfrm>
          <a:prstGeom prst="round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4857752" y="2071678"/>
            <a:ext cx="2214578" cy="357190"/>
          </a:xfrm>
          <a:prstGeom prst="round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2" cstate="print"/>
          <a:srcRect l="13725" t="4883" r="13799" b="3320"/>
          <a:stretch>
            <a:fillRect/>
          </a:stretch>
        </p:blipFill>
        <p:spPr bwMode="auto">
          <a:xfrm>
            <a:off x="2214546" y="1713895"/>
            <a:ext cx="5226609" cy="37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1643050"/>
            <a:ext cx="80724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5-18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Черныш — это такса. Он хитрый и жадный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обжора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Один раз Черныш гулял и увидел около будки Шарика. У Шарика был день рождения, и ему подарили жирный кусок мяса. У Черныша от зависти аж в животе заурчало. И только он хотел обмануть Шарика и утащить мясо, как добрый Шарик позвал его в гости. (55)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785794"/>
            <a:ext cx="8504238" cy="4572000"/>
          </a:xfrm>
        </p:spPr>
        <p:txBody>
          <a:bodyPr/>
          <a:lstStyle/>
          <a:p>
            <a:pPr marL="720000" indent="0">
              <a:spcBef>
                <a:spcPts val="0"/>
              </a:spcBef>
              <a:buNone/>
            </a:pPr>
            <a:endParaRPr lang="ru-RU" dirty="0" smtClean="0"/>
          </a:p>
          <a:p>
            <a:pPr marL="720000" indent="457200">
              <a:spcBef>
                <a:spcPts val="0"/>
              </a:spcBef>
              <a:buNone/>
            </a:pPr>
            <a:r>
              <a:rPr lang="ru-RU" dirty="0" smtClean="0"/>
              <a:t>Проблема нарушений чтения и письма – одна из самых актуальных для школьного обучения, поскольку чтение и письмо </a:t>
            </a:r>
            <a:r>
              <a:rPr lang="ru-RU" b="1" dirty="0" smtClean="0"/>
              <a:t>из цели</a:t>
            </a:r>
            <a:r>
              <a:rPr lang="ru-RU" dirty="0" smtClean="0"/>
              <a:t> превращаются в </a:t>
            </a:r>
            <a:r>
              <a:rPr lang="ru-RU" b="1" dirty="0" smtClean="0"/>
              <a:t>средство</a:t>
            </a:r>
            <a:r>
              <a:rPr lang="ru-RU" dirty="0" smtClean="0"/>
              <a:t> дальнейшего получения знаний.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1800" dirty="0" smtClean="0"/>
              <a:t>И.Н. </a:t>
            </a:r>
            <a:r>
              <a:rPr lang="ru-RU" sz="1800" dirty="0" err="1" smtClean="0"/>
              <a:t>Садовникова</a:t>
            </a:r>
            <a:r>
              <a:rPr lang="ru-RU" sz="1800" dirty="0" smtClean="0"/>
              <a:t>, «Нарушения письменной речи </a:t>
            </a:r>
          </a:p>
          <a:p>
            <a:pPr algn="r">
              <a:buNone/>
            </a:pPr>
            <a:r>
              <a:rPr lang="ru-RU" sz="1800" dirty="0" smtClean="0"/>
              <a:t>и их преодоление у младших школьников»</a:t>
            </a:r>
          </a:p>
          <a:p>
            <a:pPr algn="r">
              <a:buNone/>
            </a:pPr>
            <a:endParaRPr lang="ru-RU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 noChangeArrowheads="1"/>
          </p:cNvPicPr>
          <p:nvPr/>
        </p:nvPicPr>
        <p:blipFill>
          <a:blip r:embed="rId2" cstate="print"/>
          <a:srcRect l="13213" t="195" r="13214" b="3125"/>
          <a:stretch>
            <a:fillRect/>
          </a:stretch>
        </p:blipFill>
        <p:spPr bwMode="auto">
          <a:xfrm>
            <a:off x="1000100" y="714356"/>
            <a:ext cx="697234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4824" t="13672" r="19290" b="23828"/>
          <a:stretch>
            <a:fillRect/>
          </a:stretch>
        </p:blipFill>
        <p:spPr bwMode="auto">
          <a:xfrm>
            <a:off x="2214546" y="2000240"/>
            <a:ext cx="4572032" cy="2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2143116"/>
            <a:ext cx="78581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5-15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Барсук — любопытный хитрец. Он залез в палатку туристов и завернулся в рубашку. Антон поднял рубашку и закричал от испуга. А барсук ухватил кусок сыра и был таков. (27)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9760" t="29987" r="3003" b="16821"/>
          <a:stretch>
            <a:fillRect/>
          </a:stretch>
        </p:blipFill>
        <p:spPr bwMode="auto">
          <a:xfrm>
            <a:off x="1643042" y="1142984"/>
            <a:ext cx="5717600" cy="36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1857364"/>
            <a:ext cx="1428760" cy="21431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071678"/>
            <a:ext cx="1214446" cy="21431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285992"/>
            <a:ext cx="1000132" cy="21431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3000372"/>
            <a:ext cx="1928826" cy="285752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286124"/>
            <a:ext cx="1714512" cy="21431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500438"/>
            <a:ext cx="1428760" cy="21431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857364"/>
            <a:ext cx="285752" cy="1143008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1571612"/>
            <a:ext cx="285752" cy="1714512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785926"/>
            <a:ext cx="214314" cy="1214446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2285992"/>
            <a:ext cx="214314" cy="1214446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1857364"/>
            <a:ext cx="214314" cy="1143008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4275" t="4883" r="15446" b="15039"/>
          <a:stretch>
            <a:fillRect/>
          </a:stretch>
        </p:blipFill>
        <p:spPr bwMode="auto">
          <a:xfrm>
            <a:off x="2285984" y="1714488"/>
            <a:ext cx="4786346" cy="306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4348" y="1857364"/>
            <a:ext cx="79295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5-19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000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субботу один дачник шёл пешком домой. Вот он вошёл в лес. Это был мелкий сосняк на берегу речки. Ясный день дарил тепло. И тут откуда ни возьмись идёт рогатый бодливый козёл. Дачник был весёлым человеком. Он упал на колени и заблеял. Козёл разинул рот и чуть в обморок не упал. А дачник пошёл себе дальше. (56)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34400" cy="758952"/>
          </a:xfrm>
        </p:spPr>
        <p:txBody>
          <a:bodyPr>
            <a:noAutofit/>
          </a:bodyPr>
          <a:lstStyle/>
          <a:p>
            <a:r>
              <a:rPr lang="ru-RU" sz="2200" dirty="0" smtClean="0"/>
              <a:t>3.Положительная динамика в школьном обучении.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dirty="0" smtClean="0"/>
              <a:t>Положительные стороны системы занятий с карточками: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1800" dirty="0" smtClean="0"/>
              <a:t>совершенствование техники чтения, </a:t>
            </a:r>
          </a:p>
          <a:p>
            <a:r>
              <a:rPr lang="ru-RU" sz="1800" dirty="0" smtClean="0"/>
              <a:t>устранение специфических ошибок на всех уровнях,</a:t>
            </a:r>
          </a:p>
          <a:p>
            <a:r>
              <a:rPr lang="ru-RU" sz="1800" dirty="0" smtClean="0"/>
              <a:t>формирование  орфографической зоркости, </a:t>
            </a:r>
          </a:p>
          <a:p>
            <a:r>
              <a:rPr lang="ru-RU" sz="1800" dirty="0" smtClean="0"/>
              <a:t>развитие интереса к языковым явлениям, </a:t>
            </a:r>
          </a:p>
          <a:p>
            <a:r>
              <a:rPr lang="ru-RU" sz="1800" dirty="0" smtClean="0"/>
              <a:t>развитие мышления, памяти, внимания, </a:t>
            </a:r>
          </a:p>
          <a:p>
            <a:r>
              <a:rPr lang="ru-RU" sz="1800" dirty="0" smtClean="0"/>
              <a:t>повышение мотивации к изучению русского языка, как средства добывания новых знаний.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20" y="3214686"/>
            <a:ext cx="8534400" cy="758825"/>
          </a:xfrm>
        </p:spPr>
        <p:txBody>
          <a:bodyPr/>
          <a:lstStyle/>
          <a:p>
            <a:r>
              <a:rPr lang="ru-RU" dirty="0" smtClean="0">
                <a:solidFill>
                  <a:srgbClr val="D16349"/>
                </a:solidFill>
              </a:rPr>
              <a:t>Спасибо за внимание!</a:t>
            </a:r>
            <a:endParaRPr lang="ru-RU" dirty="0">
              <a:solidFill>
                <a:srgbClr val="D16349"/>
              </a:solidFill>
            </a:endParaRPr>
          </a:p>
        </p:txBody>
      </p:sp>
      <p:sp>
        <p:nvSpPr>
          <p:cNvPr id="2050" name="AutoShape 2" descr="Школьник С Домашнее Задание Стоковый Вектор | Free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25" t="29167" r="54062" b="23333"/>
          <a:stretch>
            <a:fillRect/>
          </a:stretch>
        </p:blipFill>
        <p:spPr bwMode="auto">
          <a:xfrm>
            <a:off x="1071538" y="4429132"/>
            <a:ext cx="115052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1. Трудности обучения, связанные с периодом адаптации при переходе в среднее звено.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80000" lvl="0" indent="-18000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 smtClean="0"/>
              <a:t>Кризисы переходного периода</a:t>
            </a:r>
          </a:p>
          <a:p>
            <a:pPr marL="180000" lvl="0" indent="-180000" algn="l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/>
              <a:t>в эмоциональном состоянии;</a:t>
            </a:r>
          </a:p>
          <a:p>
            <a:pPr marL="180000" lvl="0" indent="-180000" algn="l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/>
              <a:t>в системе отношений с окружающими;</a:t>
            </a:r>
          </a:p>
          <a:p>
            <a:pPr marL="180000" lvl="0" indent="-180000" algn="l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/>
              <a:t>в поведении;</a:t>
            </a:r>
          </a:p>
          <a:p>
            <a:pPr marL="180000" lvl="0" indent="-180000" algn="l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/>
              <a:t>в мотивации к учебе;</a:t>
            </a:r>
          </a:p>
          <a:p>
            <a:pPr marL="180000" lvl="0" indent="-180000" algn="l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/>
              <a:t>в интеллектуальном развитии.</a:t>
            </a:r>
          </a:p>
          <a:p>
            <a:pPr marL="180000" indent="-180000"/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80000" lvl="0" indent="-180000" algn="ctr">
              <a:lnSpc>
                <a:spcPct val="190000"/>
              </a:lnSpc>
              <a:spcBef>
                <a:spcPts val="0"/>
              </a:spcBef>
              <a:buNone/>
            </a:pPr>
            <a:r>
              <a:rPr lang="ru-RU" sz="1800" dirty="0" smtClean="0"/>
              <a:t>Клинические состояния и последствия </a:t>
            </a:r>
            <a:r>
              <a:rPr lang="ru-RU" sz="1800" dirty="0" err="1" smtClean="0"/>
              <a:t>дизонтогенеза</a:t>
            </a:r>
            <a:endParaRPr lang="ru-RU" sz="1800" dirty="0" smtClean="0"/>
          </a:p>
          <a:p>
            <a:pPr marL="180000" lvl="0" indent="-180000">
              <a:lnSpc>
                <a:spcPct val="190000"/>
              </a:lnSpc>
              <a:spcBef>
                <a:spcPts val="0"/>
              </a:spcBef>
            </a:pPr>
            <a:r>
              <a:rPr lang="ru-RU" sz="1700" dirty="0" smtClean="0"/>
              <a:t>Астенический синдром</a:t>
            </a:r>
          </a:p>
          <a:p>
            <a:pPr marL="180000" lvl="0" indent="-180000">
              <a:lnSpc>
                <a:spcPct val="190000"/>
              </a:lnSpc>
              <a:spcBef>
                <a:spcPts val="0"/>
              </a:spcBef>
            </a:pPr>
            <a:r>
              <a:rPr lang="ru-RU" sz="1700" dirty="0" err="1" smtClean="0"/>
              <a:t>Церебрастенический</a:t>
            </a:r>
            <a:r>
              <a:rPr lang="ru-RU" sz="1700" dirty="0" smtClean="0"/>
              <a:t> синдром</a:t>
            </a:r>
          </a:p>
          <a:p>
            <a:pPr marL="180000" lvl="0" indent="-180000">
              <a:lnSpc>
                <a:spcPct val="190000"/>
              </a:lnSpc>
              <a:spcBef>
                <a:spcPts val="0"/>
              </a:spcBef>
            </a:pPr>
            <a:r>
              <a:rPr lang="ru-RU" sz="1700" dirty="0" err="1" smtClean="0"/>
              <a:t>Гиперактивность</a:t>
            </a:r>
            <a:r>
              <a:rPr lang="ru-RU" sz="1700" dirty="0" smtClean="0"/>
              <a:t> с дефицитом внимания</a:t>
            </a:r>
          </a:p>
          <a:p>
            <a:pPr marL="180000" lvl="0" indent="-180000">
              <a:lnSpc>
                <a:spcPct val="190000"/>
              </a:lnSpc>
              <a:spcBef>
                <a:spcPts val="0"/>
              </a:spcBef>
            </a:pPr>
            <a:r>
              <a:rPr lang="ru-RU" sz="1700" dirty="0" smtClean="0"/>
              <a:t>Нарушения развития устной речи - алалии (</a:t>
            </a:r>
            <a:r>
              <a:rPr lang="ru-RU" sz="1700" dirty="0" err="1" smtClean="0"/>
              <a:t>дисфазии</a:t>
            </a:r>
            <a:r>
              <a:rPr lang="ru-RU" sz="1700" dirty="0" smtClean="0"/>
              <a:t>)</a:t>
            </a:r>
          </a:p>
          <a:p>
            <a:pPr marL="180000" lvl="0" indent="-180000">
              <a:lnSpc>
                <a:spcPct val="190000"/>
              </a:lnSpc>
              <a:spcBef>
                <a:spcPts val="0"/>
              </a:spcBef>
            </a:pPr>
            <a:r>
              <a:rPr lang="ru-RU" sz="1700" dirty="0" smtClean="0"/>
              <a:t>Нарушения развития письменной речи - </a:t>
            </a:r>
            <a:r>
              <a:rPr lang="ru-RU" sz="1700" dirty="0" err="1" smtClean="0"/>
              <a:t>дислексия</a:t>
            </a:r>
            <a:r>
              <a:rPr lang="ru-RU" sz="1700" dirty="0" smtClean="0"/>
              <a:t> и </a:t>
            </a:r>
            <a:r>
              <a:rPr lang="ru-RU" sz="1700" dirty="0" err="1" smtClean="0"/>
              <a:t>дисграфия</a:t>
            </a:r>
            <a:endParaRPr lang="ru-RU" sz="1700" dirty="0" smtClean="0"/>
          </a:p>
          <a:p>
            <a:pPr marL="180000" indent="-180000">
              <a:lnSpc>
                <a:spcPct val="190000"/>
              </a:lnSpc>
            </a:pPr>
            <a:endParaRPr lang="ru-RU" sz="1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758952"/>
          </a:xfrm>
        </p:spPr>
        <p:txBody>
          <a:bodyPr>
            <a:noAutofit/>
          </a:bodyPr>
          <a:lstStyle/>
          <a:p>
            <a:r>
              <a:rPr lang="ru-RU" sz="2200" dirty="0" smtClean="0"/>
              <a:t>2. Приёмы работы по преодолению трудностей в чтении и письме с использованием адаптированной методики Г.Г. </a:t>
            </a:r>
            <a:r>
              <a:rPr lang="ru-RU" sz="2200" dirty="0" err="1" smtClean="0"/>
              <a:t>Мисаренко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60000" indent="-18000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Коррекция специфических ошибок</a:t>
            </a:r>
          </a:p>
          <a:p>
            <a:pPr marL="360000" indent="-18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Ошибки на уровне буквы и слога:</a:t>
            </a:r>
            <a:r>
              <a:rPr lang="ru-RU" sz="1800" dirty="0" smtClean="0"/>
              <a:t> 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Ошибки звукового анализа;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Ошибки фонематического восприятия ;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Искаженное написание букв;</a:t>
            </a:r>
            <a:endParaRPr lang="ru-RU" sz="1800" b="1" dirty="0" smtClean="0"/>
          </a:p>
          <a:p>
            <a:pPr marL="360000" indent="-18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Ошибки на уровне слова:</a:t>
            </a:r>
            <a:endParaRPr lang="ru-RU" sz="1800" dirty="0" smtClean="0"/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раздельное написание частей слова;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слитное написание служебных слов с последующим словом;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смешение границ слов;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искажение слоговой структуры слов; 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ошибки словообразования (морфемный </a:t>
            </a:r>
            <a:r>
              <a:rPr lang="ru-RU" sz="1800" dirty="0" err="1" smtClean="0"/>
              <a:t>аграмматизм</a:t>
            </a:r>
            <a:r>
              <a:rPr lang="ru-RU" sz="1800" dirty="0" smtClean="0"/>
              <a:t>);</a:t>
            </a:r>
          </a:p>
          <a:p>
            <a:pPr marL="360000" indent="-180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Ошибки на уровне предложения, текста:</a:t>
            </a:r>
            <a:endParaRPr lang="ru-RU" sz="1800" dirty="0" smtClean="0"/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отсутствие и ошибки в обозначении границ предложения;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err="1" smtClean="0"/>
              <a:t>аграмматизмы</a:t>
            </a:r>
            <a:r>
              <a:rPr lang="ru-RU" sz="1800" dirty="0" smtClean="0"/>
              <a:t> (ошибки согласования и управления);</a:t>
            </a:r>
          </a:p>
          <a:p>
            <a:pPr marL="360000" lvl="0" indent="-180000"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ошибки употребления предлогов (пропуски, замены, удваивание);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64" y="5286388"/>
            <a:ext cx="5867400" cy="1219200"/>
          </a:xfrm>
        </p:spPr>
        <p:txBody>
          <a:bodyPr/>
          <a:lstStyle/>
          <a:p>
            <a:pPr algn="ctr"/>
            <a:r>
              <a:rPr lang="ru-RU" sz="2000" b="0" dirty="0" smtClean="0"/>
              <a:t>Нейропсихологический подход –</a:t>
            </a:r>
            <a:br>
              <a:rPr lang="ru-RU" sz="2000" b="0" dirty="0" smtClean="0"/>
            </a:br>
            <a:r>
              <a:rPr lang="ru-RU" sz="2000" b="0" dirty="0" smtClean="0"/>
              <a:t> залог успеха коррекции.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indent="450850" fontAlgn="base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spc="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Автоматизация умения быстрого и правильного чтения слов различной слоговой структуры.</a:t>
            </a:r>
            <a:endParaRPr lang="en-US" spc="1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spc="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Автоматизация одномоментного восприятия «оперативных единиц чтения»  (А.Н. Корнев). </a:t>
            </a:r>
            <a:endParaRPr lang="en-US" spc="1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ru-RU" spc="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скорости чтения и обеспечение быстрого понимания смысла читаемых слов.</a:t>
            </a:r>
            <a:endParaRPr lang="ru-RU" spc="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pc="100" dirty="0">
              <a:solidFill>
                <a:schemeClr val="bg1"/>
              </a:solidFill>
            </a:endParaRPr>
          </a:p>
        </p:txBody>
      </p:sp>
      <p:pic>
        <p:nvPicPr>
          <p:cNvPr id="7" name="Picture 2" descr="Галина Мисаренко - Дидактический материал для развития техники чтения в начальной школе. Пособие для учащихся. ФГОС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4"/>
            <a:ext cx="24556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6406" t="18333" r="35000" b="13333"/>
          <a:stretch>
            <a:fillRect/>
          </a:stretch>
        </p:blipFill>
        <p:spPr bwMode="auto">
          <a:xfrm>
            <a:off x="2214546" y="214290"/>
            <a:ext cx="4572032" cy="614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0" t="20833" r="34844" b="10833"/>
          <a:stretch>
            <a:fillRect/>
          </a:stretch>
        </p:blipFill>
        <p:spPr bwMode="auto">
          <a:xfrm>
            <a:off x="2571736" y="142852"/>
            <a:ext cx="447184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56" t="20833" r="36250" b="8333"/>
          <a:stretch>
            <a:fillRect/>
          </a:stretch>
        </p:blipFill>
        <p:spPr bwMode="auto">
          <a:xfrm>
            <a:off x="2428860" y="142852"/>
            <a:ext cx="4500594" cy="62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56" t="24167" r="35781" b="14166"/>
          <a:stretch>
            <a:fillRect/>
          </a:stretch>
        </p:blipFill>
        <p:spPr bwMode="auto">
          <a:xfrm>
            <a:off x="2428860" y="142852"/>
            <a:ext cx="51473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1293</TotalTime>
  <Words>681</Words>
  <PresentationFormat>Экран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Логопедическое  сопровождение  учащихся  5-9  классов, испытывающих  трудности  освоения  программы    по  русскому языку </vt:lpstr>
      <vt:lpstr>Слайд 2</vt:lpstr>
      <vt:lpstr>1. Трудности обучения, связанные с периодом адаптации при переходе в среднее звено.</vt:lpstr>
      <vt:lpstr>2. Приёмы работы по преодолению трудностей в чтении и письме с использованием адаптированной методики Г.Г. Мисаренко.</vt:lpstr>
      <vt:lpstr>Нейропсихологический подход –  залог успеха коррекции.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3.Положительная динамика в школьном обучении.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Трудности освоения программы по русскому языку, обусловленные нарушением чтения и письма у учащихся среднего звена</dc:title>
  <dc:creator>A</dc:creator>
  <cp:lastModifiedBy>A</cp:lastModifiedBy>
  <cp:revision>74</cp:revision>
  <dcterms:created xsi:type="dcterms:W3CDTF">2022-02-14T09:08:53Z</dcterms:created>
  <dcterms:modified xsi:type="dcterms:W3CDTF">2022-12-14T06:48:33Z</dcterms:modified>
</cp:coreProperties>
</file>