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Calibri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01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2" name="Shape 35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9899990"/>
      </p:ext>
    </p:extLst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j-lt"/>
        <a:ea typeface="+mj-ea"/>
        <a:cs typeface="+mj-cs"/>
        <a:sym typeface="Calibri"/>
      </a:defRPr>
    </a:lvl1pPr>
    <a:lvl2pPr indent="228600" latinLnBrk="0">
      <a:defRPr sz="1200">
        <a:latin typeface="+mj-lt"/>
        <a:ea typeface="+mj-ea"/>
        <a:cs typeface="+mj-cs"/>
        <a:sym typeface="Calibri"/>
      </a:defRPr>
    </a:lvl2pPr>
    <a:lvl3pPr indent="457200" latinLnBrk="0">
      <a:defRPr sz="1200">
        <a:latin typeface="+mj-lt"/>
        <a:ea typeface="+mj-ea"/>
        <a:cs typeface="+mj-cs"/>
        <a:sym typeface="Calibri"/>
      </a:defRPr>
    </a:lvl3pPr>
    <a:lvl4pPr indent="685800" latinLnBrk="0">
      <a:defRPr sz="1200">
        <a:latin typeface="+mj-lt"/>
        <a:ea typeface="+mj-ea"/>
        <a:cs typeface="+mj-cs"/>
        <a:sym typeface="Calibri"/>
      </a:defRPr>
    </a:lvl4pPr>
    <a:lvl5pPr indent="914400" latinLnBrk="0">
      <a:defRPr sz="1200">
        <a:latin typeface="+mj-lt"/>
        <a:ea typeface="+mj-ea"/>
        <a:cs typeface="+mj-cs"/>
        <a:sym typeface="Calibri"/>
      </a:defRPr>
    </a:lvl5pPr>
    <a:lvl6pPr indent="1143000" latinLnBrk="0">
      <a:defRPr sz="1200">
        <a:latin typeface="+mj-lt"/>
        <a:ea typeface="+mj-ea"/>
        <a:cs typeface="+mj-cs"/>
        <a:sym typeface="Calibri"/>
      </a:defRPr>
    </a:lvl6pPr>
    <a:lvl7pPr indent="1371600" latinLnBrk="0">
      <a:defRPr sz="1200">
        <a:latin typeface="+mj-lt"/>
        <a:ea typeface="+mj-ea"/>
        <a:cs typeface="+mj-cs"/>
        <a:sym typeface="Calibri"/>
      </a:defRPr>
    </a:lvl7pPr>
    <a:lvl8pPr indent="1600200" latinLnBrk="0">
      <a:defRPr sz="1200">
        <a:latin typeface="+mj-lt"/>
        <a:ea typeface="+mj-ea"/>
        <a:cs typeface="+mj-cs"/>
        <a:sym typeface="Calibri"/>
      </a:defRPr>
    </a:lvl8pPr>
    <a:lvl9pPr indent="1828800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9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solidFill>
                  <a:srgbClr val="888888"/>
                </a:solidFill>
              </a:defRPr>
            </a:lvl1pPr>
            <a:lvl2pPr marL="0" indent="457200" algn="ctr">
              <a:buSzTx/>
              <a:buFontTx/>
              <a:buNone/>
              <a:defRPr>
                <a:solidFill>
                  <a:srgbClr val="888888"/>
                </a:solidFill>
              </a:defRPr>
            </a:lvl2pPr>
            <a:lvl3pPr marL="0" indent="914400" algn="ctr">
              <a:buSzTx/>
              <a:buFontTx/>
              <a:buNone/>
              <a:defRPr>
                <a:solidFill>
                  <a:srgbClr val="888888"/>
                </a:solidFill>
              </a:defRPr>
            </a:lvl3pPr>
            <a:lvl4pPr marL="0" indent="1371600" algn="ctr">
              <a:buSzTx/>
              <a:buFontTx/>
              <a:buNone/>
              <a:defRPr>
                <a:solidFill>
                  <a:srgbClr val="888888"/>
                </a:solidFill>
              </a:defRPr>
            </a:lvl4pPr>
            <a:lvl5pPr marL="0" indent="1828800" algn="ctr">
              <a:buSzTx/>
              <a:buFontTx/>
              <a:buNone/>
              <a:defRPr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9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02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Текст заголовка</a:t>
            </a:r>
          </a:p>
        </p:txBody>
      </p:sp>
      <p:sp>
        <p:nvSpPr>
          <p:cNvPr id="11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2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790575" indent="-333375">
              <a:defRPr sz="2800"/>
            </a:lvl2pPr>
            <a:lvl3pPr marL="1234439" indent="-320039">
              <a:defRPr sz="2800"/>
            </a:lvl3pPr>
            <a:lvl4pPr marL="1727200" indent="-355600">
              <a:defRPr sz="2800"/>
            </a:lvl4pPr>
            <a:lvl5pPr marL="2184400" indent="-355600"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29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30" name="Текст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1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13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15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55" name="Текст 3"/>
          <p:cNvSpPr>
            <a:spLocks noGrp="1"/>
          </p:cNvSpPr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15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164" name="Рисунок 2"/>
          <p:cNvSpPr>
            <a:spLocks noGrp="1"/>
          </p:cNvSpPr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165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7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0" indent="4572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0" indent="9144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0" indent="13716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0" indent="18288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7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21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83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FontTx/>
              <a:defRPr>
                <a:latin typeface="Arial"/>
                <a:ea typeface="Arial"/>
                <a:cs typeface="Arial"/>
                <a:sym typeface="Arial"/>
              </a:defRPr>
            </a:lvl1pPr>
            <a:lvl2pPr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8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19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9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01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defRPr sz="2800"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buFontTx/>
              <a:defRPr sz="2800">
                <a:latin typeface="Arial"/>
                <a:ea typeface="Arial"/>
                <a:cs typeface="Arial"/>
                <a:sym typeface="Arial"/>
              </a:defRPr>
            </a:lvl2pPr>
            <a:lvl3pPr marL="1234439" indent="-320039">
              <a:buFontTx/>
              <a:defRPr sz="2800">
                <a:latin typeface="Arial"/>
                <a:ea typeface="Arial"/>
                <a:cs typeface="Arial"/>
                <a:sym typeface="Arial"/>
              </a:defRPr>
            </a:lvl3pPr>
            <a:lvl4pPr marL="1727200" indent="-355600">
              <a:buFontTx/>
              <a:defRPr sz="2800"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buFontTx/>
              <a:defRPr sz="28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0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1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11" name="Текст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2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3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buFontTx/>
              <a:defRPr>
                <a:latin typeface="Arial"/>
                <a:ea typeface="Arial"/>
                <a:cs typeface="Arial"/>
                <a:sym typeface="Arial"/>
              </a:defRPr>
            </a:lvl1pPr>
            <a:lvl2pPr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36" name="Текст 3"/>
          <p:cNvSpPr>
            <a:spLocks noGrp="1"/>
          </p:cNvSpPr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23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45" name="Рисунок 2"/>
          <p:cNvSpPr>
            <a:spLocks noGrp="1"/>
          </p:cNvSpPr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246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47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57200" y="274638"/>
            <a:ext cx="8229600" cy="5851526"/>
          </a:xfrm>
          <a:prstGeom prst="rect">
            <a:avLst/>
          </a:prstGeom>
        </p:spPr>
        <p:txBody>
          <a:bodyPr/>
          <a:lstStyle>
            <a:lvl1pPr>
              <a:buFontTx/>
              <a:defRPr>
                <a:latin typeface="Arial"/>
                <a:ea typeface="Arial"/>
                <a:cs typeface="Arial"/>
                <a:sym typeface="Arial"/>
              </a:defRPr>
            </a:lvl1pPr>
            <a:lvl2pPr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5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63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defRPr>
                <a:latin typeface="Arial"/>
                <a:ea typeface="Arial"/>
                <a:cs typeface="Arial"/>
                <a:sym typeface="Arial"/>
              </a:defRPr>
            </a:lvl1pPr>
            <a:lvl2pPr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6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t>Текст заголовка</a:t>
            </a:r>
          </a:p>
        </p:txBody>
      </p:sp>
      <p:sp>
        <p:nvSpPr>
          <p:cNvPr id="3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0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0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0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0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000">
                <a:solidFill>
                  <a:srgbClr val="888888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итульны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7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1pPr>
            <a:lvl2pPr marL="0" indent="4572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2pPr>
            <a:lvl3pPr marL="0" indent="9144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3pPr>
            <a:lvl4pPr marL="0" indent="13716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4pPr>
            <a:lvl5pPr marL="0" indent="1828800" algn="ctr">
              <a:buSzTx/>
              <a:buFontTx/>
              <a:buNone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73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и объект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81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FontTx/>
              <a:defRPr>
                <a:latin typeface="Arial"/>
                <a:ea typeface="Arial"/>
                <a:cs typeface="Arial"/>
                <a:sym typeface="Arial"/>
              </a:defRPr>
            </a:lvl1pPr>
            <a:lvl2pPr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8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Заголовок раздел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722312" y="4406900"/>
            <a:ext cx="7772401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9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722312" y="2906713"/>
            <a:ext cx="7772401" cy="1500188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20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91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99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buFontTx/>
              <a:defRPr sz="2800">
                <a:latin typeface="Arial"/>
                <a:ea typeface="Arial"/>
                <a:cs typeface="Arial"/>
                <a:sym typeface="Arial"/>
              </a:defRPr>
            </a:lvl1pPr>
            <a:lvl2pPr marL="790575" indent="-333375">
              <a:buFontTx/>
              <a:defRPr sz="2800">
                <a:latin typeface="Arial"/>
                <a:ea typeface="Arial"/>
                <a:cs typeface="Arial"/>
                <a:sym typeface="Arial"/>
              </a:defRPr>
            </a:lvl2pPr>
            <a:lvl3pPr marL="1234439" indent="-320039">
              <a:buFontTx/>
              <a:defRPr sz="2800">
                <a:latin typeface="Arial"/>
                <a:ea typeface="Arial"/>
                <a:cs typeface="Arial"/>
                <a:sym typeface="Arial"/>
              </a:defRPr>
            </a:lvl3pPr>
            <a:lvl4pPr marL="1727200" indent="-355600">
              <a:buFontTx/>
              <a:defRPr sz="2800">
                <a:latin typeface="Arial"/>
                <a:ea typeface="Arial"/>
                <a:cs typeface="Arial"/>
                <a:sym typeface="Arial"/>
              </a:defRPr>
            </a:lvl4pPr>
            <a:lvl5pPr marL="2184400" indent="-355600">
              <a:buFontTx/>
              <a:defRPr sz="28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30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09" name="Текст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310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318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33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buFontTx/>
              <a:defRPr>
                <a:latin typeface="Arial"/>
                <a:ea typeface="Arial"/>
                <a:cs typeface="Arial"/>
                <a:sym typeface="Arial"/>
              </a:defRPr>
            </a:lvl1pPr>
            <a:lvl2pPr>
              <a:buFontTx/>
              <a:defRPr>
                <a:latin typeface="Arial"/>
                <a:ea typeface="Arial"/>
                <a:cs typeface="Arial"/>
                <a:sym typeface="Arial"/>
              </a:defRPr>
            </a:lvl2pPr>
            <a:lvl3pPr>
              <a:buFontTx/>
              <a:defRPr>
                <a:latin typeface="Arial"/>
                <a:ea typeface="Arial"/>
                <a:cs typeface="Arial"/>
                <a:sym typeface="Arial"/>
              </a:defRPr>
            </a:lvl3pPr>
            <a:lvl4pPr>
              <a:buFontTx/>
              <a:defRPr>
                <a:latin typeface="Arial"/>
                <a:ea typeface="Arial"/>
                <a:cs typeface="Arial"/>
                <a:sym typeface="Arial"/>
              </a:defRPr>
            </a:lvl4pPr>
            <a:lvl5pPr>
              <a:buFontTx/>
              <a:defRPr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34" name="Текст 3"/>
          <p:cNvSpPr>
            <a:spLocks noGrp="1"/>
          </p:cNvSpPr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pPr>
            <a:endParaRPr/>
          </a:p>
        </p:txBody>
      </p:sp>
      <p:sp>
        <p:nvSpPr>
          <p:cNvPr id="33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343" name="Рисунок 2"/>
          <p:cNvSpPr>
            <a:spLocks noGrp="1"/>
          </p:cNvSpPr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34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1pPr>
            <a:lvl2pPr marL="0" indent="4572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2pPr>
            <a:lvl3pPr marL="0" indent="9144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3pPr>
            <a:lvl4pPr marL="0" indent="13716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4pPr>
            <a:lvl5pPr marL="0" indent="1828800">
              <a:buSzTx/>
              <a:buFontTx/>
              <a:buNone/>
              <a:defRPr sz="1400"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345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384892" y="6245225"/>
            <a:ext cx="301909" cy="288824"/>
          </a:xfrm>
          <a:prstGeom prst="rect">
            <a:avLst/>
          </a:prstGeom>
        </p:spPr>
        <p:txBody>
          <a:bodyPr anchor="t"/>
          <a:lstStyle>
            <a:lvl1pPr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39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 marL="790575" indent="-333375">
              <a:defRPr sz="2800"/>
            </a:lvl2pPr>
            <a:lvl3pPr marL="1234439" indent="-320039">
              <a:defRPr sz="2800"/>
            </a:lvl3pPr>
            <a:lvl4pPr marL="1727200" indent="-355600">
              <a:defRPr sz="2800"/>
            </a:lvl4pPr>
            <a:lvl5pPr marL="2184400" indent="-355600"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48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457200" y="1535112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9" name="Текст 4"/>
          <p:cNvSpPr>
            <a:spLocks noGrp="1"/>
          </p:cNvSpPr>
          <p:nvPr>
            <p:ph type="body" sz="quarter" idx="21"/>
          </p:nvPr>
        </p:nvSpPr>
        <p:spPr>
          <a:xfrm>
            <a:off x="4645025" y="1535112"/>
            <a:ext cx="4041775" cy="639763"/>
          </a:xfrm>
          <a:prstGeom prst="rect">
            <a:avLst/>
          </a:prstGeom>
        </p:spPr>
        <p:txBody>
          <a:bodyPr anchor="b"/>
          <a:lstStyle/>
          <a:p>
            <a:pPr marL="0" indent="0">
              <a:buSzTx/>
              <a:buFontTx/>
              <a:buNone/>
              <a:defRPr sz="2400" b="1"/>
            </a:pPr>
            <a:endParaRPr/>
          </a:p>
        </p:txBody>
      </p:sp>
      <p:sp>
        <p:nvSpPr>
          <p:cNvPr id="5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Текст заголовка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Текст заголовка</a:t>
            </a:r>
          </a:p>
        </p:txBody>
      </p:sp>
      <p:sp>
        <p:nvSpPr>
          <p:cNvPr id="5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7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4" name="Текст 3"/>
          <p:cNvSpPr>
            <a:spLocks noGrp="1"/>
          </p:cNvSpPr>
          <p:nvPr>
            <p:ph type="body" sz="half" idx="21"/>
          </p:nvPr>
        </p:nvSpPr>
        <p:spPr>
          <a:xfrm>
            <a:off x="457199" y="1435100"/>
            <a:ext cx="3008315" cy="4691063"/>
          </a:xfrm>
          <a:prstGeom prst="rect">
            <a:avLst/>
          </a:prstGeom>
        </p:spPr>
        <p:txBody>
          <a:bodyPr/>
          <a:lstStyle/>
          <a:p>
            <a:pPr marL="0" indent="0">
              <a:buSzTx/>
              <a:buFontTx/>
              <a:buNone/>
              <a:defRPr sz="1400"/>
            </a:pPr>
            <a:endParaRPr/>
          </a:p>
        </p:txBody>
      </p:sp>
      <p:sp>
        <p:nvSpPr>
          <p:cNvPr id="7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1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t>Текст заголовка</a:t>
            </a:r>
          </a:p>
        </p:txBody>
      </p:sp>
      <p:sp>
        <p:nvSpPr>
          <p:cNvPr id="83" name="Рисунок 2"/>
          <p:cNvSpPr>
            <a:spLocks noGrp="1"/>
          </p:cNvSpPr>
          <p:nvPr>
            <p:ph type="pic" sz="half" idx="21"/>
          </p:nvPr>
        </p:nvSpPr>
        <p:spPr>
          <a:xfrm>
            <a:off x="1792288" y="612775"/>
            <a:ext cx="5486401" cy="4114800"/>
          </a:xfrm>
          <a:prstGeom prst="rect">
            <a:avLst/>
          </a:prstGeom>
        </p:spPr>
        <p:txBody>
          <a:bodyPr lIns="91439" rIns="91439">
            <a:noAutofit/>
          </a:bodyPr>
          <a:lstStyle/>
          <a:p>
            <a:endParaRPr/>
          </a:p>
        </p:txBody>
      </p:sp>
      <p:sp>
        <p:nvSpPr>
          <p:cNvPr id="84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792288" y="5367337"/>
            <a:ext cx="5486401" cy="804863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400"/>
            </a:lvl1pPr>
            <a:lvl2pPr marL="0" indent="457200">
              <a:buSzTx/>
              <a:buFontTx/>
              <a:buNone/>
              <a:defRPr sz="1400"/>
            </a:lvl2pPr>
            <a:lvl3pPr marL="0" indent="914400">
              <a:buSzTx/>
              <a:buFontTx/>
              <a:buNone/>
              <a:defRPr sz="1400"/>
            </a:lvl3pPr>
            <a:lvl4pPr marL="0" indent="1371600">
              <a:buSzTx/>
              <a:buFontTx/>
              <a:buNone/>
              <a:defRPr sz="1400"/>
            </a:lvl4pPr>
            <a:lvl5pPr marL="0" indent="1828800">
              <a:buSzTx/>
              <a:buFontTx/>
              <a:buNone/>
              <a:defRPr sz="14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8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3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8428176" y="6414760"/>
            <a:ext cx="258624" cy="24830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194560" marR="0" indent="-36576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2651760" marR="0" indent="-36576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3108960" marR="0" indent="-36576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3566159" marR="0" indent="-365759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4023359" marR="0" indent="-365759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7%D0%B0%D0%B3%D0%BB%D0%B0%D0%B2%D0%BD%D1%8B%D0%B5_%D0%B1%D1%83%D0%BA%D0%B2%D1%8B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png"/><Relationship Id="rId7" Type="http://schemas.openxmlformats.org/officeDocument/2006/relationships/slide" Target="slide7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5.xml"/><Relationship Id="rId6" Type="http://schemas.openxmlformats.org/officeDocument/2006/relationships/image" Target="../media/image42.pn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5" Type="http://schemas.openxmlformats.org/officeDocument/2006/relationships/image" Target="../media/image51.pn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5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12" Type="http://schemas.openxmlformats.org/officeDocument/2006/relationships/image" Target="../media/image2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openxmlformats.org/officeDocument/2006/relationships/image" Target="../media/image23.pn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Заголовок 1"/>
          <p:cNvSpPr txBox="1">
            <a:spLocks noGrp="1"/>
          </p:cNvSpPr>
          <p:nvPr>
            <p:ph type="title"/>
          </p:nvPr>
        </p:nvSpPr>
        <p:spPr>
          <a:xfrm>
            <a:off x="0" y="274638"/>
            <a:ext cx="8964488" cy="1143001"/>
          </a:xfrm>
          <a:prstGeom prst="rect">
            <a:avLst/>
          </a:prstGeom>
        </p:spPr>
        <p:txBody>
          <a:bodyPr/>
          <a:lstStyle/>
          <a:p>
            <a:pPr>
              <a:defRPr sz="20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Муниципальное бюджетное общеобразовательное учреждение</a:t>
            </a:r>
            <a:br>
              <a:rPr dirty="0"/>
            </a:br>
            <a:r>
              <a:rPr dirty="0"/>
              <a:t> «Варьеганская  общеобразовательная   средняя </a:t>
            </a:r>
            <a:r>
              <a:rPr dirty="0" smtClean="0"/>
              <a:t>школа»</a:t>
            </a:r>
            <a:endParaRPr dirty="0"/>
          </a:p>
        </p:txBody>
      </p:sp>
      <p:sp>
        <p:nvSpPr>
          <p:cNvPr id="355" name="Объект 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853136"/>
          </a:xfrm>
          <a:prstGeom prst="rect">
            <a:avLst/>
          </a:prstGeom>
        </p:spPr>
        <p:txBody>
          <a:bodyPr/>
          <a:lstStyle/>
          <a:p>
            <a:pPr marL="0" indent="0" algn="ctr">
              <a:lnSpc>
                <a:spcPct val="80000"/>
              </a:lnSpc>
              <a:buSzTx/>
              <a:buNone/>
              <a:defRPr sz="15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</a:t>
            </a: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18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18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18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3600" b="1">
                <a:solidFill>
                  <a:srgbClr val="002D8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Занятие</a:t>
            </a:r>
            <a:r>
              <a:rPr dirty="0" smtClean="0"/>
              <a:t> </a:t>
            </a:r>
            <a:r>
              <a:rPr dirty="0"/>
              <a:t>по </a:t>
            </a:r>
            <a:r>
              <a:rPr dirty="0" smtClean="0"/>
              <a:t>теме</a:t>
            </a:r>
            <a:r>
              <a:rPr lang="ru-RU" dirty="0" smtClean="0"/>
              <a:t>:</a:t>
            </a: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3600" b="1">
                <a:solidFill>
                  <a:srgbClr val="002D8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«Заглавная буква в именах собственных</a:t>
            </a:r>
            <a:r>
              <a:rPr dirty="0" smtClean="0"/>
              <a:t>»</a:t>
            </a:r>
            <a:r>
              <a:rPr lang="ru-RU" dirty="0" smtClean="0"/>
              <a:t>. </a:t>
            </a: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3600" b="1">
                <a:solidFill>
                  <a:srgbClr val="002D8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18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700" dirty="0"/>
          </a:p>
          <a:p>
            <a:pPr marL="0" indent="0" algn="ctr">
              <a:lnSpc>
                <a:spcPct val="80000"/>
              </a:lnSpc>
              <a:buSzTx/>
              <a:buNone/>
              <a:defRPr sz="18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700" dirty="0"/>
          </a:p>
          <a:p>
            <a:pPr marL="0" indent="0" algn="r">
              <a:lnSpc>
                <a:spcPct val="88000"/>
              </a:lnSpc>
              <a:buSzTx/>
              <a:buNone/>
              <a:defRPr sz="20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smtClean="0"/>
              <a:t> </a:t>
            </a:r>
            <a:endParaRPr sz="2700" dirty="0"/>
          </a:p>
          <a:p>
            <a:pPr marL="0" indent="0" algn="r">
              <a:lnSpc>
                <a:spcPct val="88000"/>
              </a:lnSpc>
              <a:buSzTx/>
              <a:buNone/>
              <a:defRPr sz="20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у</a:t>
            </a:r>
            <a:r>
              <a:rPr dirty="0" smtClean="0"/>
              <a:t>читель</a:t>
            </a:r>
            <a:r>
              <a:rPr lang="ru-RU" dirty="0" smtClean="0"/>
              <a:t>- дефектолог:</a:t>
            </a:r>
            <a:r>
              <a:rPr dirty="0" smtClean="0"/>
              <a:t>       </a:t>
            </a:r>
            <a:endParaRPr sz="2700" dirty="0"/>
          </a:p>
          <a:p>
            <a:pPr marL="0" indent="0" algn="r">
              <a:lnSpc>
                <a:spcPct val="88000"/>
              </a:lnSpc>
              <a:buSzTx/>
              <a:buNone/>
              <a:defRPr sz="20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</a:t>
            </a:r>
            <a:r>
              <a:rPr lang="ru-RU" dirty="0" smtClean="0"/>
              <a:t>Бреус</a:t>
            </a:r>
            <a:r>
              <a:rPr dirty="0" smtClean="0"/>
              <a:t> </a:t>
            </a:r>
            <a:r>
              <a:rPr dirty="0"/>
              <a:t>Наталья Александровна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Объект 2"/>
          <p:cNvSpPr txBox="1">
            <a:spLocks noGrp="1"/>
          </p:cNvSpPr>
          <p:nvPr>
            <p:ph type="body" idx="1"/>
          </p:nvPr>
        </p:nvSpPr>
        <p:spPr>
          <a:xfrm>
            <a:off x="323527" y="836711"/>
            <a:ext cx="8229601" cy="5688634"/>
          </a:xfrm>
          <a:prstGeom prst="rect">
            <a:avLst/>
          </a:prstGeom>
        </p:spPr>
        <p:txBody>
          <a:bodyPr/>
          <a:lstStyle/>
          <a:p>
            <a:pPr marL="0" indent="0" algn="ctr">
              <a:buSzTx/>
              <a:buNone/>
              <a:defRPr sz="4000" b="1" spc="400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«Отдел типографии»</a:t>
            </a:r>
            <a:r>
              <a:rPr sz="2400" b="0" spc="0">
                <a:solidFill>
                  <a:srgbClr val="000000"/>
                </a:solidFill>
              </a:rPr>
              <a:t>   </a:t>
            </a:r>
          </a:p>
          <a:p>
            <a:pPr marL="0" indent="0" algn="ctr">
              <a:buSzTx/>
              <a:buNone/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Прием «Собери слово»</a:t>
            </a:r>
            <a:endParaRPr b="1">
              <a:solidFill>
                <a:srgbClr val="376092"/>
              </a:solidFill>
            </a:endParaRPr>
          </a:p>
          <a:p>
            <a:pPr marL="0" indent="0" algn="just">
              <a:buSzTx/>
              <a:buNone/>
              <a:defRPr sz="2800" b="1">
                <a:solidFill>
                  <a:srgbClr val="37609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</a:t>
            </a:r>
            <a:r>
              <a:rPr sz="3200" b="0">
                <a:solidFill>
                  <a:srgbClr val="800000"/>
                </a:solidFill>
              </a:rPr>
              <a:t>  </a:t>
            </a:r>
            <a:r>
              <a:rPr sz="3200">
                <a:solidFill>
                  <a:srgbClr val="660033"/>
                </a:solidFill>
              </a:rPr>
              <a:t>Ой, беда, развалились все слова! </a:t>
            </a:r>
            <a:endParaRPr i="1">
              <a:solidFill>
                <a:srgbClr val="660033"/>
              </a:solidFill>
            </a:endParaRPr>
          </a:p>
          <a:p>
            <a:pPr marL="0" indent="0" algn="just">
              <a:buSzTx/>
              <a:buNone/>
              <a:defRPr b="1">
                <a:solidFill>
                  <a:srgbClr val="6600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 Их собрать нелегкое задание! </a:t>
            </a:r>
            <a:endParaRPr i="1"/>
          </a:p>
          <a:p>
            <a:pPr marL="0" indent="0" algn="just">
              <a:buSzTx/>
              <a:buNone/>
              <a:defRPr b="1">
                <a:solidFill>
                  <a:srgbClr val="6600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  Надо знать тех слов правописание!</a:t>
            </a:r>
            <a:endParaRPr i="1"/>
          </a:p>
          <a:p>
            <a:pPr marL="0" indent="0" algn="just">
              <a:lnSpc>
                <a:spcPct val="110000"/>
              </a:lnSpc>
              <a:buSzTx/>
              <a:buNone/>
              <a:defRPr sz="24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</a:t>
            </a:r>
            <a:r>
              <a:rPr sz="5400">
                <a:solidFill>
                  <a:srgbClr val="1F497D"/>
                </a:solidFill>
              </a:rPr>
              <a:t>- едочква,  боакса,  годор             </a:t>
            </a:r>
          </a:p>
          <a:p>
            <a:pPr marL="0" indent="0" algn="just">
              <a:lnSpc>
                <a:spcPct val="110000"/>
              </a:lnSpc>
              <a:buSzTx/>
              <a:buNone/>
              <a:defRPr sz="4800" b="1">
                <a:solidFill>
                  <a:srgbClr val="25406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девочка,  собака, город</a:t>
            </a:r>
            <a:endParaRPr i="1"/>
          </a:p>
          <a:p>
            <a:pPr marL="0" indent="0" algn="just">
              <a:lnSpc>
                <a:spcPct val="110000"/>
              </a:lnSpc>
              <a:buSzTx/>
              <a:buNone/>
              <a:defRPr sz="2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</a:t>
            </a:r>
          </a:p>
        </p:txBody>
      </p:sp>
      <p:sp>
        <p:nvSpPr>
          <p:cNvPr id="463" name="TextBox 1"/>
          <p:cNvSpPr txBox="1"/>
          <p:nvPr/>
        </p:nvSpPr>
        <p:spPr>
          <a:xfrm>
            <a:off x="372050" y="332656"/>
            <a:ext cx="8261489" cy="3484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    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2" grpId="1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aphicFrame>
        <p:nvGraphicFramePr>
          <p:cNvPr id="466" name="Объект 4"/>
          <p:cNvGraphicFramePr/>
          <p:nvPr/>
        </p:nvGraphicFramePr>
        <p:xfrm>
          <a:off x="457200" y="2132856"/>
          <a:ext cx="8507288" cy="3024334"/>
        </p:xfrm>
        <a:graphic>
          <a:graphicData uri="http://schemas.openxmlformats.org/drawingml/2006/table">
            <a:tbl>
              <a:tblPr firstRow="1">
                <a:tableStyleId>{4C3C2611-4C71-4FC5-86AE-919BDF0F9419}</a:tableStyleId>
              </a:tblPr>
              <a:tblGrid>
                <a:gridCol w="4306158"/>
                <a:gridCol w="4201130"/>
              </a:tblGrid>
              <a:tr h="83098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                             ?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defRPr sz="1800" b="0">
                          <a:solidFill>
                            <a:srgbClr val="000000"/>
                          </a:solidFill>
                        </a:defRPr>
                      </a:pPr>
                      <a:r>
                        <a:rPr b="1">
                          <a:solidFill>
                            <a:srgbClr val="FFFFFF"/>
                          </a:solidFill>
                        </a:rPr>
                        <a:t>                           ?</a:t>
                      </a:r>
                    </a:p>
                  </a:txBody>
                  <a:tcPr marL="45720" marR="45720" horzOverflow="overflow"/>
                </a:tc>
              </a:tr>
              <a:tr h="731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defRPr sz="1800"/>
                      </a:pPr>
                      <a:r>
                        <a:rPr sz="3600" b="1"/>
                        <a:t>девочка</a:t>
                      </a:r>
                    </a:p>
                  </a:txBody>
                  <a:tcPr marL="45720" marR="45720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R="904875" algn="ctr">
                        <a:lnSpc>
                          <a:spcPct val="107000"/>
                        </a:lnSpc>
                        <a:defRPr sz="1800"/>
                      </a:pPr>
                      <a:r>
                        <a:rPr sz="3600" b="1"/>
                        <a:t> (О,о)ля</a:t>
                      </a:r>
                    </a:p>
                  </a:txBody>
                  <a:tcPr marL="45720" marR="45720" horzOverflow="overflow">
                    <a:solidFill>
                      <a:srgbClr val="D0D8E8"/>
                    </a:solidFill>
                  </a:tcPr>
                </a:tc>
              </a:tr>
              <a:tr h="731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defRPr sz="1800"/>
                      </a:pPr>
                      <a:r>
                        <a:rPr sz="3600" b="1"/>
                        <a:t>собака</a:t>
                      </a:r>
                    </a:p>
                  </a:txBody>
                  <a:tcPr marL="45720" marR="45720" horzOverflow="overflow"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R="904875" algn="ctr">
                        <a:lnSpc>
                          <a:spcPct val="107000"/>
                        </a:lnSpc>
                        <a:defRPr sz="1800"/>
                      </a:pPr>
                      <a:r>
                        <a:rPr sz="3600" b="1"/>
                        <a:t>  (Ш,ш)арик</a:t>
                      </a:r>
                    </a:p>
                  </a:txBody>
                  <a:tcPr marL="45720" marR="45720" horzOverflow="overflow">
                    <a:solidFill>
                      <a:srgbClr val="E9EDF4"/>
                    </a:solidFill>
                  </a:tcPr>
                </a:tc>
              </a:tr>
              <a:tr h="73111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defRPr sz="1800"/>
                      </a:pPr>
                      <a:r>
                        <a:rPr sz="3600" b="1"/>
                        <a:t>город</a:t>
                      </a:r>
                    </a:p>
                  </a:txBody>
                  <a:tcPr marL="45720" marR="45720" horzOverflow="overflow"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R="904875" algn="ctr">
                        <a:lnSpc>
                          <a:spcPct val="107000"/>
                        </a:lnSpc>
                        <a:defRPr sz="1800"/>
                      </a:pPr>
                      <a:r>
                        <a:rPr sz="3600" b="1"/>
                        <a:t>     (М,м)осква</a:t>
                      </a:r>
                    </a:p>
                  </a:txBody>
                  <a:tcPr marL="45720" marR="45720" horzOverflow="overflow"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8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7543" y="188639"/>
            <a:ext cx="7920882" cy="6303995"/>
          </a:xfrm>
          <a:prstGeom prst="rect">
            <a:avLst/>
          </a:prstGeom>
          <a:ln w="12700">
            <a:miter lim="400000"/>
          </a:ln>
        </p:spPr>
      </p:pic>
      <p:pic>
        <p:nvPicPr>
          <p:cNvPr id="469" name="image9.png" descr="image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543" y="222433"/>
            <a:ext cx="7829637" cy="623640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/>
          <a:p>
            <a:pPr defTabSz="896111">
              <a:defRPr sz="3822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Страна «Части речи»</a:t>
            </a:r>
            <a:br/>
            <a:r>
              <a:rPr>
                <a:latin typeface="+mj-lt"/>
                <a:ea typeface="+mj-ea"/>
                <a:cs typeface="+mj-cs"/>
                <a:sym typeface="Calibri"/>
              </a:rPr>
              <a:t> </a:t>
            </a:r>
          </a:p>
        </p:txBody>
      </p:sp>
      <p:sp>
        <p:nvSpPr>
          <p:cNvPr id="472" name="Объект 2"/>
          <p:cNvSpPr txBox="1">
            <a:spLocks noGrp="1"/>
          </p:cNvSpPr>
          <p:nvPr>
            <p:ph type="body" idx="1"/>
          </p:nvPr>
        </p:nvSpPr>
        <p:spPr>
          <a:xfrm>
            <a:off x="539551" y="1412776"/>
            <a:ext cx="8229601" cy="4525963"/>
          </a:xfrm>
          <a:prstGeom prst="rect">
            <a:avLst/>
          </a:prstGeom>
        </p:spPr>
        <p:txBody>
          <a:bodyPr/>
          <a:lstStyle/>
          <a:p>
            <a:pPr>
              <a:buSzTx/>
              <a:buNone/>
              <a:defRPr sz="2400" b="1" i="1"/>
            </a:pPr>
            <a:r>
              <a:t>     </a:t>
            </a:r>
            <a:r>
              <a:rPr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Имя существительное</a:t>
            </a:r>
          </a:p>
          <a:p>
            <a:pPr>
              <a:buSzTx/>
              <a:buNone/>
              <a:defRPr sz="2400" b="1" i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Очень удивительное </a:t>
            </a:r>
          </a:p>
          <a:p>
            <a:pPr>
              <a:buSzTx/>
              <a:buNone/>
              <a:defRPr sz="2400" b="1" i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На вопросы КТО? И ЧТО?</a:t>
            </a:r>
          </a:p>
          <a:p>
            <a:pPr>
              <a:buSzTx/>
              <a:buNone/>
              <a:defRPr sz="2400" b="1" i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Отвечать оно должно.</a:t>
            </a:r>
          </a:p>
        </p:txBody>
      </p:sp>
      <p:grpSp>
        <p:nvGrpSpPr>
          <p:cNvPr id="475" name="Прямоугольник 4"/>
          <p:cNvGrpSpPr/>
          <p:nvPr/>
        </p:nvGrpSpPr>
        <p:grpSpPr>
          <a:xfrm>
            <a:off x="5741241" y="1260312"/>
            <a:ext cx="3024337" cy="720082"/>
            <a:chOff x="0" y="0"/>
            <a:chExt cx="3024336" cy="720080"/>
          </a:xfrm>
        </p:grpSpPr>
        <p:sp>
          <p:nvSpPr>
            <p:cNvPr id="473" name="Прямоугольник"/>
            <p:cNvSpPr/>
            <p:nvPr/>
          </p:nvSpPr>
          <p:spPr>
            <a:xfrm>
              <a:off x="-1" y="-1"/>
              <a:ext cx="3024338" cy="720082"/>
            </a:xfrm>
            <a:prstGeom prst="rect">
              <a:avLst/>
            </a:prstGeom>
            <a:solidFill>
              <a:srgbClr val="E6B9B8"/>
            </a:solidFill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0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474" name="ИМЯ…"/>
            <p:cNvSpPr txBox="1"/>
            <p:nvPr/>
          </p:nvSpPr>
          <p:spPr>
            <a:xfrm>
              <a:off x="58419" y="27615"/>
              <a:ext cx="2907498" cy="6648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20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ИМЯ</a:t>
              </a:r>
              <a:endParaRPr>
                <a:solidFill>
                  <a:srgbClr val="FFFFFF"/>
                </a:solidFill>
              </a:endParaRPr>
            </a:p>
            <a:p>
              <a:pPr algn="ctr">
                <a:defRPr sz="20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СУЩЕСТВИТЕЛЬНОЕ</a:t>
              </a:r>
            </a:p>
          </p:txBody>
        </p:sp>
      </p:grpSp>
      <p:grpSp>
        <p:nvGrpSpPr>
          <p:cNvPr id="478" name="Блок-схема: извлечение 5"/>
          <p:cNvGrpSpPr/>
          <p:nvPr/>
        </p:nvGrpSpPr>
        <p:grpSpPr>
          <a:xfrm>
            <a:off x="3064706" y="2430228"/>
            <a:ext cx="4690426" cy="1782050"/>
            <a:chOff x="0" y="0"/>
            <a:chExt cx="4690424" cy="1782049"/>
          </a:xfrm>
        </p:grpSpPr>
        <p:sp>
          <p:nvSpPr>
            <p:cNvPr id="476" name="Треугольник"/>
            <p:cNvSpPr/>
            <p:nvPr/>
          </p:nvSpPr>
          <p:spPr>
            <a:xfrm>
              <a:off x="-1" y="0"/>
              <a:ext cx="4690426" cy="17820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8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CCFF99"/>
            </a:solidFill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477" name="ПРЕДМЕТ…"/>
            <p:cNvSpPr txBox="1"/>
            <p:nvPr/>
          </p:nvSpPr>
          <p:spPr>
            <a:xfrm>
              <a:off x="1231025" y="954391"/>
              <a:ext cx="2228374" cy="7642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ПРЕДМЕТ</a:t>
              </a:r>
              <a:endParaRPr>
                <a:solidFill>
                  <a:srgbClr val="FFFFFF"/>
                </a:solidFill>
              </a:endParaRPr>
            </a:p>
            <a:p>
              <a:pPr algn="ctr"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Кто?     Что?</a:t>
              </a:r>
            </a:p>
          </p:txBody>
        </p:sp>
      </p:grpSp>
      <p:grpSp>
        <p:nvGrpSpPr>
          <p:cNvPr id="481" name="Прямоугольник 6"/>
          <p:cNvGrpSpPr/>
          <p:nvPr/>
        </p:nvGrpSpPr>
        <p:grpSpPr>
          <a:xfrm>
            <a:off x="3027510" y="4212278"/>
            <a:ext cx="4690426" cy="1055528"/>
            <a:chOff x="0" y="0"/>
            <a:chExt cx="4690424" cy="1055527"/>
          </a:xfrm>
        </p:grpSpPr>
        <p:sp>
          <p:nvSpPr>
            <p:cNvPr id="479" name="Прямоугольник"/>
            <p:cNvSpPr/>
            <p:nvPr/>
          </p:nvSpPr>
          <p:spPr>
            <a:xfrm>
              <a:off x="-1" y="-1"/>
              <a:ext cx="4690426" cy="1055529"/>
            </a:xfrm>
            <a:prstGeom prst="rect">
              <a:avLst/>
            </a:prstGeom>
            <a:solidFill>
              <a:srgbClr val="FFFF99"/>
            </a:solidFill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480" name="Одушевлённые       КТО?   (кот)…"/>
            <p:cNvSpPr txBox="1"/>
            <p:nvPr/>
          </p:nvSpPr>
          <p:spPr>
            <a:xfrm>
              <a:off x="58419" y="145617"/>
              <a:ext cx="4573585" cy="7642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Одушевлённые       КТО?   (кот)</a:t>
              </a:r>
              <a:endParaRPr>
                <a:solidFill>
                  <a:srgbClr val="FFFFFF"/>
                </a:solidFill>
              </a:endParaRPr>
            </a:p>
            <a:p>
              <a:pPr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Неодушевлённые   ЧТО?   (дом)</a:t>
              </a:r>
            </a:p>
          </p:txBody>
        </p:sp>
      </p:grpSp>
      <p:grpSp>
        <p:nvGrpSpPr>
          <p:cNvPr id="484" name="Прямоугольник 7"/>
          <p:cNvGrpSpPr/>
          <p:nvPr/>
        </p:nvGrpSpPr>
        <p:grpSpPr>
          <a:xfrm>
            <a:off x="3033241" y="4875029"/>
            <a:ext cx="4690425" cy="1865670"/>
            <a:chOff x="0" y="0"/>
            <a:chExt cx="4690424" cy="1865669"/>
          </a:xfrm>
        </p:grpSpPr>
        <p:sp>
          <p:nvSpPr>
            <p:cNvPr id="482" name="Прямоугольник"/>
            <p:cNvSpPr/>
            <p:nvPr/>
          </p:nvSpPr>
          <p:spPr>
            <a:xfrm>
              <a:off x="0" y="392774"/>
              <a:ext cx="4690425" cy="1080121"/>
            </a:xfrm>
            <a:prstGeom prst="rect">
              <a:avLst/>
            </a:prstGeom>
            <a:solidFill>
              <a:srgbClr val="C6D9F1"/>
            </a:solidFill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400"/>
              </a:pPr>
              <a:endParaRPr/>
            </a:p>
          </p:txBody>
        </p:sp>
        <p:sp>
          <p:nvSpPr>
            <p:cNvPr id="483" name="Текст"/>
            <p:cNvSpPr txBox="1"/>
            <p:nvPr/>
          </p:nvSpPr>
          <p:spPr>
            <a:xfrm>
              <a:off x="58419" y="0"/>
              <a:ext cx="4573586" cy="18656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400"/>
              </a:pPr>
              <a:endParaRPr/>
            </a:p>
            <a:p>
              <a:pPr>
                <a:defRPr sz="2400"/>
              </a:pPr>
              <a:endParaRPr/>
            </a:p>
            <a:p>
              <a:pPr>
                <a:defRPr sz="2400" b="1"/>
              </a:pPr>
              <a:r>
                <a:t>                                                                                          </a:t>
              </a:r>
            </a:p>
            <a:p>
              <a:pPr>
                <a:defRPr sz="2400" b="1"/>
              </a:pPr>
              <a:endParaRPr/>
            </a:p>
            <a:p>
              <a:pPr>
                <a:defRPr sz="2400"/>
              </a:pPr>
              <a:r>
                <a:t>                                 </a:t>
              </a:r>
            </a:p>
          </p:txBody>
        </p:sp>
      </p:grpSp>
      <p:sp>
        <p:nvSpPr>
          <p:cNvPr id="485" name="TextBox 3"/>
          <p:cNvSpPr txBox="1"/>
          <p:nvPr/>
        </p:nvSpPr>
        <p:spPr>
          <a:xfrm>
            <a:off x="5193784" y="5292707"/>
            <a:ext cx="2212817" cy="850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6000"/>
            </a:lvl1pPr>
          </a:lstStyle>
          <a:p>
            <a:r>
              <a:t>?</a:t>
            </a:r>
          </a:p>
        </p:txBody>
      </p:sp>
      <p:grpSp>
        <p:nvGrpSpPr>
          <p:cNvPr id="488" name="Прямоугольник 8"/>
          <p:cNvGrpSpPr/>
          <p:nvPr/>
        </p:nvGrpSpPr>
        <p:grpSpPr>
          <a:xfrm>
            <a:off x="3041691" y="5228249"/>
            <a:ext cx="4690426" cy="1119675"/>
            <a:chOff x="0" y="0"/>
            <a:chExt cx="4690424" cy="1119674"/>
          </a:xfrm>
        </p:grpSpPr>
        <p:sp>
          <p:nvSpPr>
            <p:cNvPr id="486" name="Прямоугольник"/>
            <p:cNvSpPr/>
            <p:nvPr/>
          </p:nvSpPr>
          <p:spPr>
            <a:xfrm>
              <a:off x="-1" y="-1"/>
              <a:ext cx="4690426" cy="1119676"/>
            </a:xfrm>
            <a:prstGeom prst="rect">
              <a:avLst/>
            </a:prstGeom>
            <a:solidFill>
              <a:srgbClr val="C6D9F1"/>
            </a:solidFill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</p:txBody>
        </p:sp>
        <p:sp>
          <p:nvSpPr>
            <p:cNvPr id="487" name="Нарицательные  (девочка)…"/>
            <p:cNvSpPr txBox="1"/>
            <p:nvPr/>
          </p:nvSpPr>
          <p:spPr>
            <a:xfrm>
              <a:off x="58419" y="177691"/>
              <a:ext cx="4573585" cy="7642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   Нарицательные  (девочка) </a:t>
              </a:r>
              <a:endParaRPr>
                <a:solidFill>
                  <a:srgbClr val="FFFFFF"/>
                </a:solidFill>
              </a:endParaRPr>
            </a:p>
            <a:p>
              <a:pPr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   Собственные       (Оля)</a:t>
              </a:r>
            </a:p>
          </p:txBody>
        </p:sp>
      </p:grpSp>
      <p:pic>
        <p:nvPicPr>
          <p:cNvPr id="489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68024" y="3384782"/>
            <a:ext cx="1909728" cy="19097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8" grpId="1" animBg="1" advAuto="0"/>
      <p:bldP spid="481" grpId="2" animBg="1" advAuto="0"/>
      <p:bldP spid="484" grpId="3" animBg="1" advAuto="0"/>
      <p:bldP spid="485" grpId="4" animBg="1" advAuto="0"/>
      <p:bldP spid="488" grpId="5" animBg="1" advAuto="0"/>
      <p:bldP spid="489" grpId="6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93" name="Группа 5"/>
          <p:cNvGrpSpPr/>
          <p:nvPr/>
        </p:nvGrpSpPr>
        <p:grpSpPr>
          <a:xfrm>
            <a:off x="-64335" y="-99393"/>
            <a:ext cx="9144000" cy="6858001"/>
            <a:chOff x="0" y="0"/>
            <a:chExt cx="9143999" cy="6858000"/>
          </a:xfrm>
        </p:grpSpPr>
        <p:pic>
          <p:nvPicPr>
            <p:cNvPr id="491" name="Picture 2" descr="Picture 2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18823" b="23896"/>
            <a:stretch>
              <a:fillRect/>
            </a:stretch>
          </p:blipFill>
          <p:spPr>
            <a:xfrm>
              <a:off x="0" y="-1"/>
              <a:ext cx="9144000" cy="6858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492" name="Прямоугольник 4"/>
            <p:cNvSpPr/>
            <p:nvPr/>
          </p:nvSpPr>
          <p:spPr>
            <a:xfrm>
              <a:off x="2411413" y="2492375"/>
              <a:ext cx="4321176" cy="504825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494" name="Прямоугольник 12"/>
          <p:cNvSpPr/>
          <p:nvPr/>
        </p:nvSpPr>
        <p:spPr>
          <a:xfrm>
            <a:off x="2051050" y="1700211"/>
            <a:ext cx="1081088" cy="14446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95" name="TextBox 6"/>
          <p:cNvSpPr txBox="1"/>
          <p:nvPr/>
        </p:nvSpPr>
        <p:spPr>
          <a:xfrm>
            <a:off x="1835696" y="1464666"/>
            <a:ext cx="3600499" cy="2808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 b="1"/>
            </a:lvl1pPr>
          </a:lstStyle>
          <a:p>
            <a:r>
              <a:t>Нарицательные имена существительные</a:t>
            </a:r>
          </a:p>
        </p:txBody>
      </p:sp>
      <p:sp>
        <p:nvSpPr>
          <p:cNvPr id="496" name="Прямоугольник 13"/>
          <p:cNvSpPr/>
          <p:nvPr/>
        </p:nvSpPr>
        <p:spPr>
          <a:xfrm>
            <a:off x="8186" y="3572448"/>
            <a:ext cx="5795965" cy="328453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97" name="TextBox 11"/>
          <p:cNvSpPr txBox="1"/>
          <p:nvPr/>
        </p:nvSpPr>
        <p:spPr>
          <a:xfrm>
            <a:off x="199438" y="1880671"/>
            <a:ext cx="8695060" cy="430887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 b="1"/>
            </a:pPr>
            <a:r>
              <a:rPr dirty="0"/>
              <a:t>               </a:t>
            </a:r>
          </a:p>
          <a:p>
            <a:pPr>
              <a:defRPr sz="3600" b="1">
                <a:solidFill>
                  <a:srgbClr val="FF0000"/>
                </a:solidFill>
              </a:defRPr>
            </a:pPr>
            <a:r>
              <a:rPr dirty="0" err="1"/>
              <a:t>Нарицательный</a:t>
            </a:r>
            <a:r>
              <a:rPr dirty="0"/>
              <a:t>, -</a:t>
            </a:r>
            <a:r>
              <a:rPr b="0" i="1" dirty="0"/>
              <a:t>ая, </a:t>
            </a:r>
            <a:r>
              <a:rPr b="0" i="1" dirty="0" err="1"/>
              <a:t>ое</a:t>
            </a:r>
            <a:r>
              <a:rPr b="0" i="1" dirty="0"/>
              <a:t>;</a:t>
            </a:r>
            <a:endParaRPr sz="2800" dirty="0">
              <a:solidFill>
                <a:srgbClr val="007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defRPr sz="280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Нарицательные</a:t>
            </a:r>
            <a:r>
              <a:rPr dirty="0"/>
              <a:t> имена </a:t>
            </a:r>
            <a:r>
              <a:rPr dirty="0" err="1"/>
              <a:t>существительные</a:t>
            </a:r>
            <a:r>
              <a:rPr dirty="0"/>
              <a:t>  </a:t>
            </a:r>
            <a:r>
              <a:rPr sz="1600" dirty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— </a:t>
            </a:r>
            <a:r>
              <a:rPr sz="2400" dirty="0" err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называют</a:t>
            </a:r>
            <a:r>
              <a:rPr sz="24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ряд</a:t>
            </a:r>
            <a:r>
              <a:rPr sz="24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однородных</a:t>
            </a:r>
            <a:r>
              <a:rPr sz="24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</a:t>
            </a:r>
            <a:r>
              <a:rPr sz="2400" dirty="0" err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предметов</a:t>
            </a:r>
            <a:r>
              <a:rPr sz="24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 и </a:t>
            </a:r>
            <a:r>
              <a:rPr sz="2400" dirty="0" err="1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явлений</a:t>
            </a:r>
            <a:r>
              <a:rPr sz="2400" dirty="0">
                <a:solidFill>
                  <a:srgbClr val="000000"/>
                </a:solidFill>
                <a:latin typeface="Arial Narrow"/>
                <a:ea typeface="Arial Narrow"/>
                <a:cs typeface="Arial Narrow"/>
                <a:sym typeface="Arial Narrow"/>
              </a:rPr>
              <a:t>.</a:t>
            </a:r>
            <a:endParaRPr dirty="0">
              <a:latin typeface="Arial"/>
              <a:ea typeface="Arial"/>
              <a:cs typeface="Arial"/>
              <a:sym typeface="Arial"/>
            </a:endParaRPr>
          </a:p>
          <a:p>
            <a:pPr>
              <a:defRPr sz="2400" i="1"/>
            </a:pPr>
            <a:r>
              <a:rPr dirty="0" err="1"/>
              <a:t>Например</a:t>
            </a:r>
            <a:r>
              <a:rPr dirty="0"/>
              <a:t>:</a:t>
            </a:r>
            <a:endParaRPr sz="2800" dirty="0"/>
          </a:p>
          <a:p>
            <a:pPr>
              <a:buSzPct val="100000"/>
              <a:buFont typeface="Arial"/>
              <a:buChar char="•"/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rPr lang="ru-RU" dirty="0" smtClean="0"/>
              <a:t>с</a:t>
            </a:r>
            <a:r>
              <a:rPr dirty="0" err="1" smtClean="0"/>
              <a:t>тол</a:t>
            </a:r>
            <a:r>
              <a:rPr dirty="0"/>
              <a:t>, </a:t>
            </a:r>
            <a:r>
              <a:rPr dirty="0" err="1"/>
              <a:t>мальчик</a:t>
            </a:r>
            <a:r>
              <a:rPr dirty="0"/>
              <a:t>, </a:t>
            </a:r>
            <a:r>
              <a:rPr dirty="0" err="1"/>
              <a:t>птица</a:t>
            </a:r>
            <a:r>
              <a:rPr dirty="0"/>
              <a:t>, </a:t>
            </a:r>
            <a:r>
              <a:rPr dirty="0" err="1"/>
              <a:t>весна</a:t>
            </a:r>
            <a:r>
              <a:rPr dirty="0"/>
              <a:t>.</a:t>
            </a:r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</p:txBody>
      </p:sp>
      <p:pic>
        <p:nvPicPr>
          <p:cNvPr id="498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7543" y="4725144"/>
            <a:ext cx="7108826" cy="16589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5" grpId="1" animBg="1" advAuto="0"/>
      <p:bldP spid="498" grpId="2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2" name="Группа 5"/>
          <p:cNvGrpSpPr/>
          <p:nvPr/>
        </p:nvGrpSpPr>
        <p:grpSpPr>
          <a:xfrm>
            <a:off x="-92530" y="-45849"/>
            <a:ext cx="9144000" cy="6858001"/>
            <a:chOff x="0" y="0"/>
            <a:chExt cx="9143999" cy="6858000"/>
          </a:xfrm>
        </p:grpSpPr>
        <p:pic>
          <p:nvPicPr>
            <p:cNvPr id="500" name="Picture 2" descr="Picture 2"/>
            <p:cNvPicPr>
              <a:picLocks noChangeAspect="1"/>
            </p:cNvPicPr>
            <p:nvPr/>
          </p:nvPicPr>
          <p:blipFill>
            <a:blip r:embed="rId2">
              <a:extLst/>
            </a:blip>
            <a:srcRect r="18823" b="23896"/>
            <a:stretch>
              <a:fillRect/>
            </a:stretch>
          </p:blipFill>
          <p:spPr>
            <a:xfrm>
              <a:off x="0" y="-1"/>
              <a:ext cx="9144000" cy="68580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01" name="Прямоугольник 4"/>
            <p:cNvSpPr/>
            <p:nvPr/>
          </p:nvSpPr>
          <p:spPr>
            <a:xfrm>
              <a:off x="2411413" y="2492375"/>
              <a:ext cx="4321176" cy="504825"/>
            </a:xfrm>
            <a:prstGeom prst="rect">
              <a:avLst/>
            </a:prstGeom>
            <a:solidFill>
              <a:srgbClr val="FFFFFF"/>
            </a:solidFill>
            <a:ln w="25400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503" name="Прямоугольник 12"/>
          <p:cNvSpPr/>
          <p:nvPr/>
        </p:nvSpPr>
        <p:spPr>
          <a:xfrm>
            <a:off x="2051050" y="1700211"/>
            <a:ext cx="1081088" cy="14446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04" name="TextBox 6"/>
          <p:cNvSpPr txBox="1"/>
          <p:nvPr/>
        </p:nvSpPr>
        <p:spPr>
          <a:xfrm>
            <a:off x="1889822" y="1546324"/>
            <a:ext cx="3600499" cy="2808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1400" b="1"/>
            </a:lvl1pPr>
          </a:lstStyle>
          <a:p>
            <a:r>
              <a:t>Собственные  имена существительные</a:t>
            </a:r>
          </a:p>
        </p:txBody>
      </p:sp>
      <p:sp>
        <p:nvSpPr>
          <p:cNvPr id="505" name="Прямоугольник 13"/>
          <p:cNvSpPr/>
          <p:nvPr/>
        </p:nvSpPr>
        <p:spPr>
          <a:xfrm>
            <a:off x="8186" y="3572448"/>
            <a:ext cx="5795965" cy="3284539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06" name="TextBox 11"/>
          <p:cNvSpPr txBox="1"/>
          <p:nvPr/>
        </p:nvSpPr>
        <p:spPr>
          <a:xfrm>
            <a:off x="179603" y="2003781"/>
            <a:ext cx="8784978" cy="423920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 b="1">
                <a:solidFill>
                  <a:srgbClr val="FF0000"/>
                </a:solidFill>
              </a:defRPr>
            </a:pPr>
            <a:r>
              <a:t>Собственный, -</a:t>
            </a:r>
            <a:r>
              <a:rPr b="0" i="1"/>
              <a:t>ая, ое;</a:t>
            </a:r>
            <a:endParaRPr sz="2800">
              <a:solidFill>
                <a:srgbClr val="0070C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>
              <a:buSzPct val="100000"/>
              <a:buFont typeface="Arial"/>
              <a:buChar char="•"/>
              <a:defRPr sz="2800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имя собственное  </a:t>
            </a:r>
            <a:r>
              <a:rPr sz="160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—</a:t>
            </a:r>
            <a:r>
              <a:rPr sz="1600" b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существительное, являющееся именем кого-, чего-л., обозначением единичного предмета или лица, часто без всякого отношения к его признакам, например: Петр, Москва.</a:t>
            </a:r>
            <a:endParaRPr sz="1600">
              <a:latin typeface="Arial"/>
              <a:ea typeface="Arial"/>
              <a:cs typeface="Arial"/>
              <a:sym typeface="Arial"/>
            </a:endParaRPr>
          </a:p>
          <a:p>
            <a:pPr>
              <a:defRPr i="1"/>
            </a:pPr>
            <a:r>
              <a:t>Например:</a:t>
            </a:r>
          </a:p>
          <a:p>
            <a:pPr>
              <a:buSzPct val="100000"/>
              <a:buFont typeface="Arial"/>
              <a:buChar char="•"/>
              <a:defRPr i="1">
                <a:latin typeface="Arial"/>
                <a:ea typeface="Arial"/>
                <a:cs typeface="Arial"/>
                <a:sym typeface="Arial"/>
              </a:defRPr>
            </a:pPr>
            <a:r>
              <a:t>Александр, Жучка, Россия, Астрахань, Волга, Байкал, «Капитанская дочка».</a:t>
            </a:r>
            <a:endParaRPr>
              <a:latin typeface="Arial Narrow"/>
              <a:ea typeface="Arial Narrow"/>
              <a:cs typeface="Arial Narrow"/>
              <a:sym typeface="Arial Narrow"/>
            </a:endParaRPr>
          </a:p>
          <a:p>
            <a:pPr>
              <a:defRPr sz="1600">
                <a:latin typeface="Arial"/>
                <a:ea typeface="Arial"/>
                <a:cs typeface="Arial"/>
                <a:sym typeface="Arial"/>
              </a:defRPr>
            </a:pPr>
            <a:r>
              <a:t>   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Во всех европейских языках и в большинстве языков мира, имеющих алфавит и различие между строчными и прописными буквами, имена собственные записываются с </a:t>
            </a:r>
            <a:r>
              <a:rPr u="sng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заглавной буквы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  <a:p>
            <a:endParaRPr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507" name="Picture 2" descr="Picture 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39551" y="4725144"/>
            <a:ext cx="7108826" cy="16637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4" grpId="1" animBg="1" advAuto="0"/>
      <p:bldP spid="507" grpId="2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Заголовок 1"/>
          <p:cNvSpPr txBox="1">
            <a:spLocks noGrp="1"/>
          </p:cNvSpPr>
          <p:nvPr>
            <p:ph type="title"/>
          </p:nvPr>
        </p:nvSpPr>
        <p:spPr>
          <a:xfrm>
            <a:off x="2987822" y="692695"/>
            <a:ext cx="5930760" cy="115213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 defTabSz="612648">
              <a:defRPr sz="2412" b="1" spc="268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/>
            </a:r>
            <a:br/>
            <a:r>
              <a:rPr sz="1608" spc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Ожегов Сергей Иванович  </a:t>
            </a:r>
            <a:r>
              <a:rPr sz="1608" b="0" spc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  <a:t>составитель</a:t>
            </a:r>
            <a:br>
              <a:rPr sz="1608" b="0" spc="0">
                <a:solidFill>
                  <a:srgbClr val="000000"/>
                </a:solidFill>
                <a:latin typeface="+mj-lt"/>
                <a:ea typeface="+mj-ea"/>
                <a:cs typeface="+mj-cs"/>
                <a:sym typeface="Calibri"/>
              </a:rPr>
            </a:br>
            <a:r>
              <a:rPr sz="1206" b="0" spc="0">
                <a:solidFill>
                  <a:srgbClr val="000000"/>
                </a:solidFill>
              </a:rPr>
              <a:t>        </a:t>
            </a:r>
            <a:r>
              <a:rPr sz="1608" b="0" spc="0">
                <a:solidFill>
                  <a:srgbClr val="000000"/>
                </a:solidFill>
              </a:rPr>
              <a:t>«Толкового словаря живого</a:t>
            </a:r>
            <a:br>
              <a:rPr sz="1608" b="0" spc="0">
                <a:solidFill>
                  <a:srgbClr val="000000"/>
                </a:solidFill>
              </a:rPr>
            </a:br>
            <a:r>
              <a:rPr sz="1608" b="0" spc="0">
                <a:solidFill>
                  <a:srgbClr val="000000"/>
                </a:solidFill>
              </a:rPr>
              <a:t>         великорусского языка».</a:t>
            </a:r>
          </a:p>
        </p:txBody>
      </p:sp>
      <p:sp>
        <p:nvSpPr>
          <p:cNvPr id="510" name="Прямоугольник 4"/>
          <p:cNvSpPr txBox="1"/>
          <p:nvPr/>
        </p:nvSpPr>
        <p:spPr>
          <a:xfrm>
            <a:off x="1953423" y="2924943"/>
            <a:ext cx="5957233" cy="1129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>
                <a:solidFill>
                  <a:srgbClr val="4F6228"/>
                </a:solidFill>
              </a:defRPr>
            </a:lvl1pPr>
          </a:lstStyle>
          <a:p>
            <a:r>
              <a:t>личное название человека, даваемое при рождении</a:t>
            </a:r>
          </a:p>
        </p:txBody>
      </p:sp>
      <p:sp>
        <p:nvSpPr>
          <p:cNvPr id="511" name="TextBox 5"/>
          <p:cNvSpPr txBox="1"/>
          <p:nvPr/>
        </p:nvSpPr>
        <p:spPr>
          <a:xfrm>
            <a:off x="561440" y="2878776"/>
            <a:ext cx="1300544" cy="60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36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Имя -</a:t>
            </a:r>
            <a:r>
              <a:rPr>
                <a:solidFill>
                  <a:srgbClr val="632523"/>
                </a:solidFill>
              </a:rPr>
              <a:t> </a:t>
            </a:r>
          </a:p>
        </p:txBody>
      </p:sp>
      <p:sp>
        <p:nvSpPr>
          <p:cNvPr id="512" name="TextBox 6"/>
          <p:cNvSpPr txBox="1"/>
          <p:nvPr/>
        </p:nvSpPr>
        <p:spPr>
          <a:xfrm>
            <a:off x="441255" y="4108322"/>
            <a:ext cx="2140810" cy="60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6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Фамилия -</a:t>
            </a:r>
          </a:p>
        </p:txBody>
      </p:sp>
      <p:pic>
        <p:nvPicPr>
          <p:cNvPr id="513" name="Рисунок 8" descr="Рисунок 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7583" y="476672"/>
            <a:ext cx="1703847" cy="1948575"/>
          </a:xfrm>
          <a:prstGeom prst="rect">
            <a:avLst/>
          </a:prstGeom>
          <a:ln w="12700">
            <a:miter lim="400000"/>
          </a:ln>
        </p:spPr>
      </p:pic>
      <p:sp>
        <p:nvSpPr>
          <p:cNvPr id="514" name="TextBox 9"/>
          <p:cNvSpPr txBox="1"/>
          <p:nvPr/>
        </p:nvSpPr>
        <p:spPr>
          <a:xfrm>
            <a:off x="2664110" y="4135366"/>
            <a:ext cx="6208753" cy="7607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>
                <a:solidFill>
                  <a:srgbClr val="4F6228"/>
                </a:solidFill>
              </a:defRPr>
            </a:lvl1pPr>
          </a:lstStyle>
          <a:p>
            <a:r>
              <a:t>наследуемое семейное наименование, прибавляемое к личному имени.</a:t>
            </a:r>
          </a:p>
        </p:txBody>
      </p:sp>
      <p:sp>
        <p:nvSpPr>
          <p:cNvPr id="515" name="TextBox 10"/>
          <p:cNvSpPr txBox="1"/>
          <p:nvPr/>
        </p:nvSpPr>
        <p:spPr>
          <a:xfrm>
            <a:off x="2753866" y="5301205"/>
            <a:ext cx="6029241" cy="14500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>
                <a:solidFill>
                  <a:srgbClr val="4F622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наименование по личному имени отца.</a:t>
            </a:r>
            <a:r>
              <a:rPr b="1" i="1">
                <a:solidFill>
                  <a:srgbClr val="254061"/>
                </a:solidFill>
              </a:rPr>
              <a:t> </a:t>
            </a:r>
            <a:r>
              <a:rPr>
                <a:solidFill>
                  <a:srgbClr val="254061"/>
                </a:solidFill>
              </a:rPr>
              <a:t> Например: если отца зовут Николай, то отчество Николаевич</a:t>
            </a:r>
          </a:p>
        </p:txBody>
      </p:sp>
      <p:sp>
        <p:nvSpPr>
          <p:cNvPr id="516" name="Прямоугольник 11"/>
          <p:cNvSpPr txBox="1"/>
          <p:nvPr/>
        </p:nvSpPr>
        <p:spPr>
          <a:xfrm>
            <a:off x="364385" y="5162706"/>
            <a:ext cx="2188999" cy="6054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600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Отчество -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Заголовок 1"/>
          <p:cNvSpPr txBox="1">
            <a:spLocks noGrp="1"/>
          </p:cNvSpPr>
          <p:nvPr>
            <p:ph type="title"/>
          </p:nvPr>
        </p:nvSpPr>
        <p:spPr>
          <a:xfrm>
            <a:off x="-262881" y="332656"/>
            <a:ext cx="8229601" cy="1143001"/>
          </a:xfrm>
          <a:prstGeom prst="rect">
            <a:avLst/>
          </a:prstGeom>
          <a:solidFill>
            <a:srgbClr val="FFFFFF">
              <a:alpha val="16863"/>
            </a:srgbClr>
          </a:solidFill>
          <a:ln w="9525">
            <a:solidFill>
              <a:srgbClr val="F2DCDB"/>
            </a:solidFill>
            <a:round/>
          </a:ln>
        </p:spPr>
        <p:txBody>
          <a:bodyPr>
            <a:normAutofit fontScale="90000"/>
          </a:bodyPr>
          <a:lstStyle/>
          <a:p>
            <a:pPr defTabSz="484631">
              <a:tabLst>
                <a:tab pos="1727200" algn="l"/>
              </a:tabLst>
              <a:defRPr sz="1431" b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/>
            </a:r>
            <a:br/>
            <a:r>
              <a:t>ПЕРВЫЙ     ЛУЧИК     ГАЗЕТЫ</a:t>
            </a:r>
            <a:br/>
            <a:r>
              <a:rPr sz="2066" spc="211"/>
              <a:t>«Отдел информации»</a:t>
            </a:r>
            <a:br>
              <a:rPr sz="2066" spc="211"/>
            </a:br>
            <a:endParaRPr sz="2066" spc="211"/>
          </a:p>
        </p:txBody>
      </p:sp>
      <p:sp>
        <p:nvSpPr>
          <p:cNvPr id="519" name="Объект 2"/>
          <p:cNvSpPr txBox="1">
            <a:spLocks noGrp="1"/>
          </p:cNvSpPr>
          <p:nvPr>
            <p:ph type="body" idx="1"/>
          </p:nvPr>
        </p:nvSpPr>
        <p:spPr>
          <a:xfrm>
            <a:off x="385191" y="1412775"/>
            <a:ext cx="8229601" cy="3672409"/>
          </a:xfrm>
          <a:prstGeom prst="rect">
            <a:avLst/>
          </a:prstGeom>
        </p:spPr>
        <p:txBody>
          <a:bodyPr/>
          <a:lstStyle/>
          <a:p>
            <a:pPr marL="0" indent="0">
              <a:lnSpc>
                <a:spcPct val="90000"/>
              </a:lnSpc>
              <a:buSzTx/>
              <a:buNone/>
              <a:defRPr sz="4000" b="1" i="1" u="sng">
                <a:solidFill>
                  <a:srgbClr val="CC0099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ПРАВИЛО </a:t>
            </a:r>
          </a:p>
          <a:p>
            <a:pPr>
              <a:lnSpc>
                <a:spcPct val="90000"/>
              </a:lnSpc>
              <a:defRPr sz="4000" b="1" i="1" u="sng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Имена, фамилии, отчества </a:t>
            </a:r>
            <a:r>
              <a:rPr u="none"/>
              <a:t>– это имена собственные. Имена собственные пишутся с </a:t>
            </a:r>
            <a:r>
              <a:rPr u="none">
                <a:solidFill>
                  <a:srgbClr val="FF0000"/>
                </a:solidFill>
              </a:rPr>
              <a:t>заглавной буквы. </a:t>
            </a:r>
          </a:p>
        </p:txBody>
      </p:sp>
      <p:pic>
        <p:nvPicPr>
          <p:cNvPr id="520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939709" y="4580330"/>
            <a:ext cx="3039979" cy="2138385"/>
          </a:xfrm>
          <a:prstGeom prst="rect">
            <a:avLst/>
          </a:prstGeom>
          <a:ln w="12700">
            <a:miter lim="400000"/>
          </a:ln>
        </p:spPr>
      </p:pic>
      <p:sp>
        <p:nvSpPr>
          <p:cNvPr id="521" name="TextBox 11"/>
          <p:cNvSpPr txBox="1"/>
          <p:nvPr/>
        </p:nvSpPr>
        <p:spPr>
          <a:xfrm>
            <a:off x="6353511" y="4895470"/>
            <a:ext cx="2212374" cy="14046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1600" b="1">
                <a:solidFill>
                  <a:srgbClr val="002D8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«Отдел развлечений </a:t>
            </a:r>
          </a:p>
          <a:p>
            <a:pPr>
              <a:defRPr sz="1600" b="1">
                <a:solidFill>
                  <a:srgbClr val="002D8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 релаксации»</a:t>
            </a:r>
          </a:p>
          <a:p>
            <a:pPr>
              <a:defRPr sz="16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предлагает нам отдохнуть</a:t>
            </a:r>
          </a:p>
          <a:p>
            <a:pPr algn="ctr">
              <a:defRPr sz="1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ДИНАМИЧЕСКАЯ     ПАУЗА</a:t>
            </a:r>
          </a:p>
        </p:txBody>
      </p:sp>
      <p:sp>
        <p:nvSpPr>
          <p:cNvPr id="522" name="Солнце 5"/>
          <p:cNvSpPr/>
          <p:nvPr/>
        </p:nvSpPr>
        <p:spPr>
          <a:xfrm>
            <a:off x="6661002" y="1052736"/>
            <a:ext cx="2160241" cy="1800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25400">
            <a:solidFill>
              <a:srgbClr val="3A5E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Коснитесь дважды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25" name="Коснитесь дважды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526" name="Физминутка-минутка 20_ с Крошем.mp4" descr="Физминутка-минутка 20_ с Крошем.mp4"/>
          <p:cNvPicPr>
            <a:picLocks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2920" y="864518"/>
            <a:ext cx="9118159" cy="512896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2162" fill="hold"/>
                                        <p:tgtEl>
                                          <p:spTgt spid="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26"/>
                </p:tgtEl>
              </p:cMediaNode>
            </p:video>
            <p:seq concurrent="1" prevAc="none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6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80528" y="-2185989"/>
            <a:ext cx="14982826" cy="11229977"/>
          </a:xfrm>
          <a:prstGeom prst="rect">
            <a:avLst/>
          </a:prstGeom>
          <a:ln w="12700">
            <a:miter lim="400000"/>
          </a:ln>
        </p:spPr>
      </p:pic>
      <p:sp>
        <p:nvSpPr>
          <p:cNvPr id="529" name="Text Box 4"/>
          <p:cNvSpPr txBox="1"/>
          <p:nvPr/>
        </p:nvSpPr>
        <p:spPr>
          <a:xfrm>
            <a:off x="369570" y="1484312"/>
            <a:ext cx="5956935" cy="2890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50000"/>
              </a:lnSpc>
              <a:defRPr sz="2800" b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Возвращаясь под вечер с поля,</a:t>
            </a:r>
          </a:p>
          <a:p>
            <a:pPr>
              <a:lnSpc>
                <a:spcPct val="150000"/>
              </a:lnSpc>
              <a:defRPr sz="2800" b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Потеряла серёжку Поля.</a:t>
            </a:r>
          </a:p>
          <a:p>
            <a:pPr>
              <a:lnSpc>
                <a:spcPct val="150000"/>
              </a:lnSpc>
              <a:defRPr sz="2800" b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Ту серёжку нашёл Серёжка,</a:t>
            </a:r>
          </a:p>
          <a:p>
            <a:pPr>
              <a:lnSpc>
                <a:spcPct val="150000"/>
              </a:lnSpc>
              <a:defRPr sz="2800" b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Прибежал, постучал в окошко:</a:t>
            </a:r>
          </a:p>
          <a:p>
            <a:pPr>
              <a:lnSpc>
                <a:spcPct val="150000"/>
              </a:lnSpc>
              <a:defRPr sz="2800" b="1">
                <a:solidFill>
                  <a:srgbClr val="0000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- Отыскалась твоя серёжка!</a:t>
            </a:r>
          </a:p>
        </p:txBody>
      </p:sp>
      <p:pic>
        <p:nvPicPr>
          <p:cNvPr id="530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rcRect t="63492" r="82687" b="12304"/>
          <a:stretch>
            <a:fillRect/>
          </a:stretch>
        </p:blipFill>
        <p:spPr>
          <a:xfrm>
            <a:off x="98060" y="4891027"/>
            <a:ext cx="1689101" cy="1770063"/>
          </a:xfrm>
          <a:prstGeom prst="rect">
            <a:avLst/>
          </a:prstGeom>
          <a:ln w="12700">
            <a:miter lim="400000"/>
          </a:ln>
        </p:spPr>
      </p:pic>
      <p:sp>
        <p:nvSpPr>
          <p:cNvPr id="531" name="TextBox 2"/>
          <p:cNvSpPr txBox="1"/>
          <p:nvPr/>
        </p:nvSpPr>
        <p:spPr>
          <a:xfrm>
            <a:off x="2365830" y="5505930"/>
            <a:ext cx="6552752" cy="827793"/>
          </a:xfrm>
          <a:prstGeom prst="rect">
            <a:avLst/>
          </a:prstGeom>
          <a:solidFill>
            <a:srgbClr val="F2DCDB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 sz="2800" b="1">
                <a:solidFill>
                  <a:srgbClr val="632523"/>
                </a:solidFill>
              </a:rPr>
              <a:t>Вывод, </a:t>
            </a:r>
            <a:r>
              <a:rPr sz="2400" b="1">
                <a:solidFill>
                  <a:srgbClr val="009900"/>
                </a:solidFill>
              </a:rPr>
              <a:t>слова одинаковые по звучанию могут различаться написанием и значением. </a:t>
            </a:r>
          </a:p>
        </p:txBody>
      </p:sp>
      <p:sp>
        <p:nvSpPr>
          <p:cNvPr id="532" name="Заголовок 1"/>
          <p:cNvSpPr txBox="1"/>
          <p:nvPr/>
        </p:nvSpPr>
        <p:spPr>
          <a:xfrm>
            <a:off x="1817243" y="692695"/>
            <a:ext cx="7055620" cy="8640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rmAutofit/>
          </a:bodyPr>
          <a:lstStyle/>
          <a:p>
            <a:pPr defTabSz="758951">
              <a:lnSpc>
                <a:spcPct val="80000"/>
              </a:lnSpc>
              <a:defRPr sz="2988" b="1" spc="249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«Отдел писем»</a:t>
            </a:r>
            <a:br/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5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10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9" fill="hold"/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000"/>
                            </p:stCondLst>
                            <p:childTnLst>
                              <p:par>
                                <p:cTn id="36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7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8" grpId="3" animBg="1" advAuto="0"/>
      <p:bldP spid="529" grpId="1" build="p" bldLvl="5" animBg="1" advAuto="0"/>
      <p:bldP spid="530" grpId="2" animBg="1" advAuto="0"/>
      <p:bldP spid="531" grpId="4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Заголовок 1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8" name="Подзаголовок 2"/>
          <p:cNvSpPr txBox="1">
            <a:spLocks noGrp="1"/>
          </p:cNvSpPr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grpSp>
        <p:nvGrpSpPr>
          <p:cNvPr id="361" name="Группа 4"/>
          <p:cNvGrpSpPr/>
          <p:nvPr/>
        </p:nvGrpSpPr>
        <p:grpSpPr>
          <a:xfrm>
            <a:off x="-18090" y="-103305"/>
            <a:ext cx="9144001" cy="6858001"/>
            <a:chOff x="0" y="0"/>
            <a:chExt cx="9144000" cy="6858000"/>
          </a:xfrm>
        </p:grpSpPr>
        <p:pic>
          <p:nvPicPr>
            <p:cNvPr id="359" name="Picture 2" descr="Picture 2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7911" y="-1"/>
              <a:ext cx="9136089" cy="685206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60" name="Прямоугольник 3"/>
            <p:cNvSpPr/>
            <p:nvPr/>
          </p:nvSpPr>
          <p:spPr>
            <a:xfrm>
              <a:off x="0" y="6597352"/>
              <a:ext cx="9144000" cy="260649"/>
            </a:xfrm>
            <a:prstGeom prst="rect">
              <a:avLst/>
            </a:prstGeom>
            <a:solidFill>
              <a:srgbClr val="FFFF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grpSp>
        <p:nvGrpSpPr>
          <p:cNvPr id="374" name="Группа 13"/>
          <p:cNvGrpSpPr/>
          <p:nvPr/>
        </p:nvGrpSpPr>
        <p:grpSpPr>
          <a:xfrm>
            <a:off x="1983" y="1488"/>
            <a:ext cx="9178530" cy="6883897"/>
            <a:chOff x="0" y="0"/>
            <a:chExt cx="9178528" cy="6883896"/>
          </a:xfrm>
        </p:grpSpPr>
        <p:grpSp>
          <p:nvGrpSpPr>
            <p:cNvPr id="364" name="Группа 14"/>
            <p:cNvGrpSpPr/>
            <p:nvPr/>
          </p:nvGrpSpPr>
          <p:grpSpPr>
            <a:xfrm>
              <a:off x="0" y="0"/>
              <a:ext cx="9178529" cy="6883897"/>
              <a:chOff x="0" y="0"/>
              <a:chExt cx="9178528" cy="6883896"/>
            </a:xfrm>
          </p:grpSpPr>
          <p:pic>
            <p:nvPicPr>
              <p:cNvPr id="362" name="Picture 2" descr="Picture 2"/>
              <p:cNvPicPr>
                <a:picLocks noChangeAspect="1"/>
              </p:cNvPicPr>
              <p:nvPr/>
            </p:nvPicPr>
            <p:blipFill>
              <a:blip r:embed="rId3">
                <a:extLst/>
              </a:blip>
              <a:stretch>
                <a:fillRect/>
              </a:stretch>
            </p:blipFill>
            <p:spPr>
              <a:xfrm>
                <a:off x="0" y="0"/>
                <a:ext cx="9178529" cy="6883897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63" name="Прямоугольник 19"/>
              <p:cNvSpPr/>
              <p:nvPr/>
            </p:nvSpPr>
            <p:spPr>
              <a:xfrm>
                <a:off x="11687" y="6623248"/>
                <a:ext cx="9144001" cy="260649"/>
              </a:xfrm>
              <a:prstGeom prst="rect">
                <a:avLst/>
              </a:pr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67" name="Скругленный прямоугольник 15"/>
            <p:cNvGrpSpPr/>
            <p:nvPr/>
          </p:nvGrpSpPr>
          <p:grpSpPr>
            <a:xfrm>
              <a:off x="683568" y="1259192"/>
              <a:ext cx="8001056" cy="839154"/>
              <a:chOff x="0" y="0"/>
              <a:chExt cx="8001055" cy="839152"/>
            </a:xfrm>
          </p:grpSpPr>
          <p:sp>
            <p:nvSpPr>
              <p:cNvPr id="365" name="Закругленный прямоугольник"/>
              <p:cNvSpPr/>
              <p:nvPr/>
            </p:nvSpPr>
            <p:spPr>
              <a:xfrm>
                <a:off x="0" y="26667"/>
                <a:ext cx="8001056" cy="785819"/>
              </a:xfrm>
              <a:prstGeom prst="roundRect">
                <a:avLst>
                  <a:gd name="adj" fmla="val 16667"/>
                </a:avLst>
              </a:prstGeom>
              <a:solidFill>
                <a:srgbClr val="CCFF99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2400" b="1"/>
                </a:pPr>
                <a:endParaRPr/>
              </a:p>
            </p:txBody>
          </p:sp>
          <p:sp>
            <p:nvSpPr>
              <p:cNvPr id="366" name="Закройте глаза, представьте в своём сердце маленькую звёздочку."/>
              <p:cNvSpPr txBox="1"/>
              <p:nvPr/>
            </p:nvSpPr>
            <p:spPr>
              <a:xfrm>
                <a:off x="96779" y="-1"/>
                <a:ext cx="7807498" cy="83915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>
                  <a:defRPr sz="2400" b="1">
                    <a:solidFill>
                      <a:srgbClr val="254061"/>
                    </a:solidFill>
                  </a:defRPr>
                </a:pPr>
                <a:r>
                  <a:t>    </a:t>
                </a:r>
                <a:r>
                  <a:rPr>
                    <a:solidFill>
                      <a:srgbClr val="000000"/>
                    </a:solidFill>
                    <a:latin typeface="Times New Roman"/>
                    <a:ea typeface="Times New Roman"/>
                    <a:cs typeface="Times New Roman"/>
                    <a:sym typeface="Times New Roman"/>
                  </a:rPr>
                  <a:t>Закройте глаза, представьте в своём сердце маленькую звёздочку</a:t>
                </a:r>
                <a:r>
                  <a:rPr>
                    <a:solidFill>
                      <a:srgbClr val="000000"/>
                    </a:solidFill>
                  </a:rPr>
                  <a:t>.</a:t>
                </a:r>
              </a:p>
            </p:txBody>
          </p:sp>
        </p:grpSp>
        <p:grpSp>
          <p:nvGrpSpPr>
            <p:cNvPr id="370" name="Скругленный прямоугольник 16"/>
            <p:cNvGrpSpPr/>
            <p:nvPr/>
          </p:nvGrpSpPr>
          <p:grpSpPr>
            <a:xfrm>
              <a:off x="683568" y="2794904"/>
              <a:ext cx="8001056" cy="792089"/>
              <a:chOff x="0" y="0"/>
              <a:chExt cx="8001055" cy="792087"/>
            </a:xfrm>
          </p:grpSpPr>
          <p:sp>
            <p:nvSpPr>
              <p:cNvPr id="368" name="Закругленный прямоугольник"/>
              <p:cNvSpPr/>
              <p:nvPr/>
            </p:nvSpPr>
            <p:spPr>
              <a:xfrm>
                <a:off x="0" y="0"/>
                <a:ext cx="8001056" cy="792088"/>
              </a:xfrm>
              <a:prstGeom prst="roundRect">
                <a:avLst>
                  <a:gd name="adj" fmla="val 16667"/>
                </a:avLst>
              </a:prstGeom>
              <a:solidFill>
                <a:srgbClr val="CCFF99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 sz="2400" b="1"/>
                </a:pPr>
                <a:endParaRPr/>
              </a:p>
            </p:txBody>
          </p:sp>
          <p:sp>
            <p:nvSpPr>
              <p:cNvPr id="369" name="Мысленно направляем к ней лучик, который несёт любовь."/>
              <p:cNvSpPr txBox="1"/>
              <p:nvPr/>
            </p:nvSpPr>
            <p:spPr>
              <a:xfrm>
                <a:off x="97087" y="8762"/>
                <a:ext cx="7806882" cy="7745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t>   Мысленно направляем к ней лучик, который несёт любовь</a:t>
                </a:r>
                <a:r>
                  <a:rPr>
                    <a:latin typeface="+mj-lt"/>
                    <a:ea typeface="+mj-ea"/>
                    <a:cs typeface="+mj-cs"/>
                    <a:sym typeface="Calibri"/>
                  </a:rPr>
                  <a:t>. </a:t>
                </a:r>
              </a:p>
            </p:txBody>
          </p:sp>
        </p:grpSp>
        <p:grpSp>
          <p:nvGrpSpPr>
            <p:cNvPr id="373" name="Скругленный прямоугольник 17"/>
            <p:cNvGrpSpPr/>
            <p:nvPr/>
          </p:nvGrpSpPr>
          <p:grpSpPr>
            <a:xfrm>
              <a:off x="683568" y="4437112"/>
              <a:ext cx="6552728" cy="576065"/>
              <a:chOff x="0" y="0"/>
              <a:chExt cx="6552727" cy="576064"/>
            </a:xfrm>
          </p:grpSpPr>
          <p:sp>
            <p:nvSpPr>
              <p:cNvPr id="371" name="Закругленный прямоугольник"/>
              <p:cNvSpPr/>
              <p:nvPr/>
            </p:nvSpPr>
            <p:spPr>
              <a:xfrm>
                <a:off x="0" y="0"/>
                <a:ext cx="6552728" cy="576065"/>
              </a:xfrm>
              <a:prstGeom prst="roundRect">
                <a:avLst>
                  <a:gd name="adj" fmla="val 16667"/>
                </a:avLst>
              </a:prstGeom>
              <a:solidFill>
                <a:srgbClr val="CCFF99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/>
                </a:pPr>
                <a:endParaRPr/>
              </a:p>
            </p:txBody>
          </p:sp>
          <p:sp>
            <p:nvSpPr>
              <p:cNvPr id="372" name="Мы чувствуем, как звёздочка увеличилась."/>
              <p:cNvSpPr txBox="1"/>
              <p:nvPr/>
            </p:nvSpPr>
            <p:spPr>
              <a:xfrm>
                <a:off x="86540" y="72201"/>
                <a:ext cx="6379647" cy="43166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t>Мы чувствуем, как звёздочка увеличилась</a:t>
                </a:r>
                <a:r>
                  <a:rPr>
                    <a:latin typeface="+mj-lt"/>
                    <a:ea typeface="+mj-ea"/>
                    <a:cs typeface="+mj-cs"/>
                    <a:sym typeface="Calibri"/>
                  </a:rPr>
                  <a:t>.</a:t>
                </a:r>
              </a:p>
            </p:txBody>
          </p:sp>
        </p:grpSp>
      </p:grpSp>
      <p:grpSp>
        <p:nvGrpSpPr>
          <p:cNvPr id="381" name="Группа 20"/>
          <p:cNvGrpSpPr/>
          <p:nvPr/>
        </p:nvGrpSpPr>
        <p:grpSpPr>
          <a:xfrm>
            <a:off x="-2491" y="0"/>
            <a:ext cx="9144001" cy="6858001"/>
            <a:chOff x="0" y="0"/>
            <a:chExt cx="9144000" cy="6858000"/>
          </a:xfrm>
        </p:grpSpPr>
        <p:grpSp>
          <p:nvGrpSpPr>
            <p:cNvPr id="377" name="Группа 21"/>
            <p:cNvGrpSpPr/>
            <p:nvPr/>
          </p:nvGrpSpPr>
          <p:grpSpPr>
            <a:xfrm>
              <a:off x="0" y="0"/>
              <a:ext cx="9144000" cy="6858001"/>
              <a:chOff x="0" y="0"/>
              <a:chExt cx="9144000" cy="6858000"/>
            </a:xfrm>
          </p:grpSpPr>
          <p:pic>
            <p:nvPicPr>
              <p:cNvPr id="375" name="Picture 2" descr="Picture 2"/>
              <p:cNvPicPr>
                <a:picLocks noChangeAspect="1"/>
              </p:cNvPicPr>
              <p:nvPr/>
            </p:nvPicPr>
            <p:blipFill>
              <a:blip r:embed="rId4">
                <a:extLst/>
              </a:blip>
              <a:stretch>
                <a:fillRect/>
              </a:stretch>
            </p:blipFill>
            <p:spPr>
              <a:xfrm>
                <a:off x="0" y="0"/>
                <a:ext cx="9144000" cy="6858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76" name="Прямоугольник 24"/>
              <p:cNvSpPr/>
              <p:nvPr/>
            </p:nvSpPr>
            <p:spPr>
              <a:xfrm>
                <a:off x="0" y="6597352"/>
                <a:ext cx="9144000" cy="260649"/>
              </a:xfrm>
              <a:prstGeom prst="rect">
                <a:avLst/>
              </a:pr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80" name="Скругленный прямоугольник 22"/>
            <p:cNvGrpSpPr/>
            <p:nvPr/>
          </p:nvGrpSpPr>
          <p:grpSpPr>
            <a:xfrm>
              <a:off x="1190113" y="1412775"/>
              <a:ext cx="7416826" cy="648073"/>
              <a:chOff x="0" y="0"/>
              <a:chExt cx="7416824" cy="648072"/>
            </a:xfrm>
          </p:grpSpPr>
          <p:sp>
            <p:nvSpPr>
              <p:cNvPr id="378" name="Закругленный прямоугольник"/>
              <p:cNvSpPr/>
              <p:nvPr/>
            </p:nvSpPr>
            <p:spPr>
              <a:xfrm>
                <a:off x="0" y="0"/>
                <a:ext cx="7416825" cy="648073"/>
              </a:xfrm>
              <a:prstGeom prst="roundRect">
                <a:avLst>
                  <a:gd name="adj" fmla="val 16667"/>
                </a:avLst>
              </a:prstGeom>
              <a:solidFill>
                <a:srgbClr val="CCFF99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379" name="Направляем лучик, который несёт мир."/>
              <p:cNvSpPr txBox="1"/>
              <p:nvPr/>
            </p:nvSpPr>
            <p:spPr>
              <a:xfrm>
                <a:off x="90056" y="113340"/>
                <a:ext cx="7236712" cy="4213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lvl1pPr>
              </a:lstStyle>
              <a:p>
                <a:r>
                  <a:t>Направляем лучик, который несёт мир.</a:t>
                </a:r>
              </a:p>
            </p:txBody>
          </p:sp>
        </p:grpSp>
      </p:grpSp>
      <p:grpSp>
        <p:nvGrpSpPr>
          <p:cNvPr id="388" name="Группа 25"/>
          <p:cNvGrpSpPr/>
          <p:nvPr/>
        </p:nvGrpSpPr>
        <p:grpSpPr>
          <a:xfrm>
            <a:off x="45399" y="-19319"/>
            <a:ext cx="9144001" cy="6858001"/>
            <a:chOff x="0" y="0"/>
            <a:chExt cx="9144000" cy="6858000"/>
          </a:xfrm>
        </p:grpSpPr>
        <p:grpSp>
          <p:nvGrpSpPr>
            <p:cNvPr id="384" name="Группа 26"/>
            <p:cNvGrpSpPr/>
            <p:nvPr/>
          </p:nvGrpSpPr>
          <p:grpSpPr>
            <a:xfrm>
              <a:off x="0" y="0"/>
              <a:ext cx="9144000" cy="6858001"/>
              <a:chOff x="0" y="0"/>
              <a:chExt cx="9144000" cy="6858000"/>
            </a:xfrm>
          </p:grpSpPr>
          <p:pic>
            <p:nvPicPr>
              <p:cNvPr id="382" name="Picture 2" descr="Picture 2"/>
              <p:cNvPicPr>
                <a:picLocks noChangeAspect="1"/>
              </p:cNvPicPr>
              <p:nvPr/>
            </p:nvPicPr>
            <p:blipFill>
              <a:blip r:embed="rId5">
                <a:extLst/>
              </a:blip>
              <a:stretch>
                <a:fillRect/>
              </a:stretch>
            </p:blipFill>
            <p:spPr>
              <a:xfrm>
                <a:off x="0" y="0"/>
                <a:ext cx="9144000" cy="6858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83" name="Прямоугольник 29"/>
              <p:cNvSpPr/>
              <p:nvPr/>
            </p:nvSpPr>
            <p:spPr>
              <a:xfrm>
                <a:off x="0" y="6597352"/>
                <a:ext cx="9144000" cy="260649"/>
              </a:xfrm>
              <a:prstGeom prst="rect">
                <a:avLst/>
              </a:pr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87" name="Скругленный прямоугольник 27"/>
            <p:cNvGrpSpPr/>
            <p:nvPr/>
          </p:nvGrpSpPr>
          <p:grpSpPr>
            <a:xfrm>
              <a:off x="1043607" y="1340767"/>
              <a:ext cx="4608514" cy="720081"/>
              <a:chOff x="0" y="0"/>
              <a:chExt cx="4608512" cy="720080"/>
            </a:xfrm>
          </p:grpSpPr>
          <p:sp>
            <p:nvSpPr>
              <p:cNvPr id="385" name="Закругленный прямоугольник"/>
              <p:cNvSpPr/>
              <p:nvPr/>
            </p:nvSpPr>
            <p:spPr>
              <a:xfrm>
                <a:off x="0" y="0"/>
                <a:ext cx="4608513" cy="720081"/>
              </a:xfrm>
              <a:prstGeom prst="roundRect">
                <a:avLst>
                  <a:gd name="adj" fmla="val 16667"/>
                </a:avLst>
              </a:prstGeom>
              <a:solidFill>
                <a:srgbClr val="CCFF99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386" name="Направляем лучик с добром."/>
              <p:cNvSpPr txBox="1"/>
              <p:nvPr/>
            </p:nvSpPr>
            <p:spPr>
              <a:xfrm>
                <a:off x="93570" y="149344"/>
                <a:ext cx="4421371" cy="4213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lvl1pPr>
              </a:lstStyle>
              <a:p>
                <a:r>
                  <a:t>Направляем лучик с добром.</a:t>
                </a:r>
              </a:p>
            </p:txBody>
          </p:sp>
        </p:grpSp>
      </p:grpSp>
      <p:grpSp>
        <p:nvGrpSpPr>
          <p:cNvPr id="395" name="Группа 30"/>
          <p:cNvGrpSpPr/>
          <p:nvPr/>
        </p:nvGrpSpPr>
        <p:grpSpPr>
          <a:xfrm>
            <a:off x="-1" y="0"/>
            <a:ext cx="9171415" cy="6858001"/>
            <a:chOff x="0" y="0"/>
            <a:chExt cx="9171413" cy="6858000"/>
          </a:xfrm>
        </p:grpSpPr>
        <p:grpSp>
          <p:nvGrpSpPr>
            <p:cNvPr id="391" name="Группа 31"/>
            <p:cNvGrpSpPr/>
            <p:nvPr/>
          </p:nvGrpSpPr>
          <p:grpSpPr>
            <a:xfrm>
              <a:off x="-1" y="0"/>
              <a:ext cx="9171415" cy="6858001"/>
              <a:chOff x="0" y="0"/>
              <a:chExt cx="9171414" cy="6858000"/>
            </a:xfrm>
          </p:grpSpPr>
          <p:pic>
            <p:nvPicPr>
              <p:cNvPr id="389" name="Picture 2" descr="Picture 2"/>
              <p:cNvPicPr>
                <a:picLocks noChangeAspect="1"/>
              </p:cNvPicPr>
              <p:nvPr/>
            </p:nvPicPr>
            <p:blipFill>
              <a:blip r:embed="rId6">
                <a:extLst/>
              </a:blip>
              <a:stretch>
                <a:fillRect/>
              </a:stretch>
            </p:blipFill>
            <p:spPr>
              <a:xfrm>
                <a:off x="-1" y="0"/>
                <a:ext cx="9144001" cy="6858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90" name="Прямоугольник 34"/>
              <p:cNvSpPr/>
              <p:nvPr/>
            </p:nvSpPr>
            <p:spPr>
              <a:xfrm>
                <a:off x="27413" y="6597352"/>
                <a:ext cx="9144001" cy="260649"/>
              </a:xfrm>
              <a:prstGeom prst="rect">
                <a:avLst/>
              </a:pr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394" name="Скругленный прямоугольник 32"/>
            <p:cNvGrpSpPr/>
            <p:nvPr/>
          </p:nvGrpSpPr>
          <p:grpSpPr>
            <a:xfrm>
              <a:off x="580444" y="1186000"/>
              <a:ext cx="8064897" cy="720081"/>
              <a:chOff x="0" y="0"/>
              <a:chExt cx="8064896" cy="720080"/>
            </a:xfrm>
          </p:grpSpPr>
          <p:sp>
            <p:nvSpPr>
              <p:cNvPr id="392" name="Закругленный прямоугольник"/>
              <p:cNvSpPr/>
              <p:nvPr/>
            </p:nvSpPr>
            <p:spPr>
              <a:xfrm>
                <a:off x="0" y="0"/>
                <a:ext cx="8064897" cy="720081"/>
              </a:xfrm>
              <a:prstGeom prst="roundRect">
                <a:avLst>
                  <a:gd name="adj" fmla="val 16667"/>
                </a:avLst>
              </a:prstGeom>
              <a:solidFill>
                <a:srgbClr val="CCFF99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393" name="Я направляю к звёздочке лучики, которые несут"/>
              <p:cNvSpPr txBox="1"/>
              <p:nvPr/>
            </p:nvSpPr>
            <p:spPr>
              <a:xfrm>
                <a:off x="93570" y="149344"/>
                <a:ext cx="7877755" cy="42139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lvl1pPr>
              </a:lstStyle>
              <a:p>
                <a:r>
                  <a:t>Я направляю к звёздочке лучики, которые несут</a:t>
                </a:r>
              </a:p>
            </p:txBody>
          </p:sp>
        </p:grpSp>
      </p:grpSp>
      <p:grpSp>
        <p:nvGrpSpPr>
          <p:cNvPr id="402" name="Группа 40"/>
          <p:cNvGrpSpPr/>
          <p:nvPr/>
        </p:nvGrpSpPr>
        <p:grpSpPr>
          <a:xfrm>
            <a:off x="-28952" y="44624"/>
            <a:ext cx="9144001" cy="6858001"/>
            <a:chOff x="0" y="0"/>
            <a:chExt cx="9144000" cy="6858000"/>
          </a:xfrm>
        </p:grpSpPr>
        <p:grpSp>
          <p:nvGrpSpPr>
            <p:cNvPr id="398" name="Группа 41"/>
            <p:cNvGrpSpPr/>
            <p:nvPr/>
          </p:nvGrpSpPr>
          <p:grpSpPr>
            <a:xfrm>
              <a:off x="0" y="0"/>
              <a:ext cx="9144000" cy="6858001"/>
              <a:chOff x="0" y="0"/>
              <a:chExt cx="9144000" cy="6858000"/>
            </a:xfrm>
          </p:grpSpPr>
          <p:pic>
            <p:nvPicPr>
              <p:cNvPr id="396" name="Picture 2" descr="Picture 2">
                <a:hlinkClick r:id="rId7" action="ppaction://hlinksldjump"/>
              </p:cNvPr>
              <p:cNvPicPr>
                <a:picLocks noChangeAspect="1"/>
              </p:cNvPicPr>
              <p:nvPr/>
            </p:nvPicPr>
            <p:blipFill>
              <a:blip r:embed="rId8">
                <a:extLst/>
              </a:blip>
              <a:stretch>
                <a:fillRect/>
              </a:stretch>
            </p:blipFill>
            <p:spPr>
              <a:xfrm>
                <a:off x="0" y="0"/>
                <a:ext cx="9144000" cy="6858000"/>
              </a:xfrm>
              <a:prstGeom prst="rect">
                <a:avLst/>
              </a:prstGeom>
              <a:ln w="12700" cap="flat">
                <a:noFill/>
                <a:miter lim="400000"/>
              </a:ln>
              <a:effectLst/>
            </p:spPr>
          </p:pic>
          <p:sp>
            <p:nvSpPr>
              <p:cNvPr id="397" name="Прямоугольник 44"/>
              <p:cNvSpPr/>
              <p:nvPr/>
            </p:nvSpPr>
            <p:spPr>
              <a:xfrm>
                <a:off x="0" y="6597352"/>
                <a:ext cx="9144000" cy="260649"/>
              </a:xfrm>
              <a:prstGeom prst="rect">
                <a:avLst/>
              </a:prstGeom>
              <a:solidFill>
                <a:srgbClr val="FFFF0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grpSp>
          <p:nvGrpSpPr>
            <p:cNvPr id="401" name="Скругленный прямоугольник 42"/>
            <p:cNvGrpSpPr/>
            <p:nvPr/>
          </p:nvGrpSpPr>
          <p:grpSpPr>
            <a:xfrm>
              <a:off x="712518" y="1224135"/>
              <a:ext cx="7992890" cy="792088"/>
              <a:chOff x="0" y="0"/>
              <a:chExt cx="7992888" cy="792087"/>
            </a:xfrm>
          </p:grpSpPr>
          <p:sp>
            <p:nvSpPr>
              <p:cNvPr id="399" name="Закругленный прямоугольник"/>
              <p:cNvSpPr/>
              <p:nvPr/>
            </p:nvSpPr>
            <p:spPr>
              <a:xfrm>
                <a:off x="0" y="0"/>
                <a:ext cx="7992889" cy="792088"/>
              </a:xfrm>
              <a:prstGeom prst="roundRect">
                <a:avLst>
                  <a:gd name="adj" fmla="val 16667"/>
                </a:avLst>
              </a:prstGeom>
              <a:solidFill>
                <a:srgbClr val="CCFF99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400" name="Теперь звёздочка становится большой, как солнце.…"/>
              <p:cNvSpPr txBox="1"/>
              <p:nvPr/>
            </p:nvSpPr>
            <p:spPr>
              <a:xfrm>
                <a:off x="97086" y="13897"/>
                <a:ext cx="7798715" cy="76429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t>Теперь звёздочка становится большой, как солнце.</a:t>
                </a:r>
                <a:endParaRPr>
                  <a:solidFill>
                    <a:srgbClr val="FFFFFF"/>
                  </a:solidFill>
                </a:endParaRPr>
              </a:p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t>Оно несёт тепло всем, всем, всем ( руки в стороны).</a:t>
                </a:r>
              </a:p>
            </p:txBody>
          </p:sp>
        </p:grp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4" grpId="1" animBg="1" advAuto="0"/>
      <p:bldP spid="381" grpId="2" animBg="1" advAuto="0"/>
      <p:bldP spid="388" grpId="3" animBg="1" advAuto="0"/>
      <p:bldP spid="395" grpId="4" animBg="1" advAuto="0"/>
      <p:bldP spid="402" grpId="5" animBg="1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Объект 2"/>
          <p:cNvSpPr txBox="1">
            <a:spLocks noGrp="1"/>
          </p:cNvSpPr>
          <p:nvPr>
            <p:ph type="body" idx="1"/>
          </p:nvPr>
        </p:nvSpPr>
        <p:spPr>
          <a:xfrm>
            <a:off x="438087" y="1554018"/>
            <a:ext cx="8229601" cy="4525964"/>
          </a:xfrm>
          <a:prstGeom prst="rect">
            <a:avLst/>
          </a:prstGeom>
        </p:spPr>
        <p:txBody>
          <a:bodyPr/>
          <a:lstStyle/>
          <a:p>
            <a:pPr algn="just">
              <a:tabLst>
                <a:tab pos="3276600" algn="l"/>
              </a:tabLst>
              <a:defRPr sz="8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  <a:endParaRPr i="1"/>
          </a:p>
          <a:p>
            <a:pPr marL="0" indent="0" algn="just">
              <a:buSzTx/>
              <a:buNone/>
              <a:tabLst>
                <a:tab pos="3276600" algn="l"/>
              </a:tabLst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. </a:t>
            </a:r>
            <a:endParaRPr b="1" i="1"/>
          </a:p>
          <a:p>
            <a:pPr marL="0" indent="0" algn="just">
              <a:buSzTx/>
              <a:buNone/>
              <a:tabLst>
                <a:tab pos="3276600" algn="l"/>
              </a:tabLst>
              <a:defRPr sz="1800" b="1" i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                       </a:t>
            </a:r>
            <a:r>
              <a:rPr i="0"/>
              <a:t>Все их клички до одной</a:t>
            </a:r>
          </a:p>
          <a:p>
            <a:pPr marL="0" indent="0" algn="just">
              <a:buSzTx/>
              <a:buNone/>
              <a:tabLst>
                <a:tab pos="3276600" algn="l"/>
              </a:tabLst>
              <a:defRPr sz="1800" b="1">
                <a:solidFill>
                  <a:srgbClr val="8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                       пишут с буквы прописной: </a:t>
            </a:r>
            <a:endParaRPr i="1"/>
          </a:p>
          <a:p>
            <a:pPr marL="0" indent="0" algn="just">
              <a:buSzTx/>
              <a:buNone/>
              <a:tabLst>
                <a:tab pos="3276600" algn="l"/>
              </a:tabLst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     </a:t>
            </a:r>
          </a:p>
        </p:txBody>
      </p:sp>
      <p:grpSp>
        <p:nvGrpSpPr>
          <p:cNvPr id="542" name="Выноска-облако 3"/>
          <p:cNvGrpSpPr/>
          <p:nvPr/>
        </p:nvGrpSpPr>
        <p:grpSpPr>
          <a:xfrm>
            <a:off x="5596302" y="2997940"/>
            <a:ext cx="2307313" cy="1076099"/>
            <a:chOff x="0" y="0"/>
            <a:chExt cx="2307311" cy="1076097"/>
          </a:xfrm>
        </p:grpSpPr>
        <p:grpSp>
          <p:nvGrpSpPr>
            <p:cNvPr id="540" name="Сгруппировать"/>
            <p:cNvGrpSpPr/>
            <p:nvPr/>
          </p:nvGrpSpPr>
          <p:grpSpPr>
            <a:xfrm>
              <a:off x="-1" y="-1"/>
              <a:ext cx="2307313" cy="1076099"/>
              <a:chOff x="0" y="0"/>
              <a:chExt cx="2307311" cy="1076097"/>
            </a:xfrm>
          </p:grpSpPr>
          <p:sp>
            <p:nvSpPr>
              <p:cNvPr id="535" name="Фигура"/>
              <p:cNvSpPr/>
              <p:nvPr/>
            </p:nvSpPr>
            <p:spPr>
              <a:xfrm>
                <a:off x="-1" y="0"/>
                <a:ext cx="2307313" cy="93792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lnTo>
                      <a:pt x="10857" y="1573"/>
                    </a:ln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lnTo>
                      <a:pt x="18513" y="2598"/>
                    </a:ln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lnTo>
                      <a:pt x="2820" y="16914"/>
                    </a:ln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lnTo>
                      <a:pt x="1038" y="12172"/>
                    </a:ln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99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536" name="Кружок"/>
              <p:cNvSpPr/>
              <p:nvPr/>
            </p:nvSpPr>
            <p:spPr>
              <a:xfrm>
                <a:off x="684166" y="864663"/>
                <a:ext cx="156019" cy="156019"/>
              </a:xfrm>
              <a:prstGeom prst="ellipse">
                <a:avLst/>
              </a:prstGeom>
              <a:solidFill>
                <a:srgbClr val="99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537" name="Кружок"/>
              <p:cNvSpPr/>
              <p:nvPr/>
            </p:nvSpPr>
            <p:spPr>
              <a:xfrm>
                <a:off x="649605" y="964479"/>
                <a:ext cx="104013" cy="104013"/>
              </a:xfrm>
              <a:prstGeom prst="ellipse">
                <a:avLst/>
              </a:prstGeom>
              <a:solidFill>
                <a:srgbClr val="99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538" name="Кружок"/>
              <p:cNvSpPr/>
              <p:nvPr/>
            </p:nvSpPr>
            <p:spPr>
              <a:xfrm>
                <a:off x="648032" y="1024091"/>
                <a:ext cx="52007" cy="52007"/>
              </a:xfrm>
              <a:prstGeom prst="ellipse">
                <a:avLst/>
              </a:prstGeom>
              <a:solidFill>
                <a:srgbClr val="99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  <p:sp>
            <p:nvSpPr>
              <p:cNvPr id="539" name="Фигура"/>
              <p:cNvSpPr/>
              <p:nvPr/>
            </p:nvSpPr>
            <p:spPr>
              <a:xfrm>
                <a:off x="117160" y="47692"/>
                <a:ext cx="2114268" cy="7963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lnTo>
                      <a:pt x="1072" y="7905"/>
                    </a:ln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2400" b="1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endParaRPr/>
              </a:p>
            </p:txBody>
          </p:sp>
        </p:grpSp>
        <p:sp>
          <p:nvSpPr>
            <p:cNvPr id="541" name="Проверь!"/>
            <p:cNvSpPr txBox="1"/>
            <p:nvPr/>
          </p:nvSpPr>
          <p:spPr>
            <a:xfrm>
              <a:off x="377955" y="232642"/>
              <a:ext cx="1388395" cy="4213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 sz="2400" b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Проверь!</a:t>
              </a:r>
            </a:p>
          </p:txBody>
        </p:sp>
      </p:grpSp>
      <p:sp>
        <p:nvSpPr>
          <p:cNvPr id="543" name="TextBox 6"/>
          <p:cNvSpPr txBox="1"/>
          <p:nvPr/>
        </p:nvSpPr>
        <p:spPr>
          <a:xfrm>
            <a:off x="1017319" y="3831702"/>
            <a:ext cx="3364944" cy="2125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tabLst>
                <a:tab pos="3276600" algn="l"/>
              </a:tabLst>
              <a:defRPr sz="2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(К, к)ошка (М, м)аришка,</a:t>
            </a:r>
            <a:endParaRPr b="1" i="1"/>
          </a:p>
          <a:p>
            <a:pPr algn="just">
              <a:tabLst>
                <a:tab pos="3276600" algn="l"/>
              </a:tabLst>
              <a:defRPr sz="2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(К, к)отенок (Т, т)ишка,</a:t>
            </a:r>
            <a:endParaRPr b="1" i="1"/>
          </a:p>
          <a:p>
            <a:pPr algn="just">
              <a:tabLst>
                <a:tab pos="3276600" algn="l"/>
              </a:tabLst>
              <a:defRPr sz="2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(Щ, щ)енок (Д, д)ружок,</a:t>
            </a:r>
            <a:endParaRPr b="1" i="1"/>
          </a:p>
          <a:p>
            <a:pPr algn="just">
              <a:tabLst>
                <a:tab pos="3276600" algn="l"/>
              </a:tabLst>
              <a:defRPr sz="2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(Ц, ц)ыпленок (П, п)ушок,</a:t>
            </a:r>
            <a:endParaRPr b="1" i="1"/>
          </a:p>
          <a:p>
            <a:pPr algn="just">
              <a:tabLst>
                <a:tab pos="3276600" algn="l"/>
              </a:tabLst>
              <a:defRPr sz="2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(К, к)орова (Б, б)уренка,</a:t>
            </a:r>
            <a:endParaRPr b="1" i="1"/>
          </a:p>
          <a:p>
            <a:pPr algn="just">
              <a:tabLst>
                <a:tab pos="3276600" algn="l"/>
              </a:tabLst>
              <a:defRPr sz="20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(К, к)оза (Н, н)айденка.</a:t>
            </a:r>
            <a:endParaRPr b="1" i="1"/>
          </a:p>
        </p:txBody>
      </p:sp>
      <p:sp>
        <p:nvSpPr>
          <p:cNvPr id="544" name="TextBox 7"/>
          <p:cNvSpPr txBox="1"/>
          <p:nvPr/>
        </p:nvSpPr>
        <p:spPr>
          <a:xfrm>
            <a:off x="1269348" y="3462970"/>
            <a:ext cx="2860889" cy="21358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just">
              <a:tabLst>
                <a:tab pos="3276600" algn="l"/>
              </a:tabLst>
              <a:defRPr sz="24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</a:t>
            </a:r>
            <a:r>
              <a:rPr b="0">
                <a:solidFill>
                  <a:srgbClr val="000000"/>
                </a:solidFill>
              </a:rPr>
              <a:t>ошка   </a:t>
            </a:r>
            <a:r>
              <a:t>М</a:t>
            </a:r>
            <a:r>
              <a:rPr b="0">
                <a:solidFill>
                  <a:srgbClr val="000000"/>
                </a:solidFill>
              </a:rPr>
              <a:t>аришка,</a:t>
            </a:r>
            <a:endParaRPr i="1"/>
          </a:p>
          <a:p>
            <a:pPr algn="just">
              <a:tabLst>
                <a:tab pos="3276600" algn="l"/>
              </a:tabLst>
              <a:defRPr sz="24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</a:t>
            </a:r>
            <a:r>
              <a:rPr b="0">
                <a:solidFill>
                  <a:srgbClr val="000000"/>
                </a:solidFill>
              </a:rPr>
              <a:t>отенок   </a:t>
            </a:r>
            <a:r>
              <a:t>Т</a:t>
            </a:r>
            <a:r>
              <a:rPr b="0">
                <a:solidFill>
                  <a:srgbClr val="000000"/>
                </a:solidFill>
              </a:rPr>
              <a:t>ишка,</a:t>
            </a:r>
            <a:endParaRPr i="1"/>
          </a:p>
          <a:p>
            <a:pPr algn="just">
              <a:tabLst>
                <a:tab pos="3276600" algn="l"/>
              </a:tabLst>
              <a:defRPr sz="24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щ</a:t>
            </a:r>
            <a:r>
              <a:rPr b="0">
                <a:solidFill>
                  <a:srgbClr val="000000"/>
                </a:solidFill>
              </a:rPr>
              <a:t>енок</a:t>
            </a:r>
            <a:r>
              <a:rPr>
                <a:solidFill>
                  <a:srgbClr val="000000"/>
                </a:solidFill>
              </a:rPr>
              <a:t>   </a:t>
            </a:r>
            <a:r>
              <a:t>Д</a:t>
            </a:r>
            <a:r>
              <a:rPr b="0">
                <a:solidFill>
                  <a:srgbClr val="000000"/>
                </a:solidFill>
              </a:rPr>
              <a:t>ружок,</a:t>
            </a:r>
            <a:endParaRPr i="1"/>
          </a:p>
          <a:p>
            <a:pPr algn="just">
              <a:tabLst>
                <a:tab pos="3276600" algn="l"/>
              </a:tabLst>
              <a:defRPr sz="24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ц</a:t>
            </a:r>
            <a:r>
              <a:rPr b="0">
                <a:solidFill>
                  <a:srgbClr val="000000"/>
                </a:solidFill>
              </a:rPr>
              <a:t>ыпленок   </a:t>
            </a:r>
            <a:r>
              <a:t>П</a:t>
            </a:r>
            <a:r>
              <a:rPr b="0">
                <a:solidFill>
                  <a:srgbClr val="000000"/>
                </a:solidFill>
              </a:rPr>
              <a:t>ушок,</a:t>
            </a:r>
            <a:endParaRPr i="1"/>
          </a:p>
          <a:p>
            <a:pPr algn="just">
              <a:tabLst>
                <a:tab pos="3276600" algn="l"/>
              </a:tabLst>
              <a:defRPr sz="24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</a:t>
            </a:r>
            <a:r>
              <a:rPr b="0">
                <a:solidFill>
                  <a:srgbClr val="000000"/>
                </a:solidFill>
              </a:rPr>
              <a:t>орова   </a:t>
            </a:r>
            <a:r>
              <a:t>Б</a:t>
            </a:r>
            <a:r>
              <a:rPr b="0">
                <a:solidFill>
                  <a:srgbClr val="000000"/>
                </a:solidFill>
              </a:rPr>
              <a:t>уренка,</a:t>
            </a:r>
            <a:endParaRPr i="1"/>
          </a:p>
          <a:p>
            <a:pPr algn="just">
              <a:tabLst>
                <a:tab pos="3276600" algn="l"/>
              </a:tabLst>
              <a:defRPr sz="24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к</a:t>
            </a:r>
            <a:r>
              <a:rPr b="0">
                <a:solidFill>
                  <a:srgbClr val="000000"/>
                </a:solidFill>
              </a:rPr>
              <a:t>оза   </a:t>
            </a:r>
            <a:r>
              <a:t>Н</a:t>
            </a:r>
            <a:r>
              <a:rPr b="0">
                <a:solidFill>
                  <a:srgbClr val="000000"/>
                </a:solidFill>
              </a:rPr>
              <a:t>айденка.</a:t>
            </a:r>
          </a:p>
        </p:txBody>
      </p:sp>
      <p:sp>
        <p:nvSpPr>
          <p:cNvPr id="545" name="TextBox 4"/>
          <p:cNvSpPr txBox="1"/>
          <p:nvPr/>
        </p:nvSpPr>
        <p:spPr>
          <a:xfrm>
            <a:off x="3825633" y="4087469"/>
            <a:ext cx="3292936" cy="2225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i="1" u="sng">
                <a:solidFill>
                  <a:srgbClr val="CC0099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ПРАВИЛО – ВЫВОД</a:t>
            </a:r>
          </a:p>
          <a:p>
            <a:pPr>
              <a:defRPr b="1" i="1" u="sng">
                <a:solidFill>
                  <a:srgbClr val="CC0099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endParaRPr/>
          </a:p>
          <a:p>
            <a:pPr>
              <a:defRPr b="1" i="1" u="sng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Клички животных </a:t>
            </a:r>
            <a:r>
              <a:rPr u="none"/>
              <a:t>– это имена собственные. Имена собственные пишутся с </a:t>
            </a:r>
            <a:r>
              <a:rPr u="none">
                <a:solidFill>
                  <a:srgbClr val="FF0000"/>
                </a:solidFill>
              </a:rPr>
              <a:t>заглавной </a:t>
            </a:r>
            <a:r>
              <a:rPr u="none"/>
              <a:t>буквы. </a:t>
            </a:r>
          </a:p>
        </p:txBody>
      </p:sp>
      <p:pic>
        <p:nvPicPr>
          <p:cNvPr id="546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740948" y="5071226"/>
            <a:ext cx="2520281" cy="1772818"/>
          </a:xfrm>
          <a:prstGeom prst="rect">
            <a:avLst/>
          </a:prstGeom>
          <a:ln w="12700">
            <a:miter lim="400000"/>
          </a:ln>
        </p:spPr>
      </p:pic>
      <p:sp>
        <p:nvSpPr>
          <p:cNvPr id="547" name="TextBox 5"/>
          <p:cNvSpPr txBox="1"/>
          <p:nvPr/>
        </p:nvSpPr>
        <p:spPr>
          <a:xfrm>
            <a:off x="7025432" y="5241630"/>
            <a:ext cx="2072848" cy="9474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1600" b="1">
                <a:solidFill>
                  <a:srgbClr val="002D8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«Отдел развлечений </a:t>
            </a:r>
          </a:p>
          <a:p>
            <a:pPr algn="ctr">
              <a:defRPr sz="1600" b="1">
                <a:solidFill>
                  <a:srgbClr val="002D86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и релаксации»</a:t>
            </a:r>
          </a:p>
          <a:p>
            <a:pPr algn="ctr">
              <a:defRPr sz="14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ФИЗКУЛЬТМИНУТКА   ДЛЯ ГЛАЗ</a:t>
            </a:r>
          </a:p>
        </p:txBody>
      </p:sp>
      <p:grpSp>
        <p:nvGrpSpPr>
          <p:cNvPr id="550" name="Заголовок 1"/>
          <p:cNvGrpSpPr/>
          <p:nvPr/>
        </p:nvGrpSpPr>
        <p:grpSpPr>
          <a:xfrm>
            <a:off x="539551" y="332656"/>
            <a:ext cx="8229601" cy="1143001"/>
            <a:chOff x="0" y="0"/>
            <a:chExt cx="8229600" cy="1143000"/>
          </a:xfrm>
        </p:grpSpPr>
        <p:sp>
          <p:nvSpPr>
            <p:cNvPr id="548" name="Прямоугольник"/>
            <p:cNvSpPr/>
            <p:nvPr/>
          </p:nvSpPr>
          <p:spPr>
            <a:xfrm>
              <a:off x="0" y="0"/>
              <a:ext cx="8229600" cy="1143000"/>
            </a:xfrm>
            <a:prstGeom prst="rect">
              <a:avLst/>
            </a:prstGeom>
            <a:solidFill>
              <a:srgbClr val="FFFFFF">
                <a:alpha val="16863"/>
              </a:srgbClr>
            </a:solidFill>
            <a:ln w="9525" cap="flat">
              <a:solidFill>
                <a:srgbClr val="F2DCD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lnSpc>
                  <a:spcPct val="80000"/>
                </a:lnSpc>
                <a:tabLst>
                  <a:tab pos="3276600" algn="l"/>
                </a:tabLst>
                <a:defRPr sz="11200">
                  <a:solidFill>
                    <a:srgbClr val="17375E"/>
                  </a:solidFill>
                </a:defRPr>
              </a:pPr>
              <a:endParaRPr/>
            </a:p>
          </p:txBody>
        </p:sp>
        <p:sp>
          <p:nvSpPr>
            <p:cNvPr id="549" name="Второй      ЛУЧИК     ГАЗЕТЫ «Отдел «Корректоры»"/>
            <p:cNvSpPr txBox="1"/>
            <p:nvPr/>
          </p:nvSpPr>
          <p:spPr>
            <a:xfrm>
              <a:off x="50482" y="4762"/>
              <a:ext cx="8128636" cy="113347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normAutofit/>
            </a:bodyPr>
            <a:lstStyle/>
            <a:p>
              <a:pPr algn="ctr" defTabSz="822959">
                <a:lnSpc>
                  <a:spcPct val="80000"/>
                </a:lnSpc>
                <a:tabLst>
                  <a:tab pos="2946400" algn="l"/>
                </a:tabLst>
                <a:defRPr sz="630" b="1">
                  <a:solidFill>
                    <a:srgbClr val="17375E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/>
              </a:r>
              <a:br/>
              <a:r>
                <a:rPr sz="2520"/>
                <a:t>Второй      ЛУЧИК     ГАЗЕТЫ</a:t>
              </a:r>
              <a:br>
                <a:rPr sz="2520"/>
              </a:br>
              <a:r>
                <a:rPr sz="2520" spc="269"/>
                <a:t>«Отдел «Корректоры»</a:t>
              </a:r>
              <a:br>
                <a:rPr sz="2520" spc="269"/>
              </a:br>
              <a:endParaRPr sz="2520" spc="269"/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" grpId="3" animBg="1" advAuto="0"/>
      <p:bldP spid="543" grpId="1" animBg="1" advAuto="0"/>
      <p:bldP spid="544" grpId="2" animBg="1" advAuto="0"/>
      <p:bldP spid="545" grpId="4" animBg="1" advAuto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4" name="Group 2"/>
          <p:cNvGrpSpPr/>
          <p:nvPr/>
        </p:nvGrpSpPr>
        <p:grpSpPr>
          <a:xfrm>
            <a:off x="3492499" y="2420938"/>
            <a:ext cx="1944690" cy="1774826"/>
            <a:chOff x="0" y="0"/>
            <a:chExt cx="1944688" cy="1774825"/>
          </a:xfrm>
        </p:grpSpPr>
        <p:pic>
          <p:nvPicPr>
            <p:cNvPr id="552" name="Picture 3" descr="Picture 3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-1" y="0"/>
              <a:ext cx="1944690" cy="177482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53" name="Picture 4" descr="Picture 4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144462" y="288925"/>
              <a:ext cx="1219201" cy="118110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555" name="Picture 5" descr="Picture 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67175" y="908050"/>
            <a:ext cx="581025" cy="1666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6" name="Picture 6" descr="Picture 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908175" y="2997200"/>
            <a:ext cx="1666875" cy="581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7" name="Picture 7" descr="Picture 7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3995737" y="4149725"/>
            <a:ext cx="581026" cy="1666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8" name="Picture 8" descr="Picture 8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5076825" y="2997200"/>
            <a:ext cx="1666875" cy="581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559" name="Picture 9" descr="Picture 9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19560465">
            <a:off x="3059113" y="1341437"/>
            <a:ext cx="581026" cy="16668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60" name="Picture 10" descr="Picture 10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13592639">
            <a:off x="2811463" y="3606800"/>
            <a:ext cx="581026" cy="1666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561" name="Picture 11" descr="Picture 11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2698998">
            <a:off x="5148262" y="1412875"/>
            <a:ext cx="581026" cy="1666875"/>
          </a:xfrm>
          <a:prstGeom prst="rect">
            <a:avLst/>
          </a:prstGeom>
          <a:ln w="12700">
            <a:miter lim="400000"/>
          </a:ln>
        </p:spPr>
      </p:pic>
      <p:pic>
        <p:nvPicPr>
          <p:cNvPr id="562" name="Picture 12" descr="Picture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 rot="8356587">
            <a:off x="5148262" y="3716337"/>
            <a:ext cx="581026" cy="16668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63" name="Picture 13" descr="Picture 13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 rot="1538459">
            <a:off x="4649787" y="1477962"/>
            <a:ext cx="446088" cy="1114426"/>
          </a:xfrm>
          <a:prstGeom prst="rect">
            <a:avLst/>
          </a:prstGeom>
          <a:ln w="12700">
            <a:miter lim="400000"/>
          </a:ln>
        </p:spPr>
      </p:pic>
      <p:pic>
        <p:nvPicPr>
          <p:cNvPr id="564" name="Picture 14" descr="Picture 14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 rot="4084276">
            <a:off x="5440362" y="2201861"/>
            <a:ext cx="508001" cy="1235076"/>
          </a:xfrm>
          <a:prstGeom prst="rect">
            <a:avLst/>
          </a:prstGeom>
          <a:ln w="12700">
            <a:miter lim="400000"/>
          </a:ln>
        </p:spPr>
      </p:pic>
      <p:pic>
        <p:nvPicPr>
          <p:cNvPr id="565" name="Picture 15" descr="Picture 15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 rot="6796003">
            <a:off x="5333207" y="3315492"/>
            <a:ext cx="565151" cy="1223964"/>
          </a:xfrm>
          <a:prstGeom prst="rect">
            <a:avLst/>
          </a:prstGeom>
          <a:ln w="12700">
            <a:miter lim="400000"/>
          </a:ln>
        </p:spPr>
      </p:pic>
      <p:pic>
        <p:nvPicPr>
          <p:cNvPr id="566" name="Picture 16" descr="Picture 16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 rot="9634023">
            <a:off x="4598987" y="4070350"/>
            <a:ext cx="425451" cy="1152525"/>
          </a:xfrm>
          <a:prstGeom prst="rect">
            <a:avLst/>
          </a:prstGeom>
          <a:ln w="12700">
            <a:miter lim="400000"/>
          </a:ln>
        </p:spPr>
      </p:pic>
      <p:pic>
        <p:nvPicPr>
          <p:cNvPr id="567" name="Picture 17" descr="Picture 17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 rot="12584384">
            <a:off x="3419475" y="4005262"/>
            <a:ext cx="438149" cy="1150938"/>
          </a:xfrm>
          <a:prstGeom prst="rect">
            <a:avLst/>
          </a:prstGeom>
          <a:ln w="12700">
            <a:miter lim="400000"/>
          </a:ln>
        </p:spPr>
      </p:pic>
      <p:pic>
        <p:nvPicPr>
          <p:cNvPr id="568" name="Picture 18" descr="Picture 18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 rot="18286586">
            <a:off x="2792413" y="2127250"/>
            <a:ext cx="496889" cy="1208087"/>
          </a:xfrm>
          <a:prstGeom prst="rect">
            <a:avLst/>
          </a:prstGeom>
          <a:ln w="12700">
            <a:miter lim="400000"/>
          </a:ln>
        </p:spPr>
      </p:pic>
      <p:pic>
        <p:nvPicPr>
          <p:cNvPr id="569" name="Picture 20" descr="Picture 20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 rot="20365042">
            <a:off x="3695700" y="1485900"/>
            <a:ext cx="455613" cy="1139825"/>
          </a:xfrm>
          <a:prstGeom prst="rect">
            <a:avLst/>
          </a:prstGeom>
          <a:ln w="12700">
            <a:miter lim="400000"/>
          </a:ln>
        </p:spPr>
      </p:pic>
      <p:pic>
        <p:nvPicPr>
          <p:cNvPr id="570" name="Picture 19" descr="Picture 19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 rot="15212879">
            <a:off x="2667794" y="3101181"/>
            <a:ext cx="487363" cy="128587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3" presetClass="entr" presetSubtype="16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3" presetClass="entr" presetSubtype="16" fill="hold" grpId="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3" presetClass="entr" presetSubtype="16" fill="hold" grpId="1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3" presetClass="entr" presetSubtype="16" fill="hold" grpId="1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3" presetClass="entr" presetSubtype="16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3" presetClass="entr" presetSubtype="16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3" presetClass="entr" presetSubtype="16" fill="hold" grpId="1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3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3" presetClass="entr" presetSubtype="16" fill="hold" grpId="1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3" presetClass="entr" presetSubtype="16" fill="hold" grpId="1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3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500"/>
                            </p:stCondLst>
                            <p:childTnLst>
                              <p:par>
                                <p:cTn id="87" presetID="23" presetClass="entr" presetSubtype="16" fill="hold" grpId="1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8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8" presetClass="emph" presetSubtype="0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5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5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8" presetClass="emph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5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8" presetClass="emph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5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8" presetClass="emph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5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8" presetClass="emph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5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8" presetClass="emph" presetSubtype="0" fill="hold" grpId="24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5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8" presetClass="emph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5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8" presetClass="emph" presetSubtype="0" fill="hold" grpId="26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17" dur="1000" fill="hold"/>
                                        <p:tgtEl>
                                          <p:spTgt spid="5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8" presetClass="emph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0" dur="1000" fill="hold"/>
                                        <p:tgtEl>
                                          <p:spTgt spid="5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mph" presetSubtype="0" fill="hold" grpId="28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3" dur="1000" fill="hold"/>
                                        <p:tgtEl>
                                          <p:spTgt spid="5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8" presetClass="emph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6" dur="1000" fill="hold"/>
                                        <p:tgtEl>
                                          <p:spTgt spid="5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8" presetClass="emph" presetSubtype="0" fill="hold" grpId="3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9" dur="1000" fill="hold"/>
                                        <p:tgtEl>
                                          <p:spTgt spid="5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8" presetClass="emph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2" dur="1000" fill="hold"/>
                                        <p:tgtEl>
                                          <p:spTgt spid="5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8" presetClass="emph" presetSubtype="0" fill="hold" grpId="3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5" dur="1000" fill="hold"/>
                                        <p:tgtEl>
                                          <p:spTgt spid="5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8" presetClass="emph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8" dur="1000" fill="hold"/>
                                        <p:tgtEl>
                                          <p:spTgt spid="5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mph" presetSubtype="0" fill="hold" grpId="34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1" dur="1000" fill="hold"/>
                                        <p:tgtEl>
                                          <p:spTgt spid="55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000"/>
                            </p:stCondLst>
                            <p:childTnLst>
                              <p:par>
                                <p:cTn id="143" presetID="10" presetClass="exit" fill="hold" grpId="3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4" dur="500" fill="hold"/>
                                        <p:tgtEl>
                                          <p:spTgt spid="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500"/>
                            </p:stCondLst>
                            <p:childTnLst>
                              <p:par>
                                <p:cTn id="147" presetID="10" presetClass="exit" fill="hold" grpId="3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8" dur="500" fill="hold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000"/>
                            </p:stCondLst>
                            <p:childTnLst>
                              <p:par>
                                <p:cTn id="151" presetID="10" presetClass="exit" fill="hold" grpId="3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2" dur="500" fill="hold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" presetID="10" presetClass="exit" fill="hold" grpId="3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6" dur="500" fill="hold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presetID="10" presetClass="exit" fill="hold" grpId="3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0" dur="500" fill="hold"/>
                                        <p:tgtEl>
                                          <p:spTgt spid="5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3500"/>
                            </p:stCondLst>
                            <p:childTnLst>
                              <p:par>
                                <p:cTn id="163" presetID="10" presetClass="exit" fill="hold" grpId="4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4" dur="500" fill="hold"/>
                                        <p:tgtEl>
                                          <p:spTgt spid="5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5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000"/>
                            </p:stCondLst>
                            <p:childTnLst>
                              <p:par>
                                <p:cTn id="167" presetID="10" presetClass="exit" fill="hold" grpId="4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68" dur="500" fill="hold"/>
                                        <p:tgtEl>
                                          <p:spTgt spid="5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4500"/>
                            </p:stCondLst>
                            <p:childTnLst>
                              <p:par>
                                <p:cTn id="171" presetID="10" presetClass="exit" fill="hold" grpId="4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2" dur="500" fill="hold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0"/>
                            </p:stCondLst>
                            <p:childTnLst>
                              <p:par>
                                <p:cTn id="175" presetID="10" presetClass="exit" fill="hold" grpId="4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6" dur="500" fill="hold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5500"/>
                            </p:stCondLst>
                            <p:childTnLst>
                              <p:par>
                                <p:cTn id="179" presetID="10" presetClass="exit" fill="hold" grpId="4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0" dur="500" fill="hold"/>
                                        <p:tgtEl>
                                          <p:spTgt spid="5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6000"/>
                            </p:stCondLst>
                            <p:childTnLst>
                              <p:par>
                                <p:cTn id="183" presetID="10" presetClass="exit" fill="hold" grpId="4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4" dur="500" fill="hold"/>
                                        <p:tgtEl>
                                          <p:spTgt spid="5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6500"/>
                            </p:stCondLst>
                            <p:childTnLst>
                              <p:par>
                                <p:cTn id="187" presetID="10" presetClass="exit" fill="hold" grpId="4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88" dur="500" fill="hold"/>
                                        <p:tgtEl>
                                          <p:spTgt spid="5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000"/>
                            </p:stCondLst>
                            <p:childTnLst>
                              <p:par>
                                <p:cTn id="191" presetID="10" presetClass="exit" fill="hold" grpId="4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2" dur="500" fill="hold"/>
                                        <p:tgtEl>
                                          <p:spTgt spid="5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7500"/>
                            </p:stCondLst>
                            <p:childTnLst>
                              <p:par>
                                <p:cTn id="195" presetID="10" presetClass="exit" fill="hold" grpId="4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96" dur="500" fill="hold"/>
                                        <p:tgtEl>
                                          <p:spTgt spid="5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9" presetID="10" presetClass="exit" fill="hold" grpId="49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0" dur="500" fill="hold"/>
                                        <p:tgtEl>
                                          <p:spTgt spid="5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8500"/>
                            </p:stCondLst>
                            <p:childTnLst>
                              <p:par>
                                <p:cTn id="203" presetID="10" presetClass="exit" fill="hold" grpId="5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4" dur="500" fill="hold"/>
                                        <p:tgtEl>
                                          <p:spTgt spid="5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5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9000"/>
                            </p:stCondLst>
                            <p:childTnLst>
                              <p:par>
                                <p:cTn id="207" presetID="10" presetClass="exit" fill="hold" grpId="5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08" dur="500" fill="hold"/>
                                        <p:tgtEl>
                                          <p:spTgt spid="5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9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4" grpId="1" animBg="1" advAuto="0"/>
      <p:bldP spid="554" grpId="34" animBg="1" advAuto="0"/>
      <p:bldP spid="554" grpId="35" animBg="1" advAuto="0"/>
      <p:bldP spid="555" grpId="2" animBg="1" advAuto="0"/>
      <p:bldP spid="555" grpId="18" animBg="1" advAuto="0"/>
      <p:bldP spid="555" grpId="36" animBg="1" advAuto="0"/>
      <p:bldP spid="556" grpId="8" animBg="1" advAuto="0"/>
      <p:bldP spid="556" grpId="24" animBg="1" advAuto="0"/>
      <p:bldP spid="556" grpId="37" animBg="1" advAuto="0"/>
      <p:bldP spid="557" grpId="6" animBg="1" advAuto="0"/>
      <p:bldP spid="557" grpId="22" animBg="1" advAuto="0"/>
      <p:bldP spid="557" grpId="38" animBg="1" advAuto="0"/>
      <p:bldP spid="558" grpId="4" animBg="1" advAuto="0"/>
      <p:bldP spid="558" grpId="20" animBg="1" advAuto="0"/>
      <p:bldP spid="558" grpId="39" animBg="1" advAuto="0"/>
      <p:bldP spid="559" grpId="9" animBg="1" advAuto="0"/>
      <p:bldP spid="559" grpId="25" animBg="1" advAuto="0"/>
      <p:bldP spid="559" grpId="40" animBg="1" advAuto="0"/>
      <p:bldP spid="560" grpId="7" animBg="1" advAuto="0"/>
      <p:bldP spid="560" grpId="23" animBg="1" advAuto="0"/>
      <p:bldP spid="560" grpId="41" animBg="1" advAuto="0"/>
      <p:bldP spid="561" grpId="3" animBg="1" advAuto="0"/>
      <p:bldP spid="561" grpId="19" animBg="1" advAuto="0"/>
      <p:bldP spid="561" grpId="42" animBg="1" advAuto="0"/>
      <p:bldP spid="562" grpId="5" animBg="1" advAuto="0"/>
      <p:bldP spid="562" grpId="21" animBg="1" advAuto="0"/>
      <p:bldP spid="562" grpId="43" animBg="1" advAuto="0"/>
      <p:bldP spid="563" grpId="17" animBg="1" advAuto="0"/>
      <p:bldP spid="563" grpId="33" animBg="1" advAuto="0"/>
      <p:bldP spid="563" grpId="44" animBg="1" advAuto="0"/>
      <p:bldP spid="564" grpId="16" animBg="1" advAuto="0"/>
      <p:bldP spid="564" grpId="32" animBg="1" advAuto="0"/>
      <p:bldP spid="564" grpId="45" animBg="1" advAuto="0"/>
      <p:bldP spid="565" grpId="15" animBg="1" advAuto="0"/>
      <p:bldP spid="565" grpId="31" animBg="1" advAuto="0"/>
      <p:bldP spid="565" grpId="46" animBg="1" advAuto="0"/>
      <p:bldP spid="566" grpId="14" animBg="1" advAuto="0"/>
      <p:bldP spid="566" grpId="30" animBg="1" advAuto="0"/>
      <p:bldP spid="566" grpId="47" animBg="1" advAuto="0"/>
      <p:bldP spid="567" grpId="13" animBg="1" advAuto="0"/>
      <p:bldP spid="567" grpId="29" animBg="1" advAuto="0"/>
      <p:bldP spid="567" grpId="48" animBg="1" advAuto="0"/>
      <p:bldP spid="568" grpId="11" animBg="1" advAuto="0"/>
      <p:bldP spid="568" grpId="27" animBg="1" advAuto="0"/>
      <p:bldP spid="568" grpId="49" animBg="1" advAuto="0"/>
      <p:bldP spid="569" grpId="10" animBg="1" advAuto="0"/>
      <p:bldP spid="569" grpId="26" animBg="1" advAuto="0"/>
      <p:bldP spid="569" grpId="51" animBg="1" advAuto="0"/>
      <p:bldP spid="570" grpId="12" animBg="1" advAuto="0"/>
      <p:bldP spid="570" grpId="28" animBg="1" advAuto="0"/>
      <p:bldP spid="570" grpId="50" animBg="1" advAuto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Объект 2"/>
          <p:cNvSpPr txBox="1">
            <a:spLocks noGrp="1"/>
          </p:cNvSpPr>
          <p:nvPr>
            <p:ph type="body" sz="half" idx="1"/>
          </p:nvPr>
        </p:nvSpPr>
        <p:spPr>
          <a:xfrm>
            <a:off x="415505" y="1700808"/>
            <a:ext cx="8229601" cy="2448271"/>
          </a:xfrm>
          <a:prstGeom prst="rect">
            <a:avLst/>
          </a:prstGeom>
        </p:spPr>
        <p:txBody>
          <a:bodyPr/>
          <a:lstStyle/>
          <a:p>
            <a:pPr algn="just">
              <a:lnSpc>
                <a:spcPct val="90000"/>
              </a:lnSpc>
              <a:tabLst>
                <a:tab pos="3276600" algn="l"/>
              </a:tabLst>
              <a:defRPr sz="7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 </a:t>
            </a:r>
            <a:endParaRPr sz="2900" i="1"/>
          </a:p>
          <a:p>
            <a:pPr marL="0" indent="0" algn="just">
              <a:lnSpc>
                <a:spcPct val="90000"/>
              </a:lnSpc>
              <a:buSzTx/>
              <a:buNone/>
              <a:tabLst>
                <a:tab pos="3276600" algn="l"/>
              </a:tabLst>
              <a:defRPr sz="37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селе …арьеган построен новый дом </a:t>
            </a:r>
            <a:endParaRPr sz="4000"/>
          </a:p>
          <a:p>
            <a:pPr marL="0" indent="0" algn="just">
              <a:lnSpc>
                <a:spcPct val="90000"/>
              </a:lnSpc>
              <a:buSzTx/>
              <a:buNone/>
              <a:tabLst>
                <a:tab pos="3276600" algn="l"/>
              </a:tabLst>
              <a:defRPr sz="37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 по улице …ентральная. Рядом течет река  ….ган. </a:t>
            </a:r>
            <a:r>
              <a:rPr i="1"/>
              <a:t> </a:t>
            </a:r>
            <a:endParaRPr sz="4000" b="1" i="1"/>
          </a:p>
          <a:p>
            <a:pPr marL="0" indent="0" algn="just">
              <a:lnSpc>
                <a:spcPct val="90000"/>
              </a:lnSpc>
              <a:buSzTx/>
              <a:buNone/>
              <a:tabLst>
                <a:tab pos="3276600" algn="l"/>
              </a:tabLst>
              <a:defRPr sz="2900" b="1">
                <a:solidFill>
                  <a:srgbClr val="254061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</a:t>
            </a:r>
          </a:p>
        </p:txBody>
      </p:sp>
      <p:grpSp>
        <p:nvGrpSpPr>
          <p:cNvPr id="575" name="Заголовок 1"/>
          <p:cNvGrpSpPr/>
          <p:nvPr/>
        </p:nvGrpSpPr>
        <p:grpSpPr>
          <a:xfrm>
            <a:off x="539551" y="219368"/>
            <a:ext cx="8229601" cy="1513592"/>
            <a:chOff x="0" y="0"/>
            <a:chExt cx="8229600" cy="1513591"/>
          </a:xfrm>
        </p:grpSpPr>
        <p:sp>
          <p:nvSpPr>
            <p:cNvPr id="573" name="Прямоугольник"/>
            <p:cNvSpPr/>
            <p:nvPr/>
          </p:nvSpPr>
          <p:spPr>
            <a:xfrm>
              <a:off x="0" y="185295"/>
              <a:ext cx="8229600" cy="1143001"/>
            </a:xfrm>
            <a:prstGeom prst="rect">
              <a:avLst/>
            </a:prstGeom>
            <a:solidFill>
              <a:srgbClr val="FFFFFF">
                <a:alpha val="16863"/>
              </a:srgbClr>
            </a:solidFill>
            <a:ln w="9525" cap="flat">
              <a:solidFill>
                <a:srgbClr val="F2DCD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tabLst>
                  <a:tab pos="3276600" algn="l"/>
                </a:tabLst>
                <a:defRPr sz="2400">
                  <a:solidFill>
                    <a:srgbClr val="17375E"/>
                  </a:solidFill>
                </a:defRPr>
              </a:pPr>
              <a:endParaRPr/>
            </a:p>
          </p:txBody>
        </p:sp>
        <p:sp>
          <p:nvSpPr>
            <p:cNvPr id="574" name="ТРЕТИЙ     ЛУЧИК     ГАЗЕТЫ «Отдел    НОВОСТЕЙ»"/>
            <p:cNvSpPr txBox="1"/>
            <p:nvPr/>
          </p:nvSpPr>
          <p:spPr>
            <a:xfrm>
              <a:off x="50482" y="0"/>
              <a:ext cx="8128636" cy="15135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tabLst>
                  <a:tab pos="3276600" algn="l"/>
                </a:tabLst>
                <a:defRPr sz="2400" b="1">
                  <a:solidFill>
                    <a:srgbClr val="17375E"/>
                  </a:solidFill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/>
              </a:r>
              <a:br/>
              <a:r>
                <a:t> ТРЕТИЙ     ЛУЧИК     ГАЗЕТЫ</a:t>
              </a:r>
              <a:br/>
              <a:r>
                <a:rPr spc="400"/>
                <a:t>«</a:t>
              </a:r>
              <a:r>
                <a:rPr sz="2800" spc="400"/>
                <a:t>Отдел</a:t>
              </a:r>
              <a:r>
                <a:rPr spc="400"/>
                <a:t>    НОВОСТЕЙ»</a:t>
              </a:r>
              <a:br>
                <a:rPr spc="400"/>
              </a:br>
              <a:endParaRPr spc="400"/>
            </a:p>
          </p:txBody>
        </p:sp>
      </p:grpSp>
      <p:pic>
        <p:nvPicPr>
          <p:cNvPr id="576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026" y="0"/>
            <a:ext cx="9144000" cy="704664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7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2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72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2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2" grpId="2" build="p" animBg="1" advAuto="0"/>
      <p:bldP spid="575" grpId="1" animBg="1" advAuto="0"/>
      <p:bldP spid="576" grpId="3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" name="TextBox 3"/>
          <p:cNvSpPr txBox="1"/>
          <p:nvPr/>
        </p:nvSpPr>
        <p:spPr>
          <a:xfrm>
            <a:off x="578646" y="620687"/>
            <a:ext cx="8144786" cy="5260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800" b="1" i="1" u="sng">
                <a:solidFill>
                  <a:srgbClr val="CC0099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ПРАВИЛО – ВЫВОД</a:t>
            </a:r>
          </a:p>
          <a:p>
            <a:pPr>
              <a:defRPr sz="2800" b="1" i="1" u="sng">
                <a:solidFill>
                  <a:srgbClr val="CC0099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endParaRPr/>
          </a:p>
          <a:p>
            <a:pPr>
              <a:defRPr sz="2800" b="1" i="1" u="sng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  </a:t>
            </a:r>
            <a:r>
              <a:rPr sz="3200"/>
              <a:t>Географические названия: страны, города, поселки, деревни, реки, озера, моря, океаны, улицы, площади пишутся с заглавной буквы, т.к</a:t>
            </a:r>
            <a:r>
              <a:rPr sz="3200" u="none"/>
              <a:t>– это имена собственные. </a:t>
            </a:r>
            <a:endParaRPr sz="3200"/>
          </a:p>
          <a:p>
            <a:pPr>
              <a:defRPr sz="3200" b="1" i="1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endParaRPr sz="3200"/>
          </a:p>
          <a:p>
            <a:pPr>
              <a:defRPr sz="3200" b="1" i="1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  Имена собственные пишутся с </a:t>
            </a:r>
            <a:r>
              <a:rPr sz="4000">
                <a:solidFill>
                  <a:srgbClr val="FF0000"/>
                </a:solidFill>
              </a:rPr>
              <a:t>заглавной </a:t>
            </a:r>
            <a:r>
              <a:t>буквы</a:t>
            </a:r>
            <a:r>
              <a:rPr sz="2000"/>
              <a:t>.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solidFill>
            <a:srgbClr val="F2DCDB"/>
          </a:solidFill>
          <a:ln w="9525">
            <a:solidFill>
              <a:srgbClr val="F2DCDB"/>
            </a:solidFill>
            <a:round/>
          </a:ln>
        </p:spPr>
        <p:txBody>
          <a:bodyPr/>
          <a:lstStyle>
            <a:lvl1pPr>
              <a:defRPr sz="3000" i="1"/>
            </a:lvl1pPr>
          </a:lstStyle>
          <a:p>
            <a:r>
              <a:t> Название газеты.</a:t>
            </a:r>
          </a:p>
        </p:txBody>
      </p:sp>
      <p:sp>
        <p:nvSpPr>
          <p:cNvPr id="581" name="Объект 2"/>
          <p:cNvSpPr txBox="1">
            <a:spLocks noGrp="1"/>
          </p:cNvSpPr>
          <p:nvPr>
            <p:ph type="body" idx="1"/>
          </p:nvPr>
        </p:nvSpPr>
        <p:spPr>
          <a:xfrm>
            <a:off x="467543" y="1460485"/>
            <a:ext cx="8229601" cy="4525963"/>
          </a:xfrm>
          <a:prstGeom prst="rect">
            <a:avLst/>
          </a:prstGeom>
        </p:spPr>
        <p:txBody>
          <a:bodyPr/>
          <a:lstStyle>
            <a:lvl1pPr marL="0" indent="0">
              <a:buSzTx/>
              <a:buNone/>
              <a:defRPr sz="18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.</a:t>
            </a:r>
          </a:p>
        </p:txBody>
      </p:sp>
      <p:sp>
        <p:nvSpPr>
          <p:cNvPr id="582" name="TextBox 5"/>
          <p:cNvSpPr txBox="1"/>
          <p:nvPr/>
        </p:nvSpPr>
        <p:spPr>
          <a:xfrm>
            <a:off x="513263" y="4293096"/>
            <a:ext cx="7973457" cy="14249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b="1" i="1" u="sng">
                <a:solidFill>
                  <a:srgbClr val="CC0099"/>
                </a:solidFill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ПРАВИЛО – ВЫВОД</a:t>
            </a:r>
          </a:p>
          <a:p>
            <a:pPr>
              <a:defRPr b="1" i="1" u="sng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  Названия журналов, газет, литературных произведений и т. д.( газета «Правда», журнал «Наш сад») пишутся с заглавной буквы, т.к</a:t>
            </a:r>
            <a:r>
              <a:rPr u="none"/>
              <a:t>– это имена собственные. </a:t>
            </a:r>
          </a:p>
          <a:p>
            <a:pPr>
              <a:defRPr b="1" i="1">
                <a:latin typeface="Bookman Old Style"/>
                <a:ea typeface="Bookman Old Style"/>
                <a:cs typeface="Bookman Old Style"/>
                <a:sym typeface="Bookman Old Style"/>
              </a:defRPr>
            </a:pPr>
            <a:r>
              <a:t>  Имена собственные пишутся с заглавной буквы. </a:t>
            </a:r>
          </a:p>
        </p:txBody>
      </p:sp>
      <p:sp>
        <p:nvSpPr>
          <p:cNvPr id="583" name="Солнце 6"/>
          <p:cNvSpPr/>
          <p:nvPr/>
        </p:nvSpPr>
        <p:spPr>
          <a:xfrm>
            <a:off x="1691679" y="1124744"/>
            <a:ext cx="6921346" cy="35283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25400">
            <a:solidFill>
              <a:srgbClr val="3A5E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84" name="TextBox 7"/>
          <p:cNvSpPr txBox="1"/>
          <p:nvPr/>
        </p:nvSpPr>
        <p:spPr>
          <a:xfrm>
            <a:off x="4545712" y="2564903"/>
            <a:ext cx="1636753" cy="4213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24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«Лучик»</a:t>
            </a:r>
          </a:p>
        </p:txBody>
      </p:sp>
      <p:sp>
        <p:nvSpPr>
          <p:cNvPr id="585" name="TextBox 8"/>
          <p:cNvSpPr txBox="1"/>
          <p:nvPr/>
        </p:nvSpPr>
        <p:spPr>
          <a:xfrm>
            <a:off x="323527" y="5913396"/>
            <a:ext cx="8001466" cy="625188"/>
          </a:xfrm>
          <a:prstGeom prst="rect">
            <a:avLst/>
          </a:prstGeom>
          <a:solidFill>
            <a:srgbClr val="F2DCDB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u="sng"/>
            </a:pPr>
            <a:r>
              <a:t>Обратите внимание:</a:t>
            </a:r>
            <a:r>
              <a:rPr u="none"/>
              <a:t> </a:t>
            </a:r>
            <a:r>
              <a:rPr b="1" u="none"/>
              <a:t>названия</a:t>
            </a:r>
            <a:r>
              <a:rPr u="none"/>
              <a:t> пишутся не только </a:t>
            </a:r>
            <a:r>
              <a:rPr b="1" u="none"/>
              <a:t>с большой буквы</a:t>
            </a:r>
            <a:r>
              <a:rPr u="none"/>
              <a:t>, но и </a:t>
            </a:r>
          </a:p>
          <a:p>
            <a:pPr>
              <a:defRPr b="1"/>
            </a:pPr>
            <a:r>
              <a:t>                                        в  кавычках</a:t>
            </a:r>
            <a:r>
              <a:rPr b="0"/>
              <a:t>!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2" grpId="2" animBg="1" advAuto="0"/>
      <p:bldP spid="584" grpId="1" animBg="1" advAuto="0"/>
      <p:bldP spid="585" grpId="3" animBg="1" advAuto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5" name="Объект 3"/>
          <p:cNvGrpSpPr/>
          <p:nvPr/>
        </p:nvGrpSpPr>
        <p:grpSpPr>
          <a:xfrm>
            <a:off x="672256" y="1865378"/>
            <a:ext cx="7748168" cy="2767204"/>
            <a:chOff x="0" y="0"/>
            <a:chExt cx="7748167" cy="2767202"/>
          </a:xfrm>
        </p:grpSpPr>
        <p:grpSp>
          <p:nvGrpSpPr>
            <p:cNvPr id="589" name="Сгруппировать"/>
            <p:cNvGrpSpPr/>
            <p:nvPr/>
          </p:nvGrpSpPr>
          <p:grpSpPr>
            <a:xfrm>
              <a:off x="1383601" y="0"/>
              <a:ext cx="2213763" cy="1106881"/>
              <a:chOff x="0" y="0"/>
              <a:chExt cx="2213761" cy="1106880"/>
            </a:xfrm>
          </p:grpSpPr>
          <p:sp>
            <p:nvSpPr>
              <p:cNvPr id="587" name="Прямоугольник"/>
              <p:cNvSpPr/>
              <p:nvPr/>
            </p:nvSpPr>
            <p:spPr>
              <a:xfrm>
                <a:off x="0" y="0"/>
                <a:ext cx="2213762" cy="1106881"/>
              </a:xfrm>
              <a:prstGeom prst="rect">
                <a:avLst/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 sz="1743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88" name="Собственные"/>
              <p:cNvSpPr txBox="1"/>
              <p:nvPr/>
            </p:nvSpPr>
            <p:spPr>
              <a:xfrm>
                <a:off x="58420" y="12700"/>
                <a:ext cx="2096922" cy="30928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1743">
                    <a:solidFill>
                      <a:srgbClr val="FFFFFF"/>
                    </a:solidFill>
                  </a:defRPr>
                </a:lvl1pPr>
              </a:lstStyle>
              <a:p>
                <a:r>
                  <a:t>Собственные</a:t>
                </a:r>
              </a:p>
            </p:txBody>
          </p:sp>
        </p:grpSp>
        <p:grpSp>
          <p:nvGrpSpPr>
            <p:cNvPr id="592" name="Сгруппировать"/>
            <p:cNvGrpSpPr/>
            <p:nvPr/>
          </p:nvGrpSpPr>
          <p:grpSpPr>
            <a:xfrm>
              <a:off x="0" y="1660321"/>
              <a:ext cx="2213762" cy="1106882"/>
              <a:chOff x="0" y="0"/>
              <a:chExt cx="2213761" cy="1106880"/>
            </a:xfrm>
          </p:grpSpPr>
          <p:sp>
            <p:nvSpPr>
              <p:cNvPr id="590" name="Прямоугольник"/>
              <p:cNvSpPr/>
              <p:nvPr/>
            </p:nvSpPr>
            <p:spPr>
              <a:xfrm>
                <a:off x="0" y="0"/>
                <a:ext cx="2213762" cy="1106881"/>
              </a:xfrm>
              <a:prstGeom prst="rect">
                <a:avLst/>
              </a:prstGeom>
              <a:solidFill>
                <a:srgbClr val="FFFF99">
                  <a:alpha val="90000"/>
                </a:srgbClr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 b="1"/>
                </a:pPr>
                <a:endParaRPr/>
              </a:p>
            </p:txBody>
          </p:sp>
          <p:sp>
            <p:nvSpPr>
              <p:cNvPr id="591" name="Имена, фамилии,…"/>
              <p:cNvSpPr txBox="1"/>
              <p:nvPr/>
            </p:nvSpPr>
            <p:spPr>
              <a:xfrm>
                <a:off x="58420" y="12700"/>
                <a:ext cx="2096922" cy="6251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/>
              <a:p>
                <a:pPr>
                  <a:defRPr b="1"/>
                </a:pPr>
                <a:r>
                  <a:t>Имена, фамилии,</a:t>
                </a:r>
                <a:endParaRPr sz="1743"/>
              </a:p>
              <a:p>
                <a:pPr>
                  <a:defRPr b="1"/>
                </a:pPr>
                <a:r>
                  <a:t>отчества</a:t>
                </a:r>
              </a:p>
            </p:txBody>
          </p:sp>
        </p:grpSp>
        <p:sp>
          <p:nvSpPr>
            <p:cNvPr id="593" name="Линия"/>
            <p:cNvSpPr/>
            <p:nvPr/>
          </p:nvSpPr>
          <p:spPr>
            <a:xfrm>
              <a:off x="1106880" y="1106878"/>
              <a:ext cx="1383603" cy="553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10800"/>
                  </a:lnTo>
                  <a:lnTo>
                    <a:pt x="0" y="10800"/>
                  </a:lnTo>
                  <a:lnTo>
                    <a:pt x="0" y="21600"/>
                  </a:lnTo>
                </a:path>
              </a:pathLst>
            </a:custGeom>
            <a:noFill/>
            <a:ln w="25400" cap="flat">
              <a:solidFill>
                <a:srgbClr val="3F669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596" name="Сгруппировать"/>
            <p:cNvGrpSpPr/>
            <p:nvPr/>
          </p:nvGrpSpPr>
          <p:grpSpPr>
            <a:xfrm>
              <a:off x="2767202" y="1660321"/>
              <a:ext cx="2213763" cy="1106882"/>
              <a:chOff x="0" y="0"/>
              <a:chExt cx="2213761" cy="1106880"/>
            </a:xfrm>
          </p:grpSpPr>
          <p:sp>
            <p:nvSpPr>
              <p:cNvPr id="594" name="Прямоугольник"/>
              <p:cNvSpPr/>
              <p:nvPr/>
            </p:nvSpPr>
            <p:spPr>
              <a:xfrm>
                <a:off x="0" y="0"/>
                <a:ext cx="2213762" cy="1106881"/>
              </a:xfrm>
              <a:prstGeom prst="rect">
                <a:avLst/>
              </a:prstGeom>
              <a:solidFill>
                <a:srgbClr val="FFFF99">
                  <a:alpha val="90000"/>
                </a:srgbClr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 b="1"/>
                </a:pPr>
                <a:endParaRPr/>
              </a:p>
            </p:txBody>
          </p:sp>
          <p:sp>
            <p:nvSpPr>
              <p:cNvPr id="595" name="Клички животных"/>
              <p:cNvSpPr txBox="1"/>
              <p:nvPr/>
            </p:nvSpPr>
            <p:spPr>
              <a:xfrm>
                <a:off x="58420" y="12700"/>
                <a:ext cx="2096922" cy="3330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b="1"/>
                </a:lvl1pPr>
              </a:lstStyle>
              <a:p>
                <a:r>
                  <a:t>Клички животных</a:t>
                </a:r>
              </a:p>
            </p:txBody>
          </p:sp>
        </p:grpSp>
        <p:sp>
          <p:nvSpPr>
            <p:cNvPr id="597" name="Линия"/>
            <p:cNvSpPr/>
            <p:nvPr/>
          </p:nvSpPr>
          <p:spPr>
            <a:xfrm>
              <a:off x="2490482" y="1106878"/>
              <a:ext cx="1383602" cy="553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10800"/>
                  </a:lnTo>
                  <a:lnTo>
                    <a:pt x="21600" y="10800"/>
                  </a:lnTo>
                  <a:lnTo>
                    <a:pt x="21600" y="21600"/>
                  </a:lnTo>
                </a:path>
              </a:pathLst>
            </a:custGeom>
            <a:noFill/>
            <a:ln w="25400" cap="flat">
              <a:solidFill>
                <a:srgbClr val="3F669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endParaRPr/>
            </a:p>
          </p:txBody>
        </p:sp>
        <p:grpSp>
          <p:nvGrpSpPr>
            <p:cNvPr id="600" name="Сгруппировать"/>
            <p:cNvGrpSpPr/>
            <p:nvPr/>
          </p:nvGrpSpPr>
          <p:grpSpPr>
            <a:xfrm>
              <a:off x="5534405" y="0"/>
              <a:ext cx="2213763" cy="1106881"/>
              <a:chOff x="0" y="0"/>
              <a:chExt cx="2213761" cy="1106880"/>
            </a:xfrm>
          </p:grpSpPr>
          <p:sp>
            <p:nvSpPr>
              <p:cNvPr id="598" name="Прямоугольник"/>
              <p:cNvSpPr/>
              <p:nvPr/>
            </p:nvSpPr>
            <p:spPr>
              <a:xfrm>
                <a:off x="0" y="0"/>
                <a:ext cx="2213762" cy="1106881"/>
              </a:xfrm>
              <a:prstGeom prst="rect">
                <a:avLst/>
              </a:prstGeom>
              <a:solidFill>
                <a:schemeClr val="accent1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 sz="1743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99" name="Нарицательные"/>
              <p:cNvSpPr txBox="1"/>
              <p:nvPr/>
            </p:nvSpPr>
            <p:spPr>
              <a:xfrm>
                <a:off x="58420" y="12700"/>
                <a:ext cx="2096922" cy="30928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sz="1743">
                    <a:solidFill>
                      <a:srgbClr val="FFFFFF"/>
                    </a:solidFill>
                  </a:defRPr>
                </a:lvl1pPr>
              </a:lstStyle>
              <a:p>
                <a:r>
                  <a:t>Нарицательные</a:t>
                </a:r>
              </a:p>
            </p:txBody>
          </p:sp>
        </p:grpSp>
        <p:grpSp>
          <p:nvGrpSpPr>
            <p:cNvPr id="603" name="Сгруппировать"/>
            <p:cNvGrpSpPr/>
            <p:nvPr/>
          </p:nvGrpSpPr>
          <p:grpSpPr>
            <a:xfrm>
              <a:off x="5534405" y="1660321"/>
              <a:ext cx="2213763" cy="1106882"/>
              <a:chOff x="0" y="0"/>
              <a:chExt cx="2213761" cy="1106880"/>
            </a:xfrm>
          </p:grpSpPr>
          <p:sp>
            <p:nvSpPr>
              <p:cNvPr id="601" name="Прямоугольник"/>
              <p:cNvSpPr/>
              <p:nvPr/>
            </p:nvSpPr>
            <p:spPr>
              <a:xfrm>
                <a:off x="0" y="0"/>
                <a:ext cx="2213762" cy="1106881"/>
              </a:xfrm>
              <a:prstGeom prst="rect">
                <a:avLst/>
              </a:prstGeom>
              <a:solidFill>
                <a:srgbClr val="FFFF99">
                  <a:alpha val="90000"/>
                </a:srgbClr>
              </a:solidFill>
              <a:ln w="25400" cap="flat">
                <a:solidFill>
                  <a:schemeClr val="accent1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>
                  <a:defRPr b="1"/>
                </a:pPr>
                <a:endParaRPr/>
              </a:p>
            </p:txBody>
          </p:sp>
          <p:sp>
            <p:nvSpPr>
              <p:cNvPr id="602" name="Названия предметов, явлений"/>
              <p:cNvSpPr txBox="1"/>
              <p:nvPr/>
            </p:nvSpPr>
            <p:spPr>
              <a:xfrm>
                <a:off x="58420" y="12700"/>
                <a:ext cx="2096922" cy="91728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t">
                <a:spAutoFit/>
              </a:bodyPr>
              <a:lstStyle>
                <a:lvl1pPr>
                  <a:defRPr b="1"/>
                </a:lvl1pPr>
              </a:lstStyle>
              <a:p>
                <a:r>
                  <a:t>Названия предметов, явлений</a:t>
                </a:r>
              </a:p>
            </p:txBody>
          </p:sp>
        </p:grpSp>
        <p:sp>
          <p:nvSpPr>
            <p:cNvPr id="604" name="Линия"/>
            <p:cNvSpPr/>
            <p:nvPr/>
          </p:nvSpPr>
          <p:spPr>
            <a:xfrm>
              <a:off x="6641286" y="1106878"/>
              <a:ext cx="1" cy="553447"/>
            </a:xfrm>
            <a:prstGeom prst="line">
              <a:avLst/>
            </a:prstGeom>
            <a:noFill/>
            <a:ln w="25400" cap="flat">
              <a:solidFill>
                <a:srgbClr val="3F669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pic>
        <p:nvPicPr>
          <p:cNvPr id="606" name="Picture 3" descr="Picture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21654" y="2066993"/>
            <a:ext cx="264148" cy="2638902"/>
          </a:xfrm>
          <a:prstGeom prst="rect">
            <a:avLst/>
          </a:prstGeom>
          <a:ln w="12700">
            <a:miter lim="400000"/>
          </a:ln>
        </p:spPr>
      </p:pic>
      <p:pic>
        <p:nvPicPr>
          <p:cNvPr id="607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73002" y="4098337"/>
            <a:ext cx="2662112" cy="901848"/>
          </a:xfrm>
          <a:prstGeom prst="rect">
            <a:avLst/>
          </a:prstGeom>
          <a:ln w="12700">
            <a:miter lim="400000"/>
          </a:ln>
        </p:spPr>
      </p:pic>
      <p:sp>
        <p:nvSpPr>
          <p:cNvPr id="608" name="TextBox 4"/>
          <p:cNvSpPr txBox="1"/>
          <p:nvPr/>
        </p:nvSpPr>
        <p:spPr>
          <a:xfrm>
            <a:off x="1146292" y="4226093"/>
            <a:ext cx="2557208" cy="625189"/>
          </a:xfrm>
          <a:prstGeom prst="rect">
            <a:avLst/>
          </a:prstGeom>
          <a:solidFill>
            <a:srgbClr val="FFFF9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b="1"/>
            </a:pPr>
            <a:r>
              <a:rPr dirty="0" err="1"/>
              <a:t>Географические</a:t>
            </a:r>
            <a:endParaRPr dirty="0"/>
          </a:p>
          <a:p>
            <a:pPr algn="ctr">
              <a:defRPr b="1"/>
            </a:pPr>
            <a:r>
              <a:rPr dirty="0" err="1"/>
              <a:t>названия</a:t>
            </a:r>
            <a:endParaRPr dirty="0"/>
          </a:p>
        </p:txBody>
      </p:sp>
      <p:sp>
        <p:nvSpPr>
          <p:cNvPr id="609" name="Скругленный прямоугольник 9"/>
          <p:cNvSpPr/>
          <p:nvPr/>
        </p:nvSpPr>
        <p:spPr>
          <a:xfrm>
            <a:off x="1085802" y="5334777"/>
            <a:ext cx="2655904" cy="975510"/>
          </a:xfrm>
          <a:prstGeom prst="roundRect">
            <a:avLst>
              <a:gd name="adj" fmla="val 10000"/>
            </a:avLst>
          </a:prstGeom>
          <a:solidFill>
            <a:srgbClr val="FFFFFF">
              <a:alpha val="90000"/>
            </a:srgbClr>
          </a:solidFill>
          <a:ln w="25400">
            <a:solidFill>
              <a:schemeClr val="accent1"/>
            </a:solidFill>
          </a:ln>
        </p:spPr>
        <p:txBody>
          <a:bodyPr lIns="45719" rIns="45719"/>
          <a:lstStyle/>
          <a:p>
            <a:endParaRPr/>
          </a:p>
        </p:txBody>
      </p:sp>
      <p:pic>
        <p:nvPicPr>
          <p:cNvPr id="610" name="Picture 5" descr="Picture 5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851888" y="3068958"/>
            <a:ext cx="274813" cy="2631972"/>
          </a:xfrm>
          <a:prstGeom prst="rect">
            <a:avLst/>
          </a:prstGeom>
          <a:ln w="12700">
            <a:miter lim="400000"/>
          </a:ln>
        </p:spPr>
      </p:pic>
      <p:sp>
        <p:nvSpPr>
          <p:cNvPr id="611" name="TextBox 5"/>
          <p:cNvSpPr txBox="1"/>
          <p:nvPr/>
        </p:nvSpPr>
        <p:spPr>
          <a:xfrm>
            <a:off x="1146292" y="5386956"/>
            <a:ext cx="2557208" cy="917289"/>
          </a:xfrm>
          <a:prstGeom prst="rect">
            <a:avLst/>
          </a:prstGeom>
          <a:solidFill>
            <a:srgbClr val="FFFF99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b="1"/>
            </a:lvl1pPr>
          </a:lstStyle>
          <a:p>
            <a:r>
              <a:t>Названия книг, газет, журналов</a:t>
            </a:r>
          </a:p>
        </p:txBody>
      </p:sp>
      <p:sp>
        <p:nvSpPr>
          <p:cNvPr id="612" name="Прямоугольник 7"/>
          <p:cNvSpPr/>
          <p:nvPr/>
        </p:nvSpPr>
        <p:spPr>
          <a:xfrm>
            <a:off x="2254073" y="224072"/>
            <a:ext cx="4635858" cy="522447"/>
          </a:xfrm>
          <a:prstGeom prst="rect">
            <a:avLst/>
          </a:prstGeom>
          <a:solidFill>
            <a:srgbClr val="FFFF99"/>
          </a:solidFill>
          <a:ln w="25400">
            <a:solidFill>
              <a:schemeClr val="accent2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3200" b="1">
                <a:ln w="18000" cap="flat">
                  <a:solidFill>
                    <a:srgbClr val="D73A36"/>
                  </a:solidFill>
                  <a:prstDash val="solid"/>
                  <a:miter lim="800000"/>
                </a:ln>
                <a:solidFill>
                  <a:srgbClr val="632523"/>
                </a:solidFill>
              </a:defRPr>
            </a:lvl1pPr>
          </a:lstStyle>
          <a:p>
            <a:r>
              <a:t>Имена существительные.</a:t>
            </a:r>
          </a:p>
        </p:txBody>
      </p:sp>
      <p:pic>
        <p:nvPicPr>
          <p:cNvPr id="613" name="Picture 6" descr="Picture 6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767265" y="4872425"/>
            <a:ext cx="2376736" cy="2002734"/>
          </a:xfrm>
          <a:prstGeom prst="rect">
            <a:avLst/>
          </a:prstGeom>
          <a:ln w="12700">
            <a:miter lim="400000"/>
          </a:ln>
        </p:spPr>
      </p:pic>
      <p:sp>
        <p:nvSpPr>
          <p:cNvPr id="614" name="TextBox 11"/>
          <p:cNvSpPr txBox="1"/>
          <p:nvPr/>
        </p:nvSpPr>
        <p:spPr>
          <a:xfrm>
            <a:off x="3961621" y="5000185"/>
            <a:ext cx="3364199" cy="11290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>
                <a:solidFill>
                  <a:srgbClr val="632523"/>
                </a:solidFill>
              </a:defRPr>
            </a:pPr>
            <a:r>
              <a:rPr dirty="0" err="1"/>
              <a:t>Сформулируй</a:t>
            </a:r>
            <a:r>
              <a:rPr dirty="0"/>
              <a:t> </a:t>
            </a:r>
            <a:r>
              <a:rPr dirty="0" err="1"/>
              <a:t>вывод</a:t>
            </a:r>
            <a:r>
              <a:rPr dirty="0"/>
              <a:t>:</a:t>
            </a:r>
          </a:p>
          <a:p>
            <a:pPr>
              <a:defRPr sz="2400" b="1">
                <a:solidFill>
                  <a:srgbClr val="0F253F"/>
                </a:solidFill>
              </a:defRPr>
            </a:pPr>
            <a:r>
              <a:rPr dirty="0" err="1"/>
              <a:t>Как</a:t>
            </a:r>
            <a:r>
              <a:rPr dirty="0"/>
              <a:t> </a:t>
            </a:r>
            <a:r>
              <a:rPr dirty="0" err="1"/>
              <a:t>пишутся</a:t>
            </a:r>
            <a:r>
              <a:rPr dirty="0"/>
              <a:t> </a:t>
            </a:r>
            <a:r>
              <a:rPr dirty="0" err="1"/>
              <a:t>имена</a:t>
            </a:r>
            <a:r>
              <a:rPr dirty="0"/>
              <a:t> </a:t>
            </a:r>
            <a:r>
              <a:rPr dirty="0" err="1"/>
              <a:t>собственные</a:t>
            </a:r>
            <a:r>
              <a:rPr dirty="0"/>
              <a:t>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2945" y="-10195"/>
            <a:ext cx="9144001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617" name="Picture 58" descr="Picture 5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32362" y="3357562"/>
            <a:ext cx="2087563" cy="2520951"/>
          </a:xfrm>
          <a:prstGeom prst="rect">
            <a:avLst/>
          </a:prstGeom>
          <a:ln w="12700">
            <a:miter lim="400000"/>
          </a:ln>
        </p:spPr>
      </p:pic>
      <p:sp>
        <p:nvSpPr>
          <p:cNvPr id="618" name="Text Box 14"/>
          <p:cNvSpPr txBox="1"/>
          <p:nvPr/>
        </p:nvSpPr>
        <p:spPr>
          <a:xfrm>
            <a:off x="1501457" y="755650"/>
            <a:ext cx="185059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оссия   </a:t>
            </a:r>
          </a:p>
        </p:txBody>
      </p:sp>
      <p:sp>
        <p:nvSpPr>
          <p:cNvPr id="619" name="Text Box 15"/>
          <p:cNvSpPr txBox="1"/>
          <p:nvPr/>
        </p:nvSpPr>
        <p:spPr>
          <a:xfrm>
            <a:off x="1381489" y="788887"/>
            <a:ext cx="31909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Р   </a:t>
            </a:r>
          </a:p>
        </p:txBody>
      </p:sp>
      <p:grpSp>
        <p:nvGrpSpPr>
          <p:cNvPr id="627" name="AutoShape 17"/>
          <p:cNvGrpSpPr/>
          <p:nvPr/>
        </p:nvGrpSpPr>
        <p:grpSpPr>
          <a:xfrm>
            <a:off x="4498060" y="3936848"/>
            <a:ext cx="3344328" cy="938446"/>
            <a:chOff x="0" y="0"/>
            <a:chExt cx="3344327" cy="938445"/>
          </a:xfrm>
        </p:grpSpPr>
        <p:grpSp>
          <p:nvGrpSpPr>
            <p:cNvPr id="625" name="Сгруппировать"/>
            <p:cNvGrpSpPr/>
            <p:nvPr/>
          </p:nvGrpSpPr>
          <p:grpSpPr>
            <a:xfrm>
              <a:off x="-1" y="-1"/>
              <a:ext cx="3344329" cy="938447"/>
              <a:chOff x="0" y="0"/>
              <a:chExt cx="3344327" cy="938445"/>
            </a:xfrm>
          </p:grpSpPr>
          <p:sp>
            <p:nvSpPr>
              <p:cNvPr id="620" name="Фигура"/>
              <p:cNvSpPr/>
              <p:nvPr/>
            </p:nvSpPr>
            <p:spPr>
              <a:xfrm>
                <a:off x="0" y="0"/>
                <a:ext cx="2955076" cy="938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lnTo>
                      <a:pt x="10857" y="1573"/>
                    </a:ln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lnTo>
                      <a:pt x="18513" y="2598"/>
                    </a:ln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lnTo>
                      <a:pt x="2820" y="16914"/>
                    </a:ln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lnTo>
                      <a:pt x="1038" y="12172"/>
                    </a:ln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621" name="Кружок"/>
              <p:cNvSpPr/>
              <p:nvPr/>
            </p:nvSpPr>
            <p:spPr>
              <a:xfrm>
                <a:off x="2933646" y="542014"/>
                <a:ext cx="156105" cy="156105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622" name="Кружок"/>
              <p:cNvSpPr/>
              <p:nvPr/>
            </p:nvSpPr>
            <p:spPr>
              <a:xfrm>
                <a:off x="3138854" y="586116"/>
                <a:ext cx="104071" cy="104071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623" name="Кружок"/>
              <p:cNvSpPr/>
              <p:nvPr/>
            </p:nvSpPr>
            <p:spPr>
              <a:xfrm>
                <a:off x="3292293" y="624994"/>
                <a:ext cx="52035" cy="52035"/>
              </a:xfrm>
              <a:prstGeom prst="ellipse">
                <a:avLst/>
              </a:prstGeom>
              <a:solidFill>
                <a:srgbClr val="FFFFFF"/>
              </a:solidFill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  <p:sp>
            <p:nvSpPr>
              <p:cNvPr id="624" name="Фигура"/>
              <p:cNvSpPr/>
              <p:nvPr/>
            </p:nvSpPr>
            <p:spPr>
              <a:xfrm>
                <a:off x="150052" y="47719"/>
                <a:ext cx="2707836" cy="796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lnTo>
                      <a:pt x="7802" y="21600"/>
                    </a:ln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lnTo>
                      <a:pt x="1072" y="7905"/>
                    </a:ln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t">
                <a:noAutofit/>
              </a:bodyPr>
              <a:lstStyle/>
              <a:p>
                <a:pPr algn="ctr">
                  <a:defRPr>
                    <a:latin typeface="Arial"/>
                    <a:ea typeface="Arial"/>
                    <a:cs typeface="Arial"/>
                    <a:sym typeface="Arial"/>
                  </a:defRPr>
                </a:pPr>
                <a:endParaRPr/>
              </a:p>
            </p:txBody>
          </p:sp>
        </p:grpSp>
        <p:sp>
          <p:nvSpPr>
            <p:cNvPr id="626" name="Неверно!"/>
            <p:cNvSpPr txBox="1"/>
            <p:nvPr/>
          </p:nvSpPr>
          <p:spPr>
            <a:xfrm>
              <a:off x="459725" y="143185"/>
              <a:ext cx="1826855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2800" b="1">
                  <a:solidFill>
                    <a:srgbClr val="33339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Неверно!</a:t>
              </a:r>
            </a:p>
          </p:txBody>
        </p:sp>
      </p:grpSp>
      <p:sp>
        <p:nvSpPr>
          <p:cNvPr id="628" name="Text Box 19"/>
          <p:cNvSpPr txBox="1"/>
          <p:nvPr/>
        </p:nvSpPr>
        <p:spPr>
          <a:xfrm>
            <a:off x="1756746" y="1847046"/>
            <a:ext cx="759580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ека</a:t>
            </a:r>
          </a:p>
        </p:txBody>
      </p:sp>
      <p:sp>
        <p:nvSpPr>
          <p:cNvPr id="629" name="Text Box 21"/>
          <p:cNvSpPr txBox="1"/>
          <p:nvPr/>
        </p:nvSpPr>
        <p:spPr>
          <a:xfrm>
            <a:off x="1501457" y="1866106"/>
            <a:ext cx="352387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р</a:t>
            </a:r>
          </a:p>
        </p:txBody>
      </p:sp>
      <p:sp>
        <p:nvSpPr>
          <p:cNvPr id="630" name="Text Box 32"/>
          <p:cNvSpPr txBox="1"/>
          <p:nvPr/>
        </p:nvSpPr>
        <p:spPr>
          <a:xfrm>
            <a:off x="1681403" y="2946112"/>
            <a:ext cx="1298338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арбос</a:t>
            </a:r>
          </a:p>
        </p:txBody>
      </p:sp>
      <p:sp>
        <p:nvSpPr>
          <p:cNvPr id="631" name="Text Box 35"/>
          <p:cNvSpPr txBox="1"/>
          <p:nvPr/>
        </p:nvSpPr>
        <p:spPr>
          <a:xfrm>
            <a:off x="1388436" y="2946112"/>
            <a:ext cx="396241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Б</a:t>
            </a:r>
          </a:p>
        </p:txBody>
      </p:sp>
      <p:sp>
        <p:nvSpPr>
          <p:cNvPr id="632" name="Text Box 38"/>
          <p:cNvSpPr txBox="1"/>
          <p:nvPr/>
        </p:nvSpPr>
        <p:spPr>
          <a:xfrm>
            <a:off x="1449069" y="4221162"/>
            <a:ext cx="1522771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  осов </a:t>
            </a:r>
          </a:p>
        </p:txBody>
      </p:sp>
      <p:sp>
        <p:nvSpPr>
          <p:cNvPr id="633" name="Text Box 39"/>
          <p:cNvSpPr txBox="1"/>
          <p:nvPr/>
        </p:nvSpPr>
        <p:spPr>
          <a:xfrm>
            <a:off x="1466210" y="4221162"/>
            <a:ext cx="39763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Н</a:t>
            </a:r>
          </a:p>
        </p:txBody>
      </p:sp>
      <p:sp>
        <p:nvSpPr>
          <p:cNvPr id="634" name="Text Box 40"/>
          <p:cNvSpPr txBox="1"/>
          <p:nvPr/>
        </p:nvSpPr>
        <p:spPr>
          <a:xfrm>
            <a:off x="1522094" y="5445125"/>
            <a:ext cx="1853250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иница</a:t>
            </a:r>
          </a:p>
        </p:txBody>
      </p:sp>
      <p:sp>
        <p:nvSpPr>
          <p:cNvPr id="635" name="Text Box 41"/>
          <p:cNvSpPr txBox="1"/>
          <p:nvPr/>
        </p:nvSpPr>
        <p:spPr>
          <a:xfrm>
            <a:off x="1388436" y="5436075"/>
            <a:ext cx="443073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с </a:t>
            </a:r>
          </a:p>
        </p:txBody>
      </p:sp>
      <p:sp>
        <p:nvSpPr>
          <p:cNvPr id="636" name="Text Box 44"/>
          <p:cNvSpPr txBox="1"/>
          <p:nvPr/>
        </p:nvSpPr>
        <p:spPr>
          <a:xfrm>
            <a:off x="6057582" y="646235"/>
            <a:ext cx="1744029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исатель</a:t>
            </a:r>
          </a:p>
        </p:txBody>
      </p:sp>
      <p:sp>
        <p:nvSpPr>
          <p:cNvPr id="637" name="Text Box 45"/>
          <p:cNvSpPr txBox="1"/>
          <p:nvPr/>
        </p:nvSpPr>
        <p:spPr>
          <a:xfrm>
            <a:off x="5771039" y="643751"/>
            <a:ext cx="349608" cy="54804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п</a:t>
            </a:r>
          </a:p>
        </p:txBody>
      </p:sp>
      <p:sp>
        <p:nvSpPr>
          <p:cNvPr id="638" name="Text Box 48"/>
          <p:cNvSpPr txBox="1"/>
          <p:nvPr/>
        </p:nvSpPr>
        <p:spPr>
          <a:xfrm>
            <a:off x="5986145" y="1844675"/>
            <a:ext cx="1380491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айкал</a:t>
            </a:r>
          </a:p>
        </p:txBody>
      </p:sp>
      <p:sp>
        <p:nvSpPr>
          <p:cNvPr id="639" name="Text Box 49"/>
          <p:cNvSpPr txBox="1"/>
          <p:nvPr/>
        </p:nvSpPr>
        <p:spPr>
          <a:xfrm>
            <a:off x="5817773" y="1844674"/>
            <a:ext cx="396241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Б</a:t>
            </a:r>
          </a:p>
        </p:txBody>
      </p:sp>
      <p:sp>
        <p:nvSpPr>
          <p:cNvPr id="640" name="Text Box 52"/>
          <p:cNvSpPr txBox="1"/>
          <p:nvPr/>
        </p:nvSpPr>
        <p:spPr>
          <a:xfrm>
            <a:off x="6057582" y="2997200"/>
            <a:ext cx="1290401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3200" b="1">
                <a:solidFill>
                  <a:srgbClr val="333399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 азета</a:t>
            </a:r>
          </a:p>
        </p:txBody>
      </p:sp>
      <p:sp>
        <p:nvSpPr>
          <p:cNvPr id="641" name="Text Box 53"/>
          <p:cNvSpPr txBox="1"/>
          <p:nvPr/>
        </p:nvSpPr>
        <p:spPr>
          <a:xfrm>
            <a:off x="5986145" y="2997200"/>
            <a:ext cx="291024" cy="5480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200" b="1">
                <a:solidFill>
                  <a:srgbClr val="FF33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г</a:t>
            </a:r>
          </a:p>
        </p:txBody>
      </p:sp>
      <p:grpSp>
        <p:nvGrpSpPr>
          <p:cNvPr id="644" name="AutoShape 68"/>
          <p:cNvGrpSpPr/>
          <p:nvPr/>
        </p:nvGrpSpPr>
        <p:grpSpPr>
          <a:xfrm>
            <a:off x="395288" y="620712"/>
            <a:ext cx="914401" cy="914401"/>
            <a:chOff x="0" y="0"/>
            <a:chExt cx="914400" cy="914400"/>
          </a:xfrm>
        </p:grpSpPr>
        <p:sp>
          <p:nvSpPr>
            <p:cNvPr id="642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43" name="Р"/>
            <p:cNvSpPr txBox="1"/>
            <p:nvPr/>
          </p:nvSpPr>
          <p:spPr>
            <a:xfrm>
              <a:off x="286538" y="214096"/>
              <a:ext cx="341324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Р</a:t>
              </a:r>
            </a:p>
          </p:txBody>
        </p:sp>
      </p:grpSp>
      <p:grpSp>
        <p:nvGrpSpPr>
          <p:cNvPr id="647" name="AutoShape 69"/>
          <p:cNvGrpSpPr/>
          <p:nvPr/>
        </p:nvGrpSpPr>
        <p:grpSpPr>
          <a:xfrm>
            <a:off x="3417887" y="617537"/>
            <a:ext cx="914401" cy="914401"/>
            <a:chOff x="0" y="0"/>
            <a:chExt cx="914400" cy="914400"/>
          </a:xfrm>
        </p:grpSpPr>
        <p:sp>
          <p:nvSpPr>
            <p:cNvPr id="645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46" name="р"/>
            <p:cNvSpPr txBox="1"/>
            <p:nvPr/>
          </p:nvSpPr>
          <p:spPr>
            <a:xfrm>
              <a:off x="295442" y="213016"/>
              <a:ext cx="323516" cy="488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6799" tIns="46799" rIns="46799" bIns="4679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р</a:t>
              </a:r>
            </a:p>
          </p:txBody>
        </p:sp>
      </p:grpSp>
      <p:grpSp>
        <p:nvGrpSpPr>
          <p:cNvPr id="650" name="AutoShape 71"/>
          <p:cNvGrpSpPr/>
          <p:nvPr/>
        </p:nvGrpSpPr>
        <p:grpSpPr>
          <a:xfrm>
            <a:off x="468415" y="1732127"/>
            <a:ext cx="914401" cy="914401"/>
            <a:chOff x="0" y="0"/>
            <a:chExt cx="914400" cy="914400"/>
          </a:xfrm>
        </p:grpSpPr>
        <p:sp>
          <p:nvSpPr>
            <p:cNvPr id="648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49" name="Р"/>
            <p:cNvSpPr txBox="1"/>
            <p:nvPr/>
          </p:nvSpPr>
          <p:spPr>
            <a:xfrm>
              <a:off x="285458" y="213016"/>
              <a:ext cx="343484" cy="48836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6799" tIns="46799" rIns="46799" bIns="4679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Р</a:t>
              </a:r>
            </a:p>
          </p:txBody>
        </p:sp>
      </p:grpSp>
      <p:grpSp>
        <p:nvGrpSpPr>
          <p:cNvPr id="653" name="AutoShape 72"/>
          <p:cNvGrpSpPr/>
          <p:nvPr/>
        </p:nvGrpSpPr>
        <p:grpSpPr>
          <a:xfrm>
            <a:off x="3492500" y="1700211"/>
            <a:ext cx="914400" cy="914401"/>
            <a:chOff x="0" y="0"/>
            <a:chExt cx="914400" cy="914400"/>
          </a:xfrm>
        </p:grpSpPr>
        <p:sp>
          <p:nvSpPr>
            <p:cNvPr id="651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52" name="р"/>
            <p:cNvSpPr txBox="1"/>
            <p:nvPr/>
          </p:nvSpPr>
          <p:spPr>
            <a:xfrm>
              <a:off x="296522" y="214096"/>
              <a:ext cx="321356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р</a:t>
              </a:r>
            </a:p>
          </p:txBody>
        </p:sp>
      </p:grpSp>
      <p:grpSp>
        <p:nvGrpSpPr>
          <p:cNvPr id="656" name="AutoShape 73"/>
          <p:cNvGrpSpPr/>
          <p:nvPr/>
        </p:nvGrpSpPr>
        <p:grpSpPr>
          <a:xfrm>
            <a:off x="3492500" y="2781300"/>
            <a:ext cx="914400" cy="914400"/>
            <a:chOff x="0" y="0"/>
            <a:chExt cx="914400" cy="914400"/>
          </a:xfrm>
        </p:grpSpPr>
        <p:sp>
          <p:nvSpPr>
            <p:cNvPr id="654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55" name="б"/>
            <p:cNvSpPr txBox="1"/>
            <p:nvPr/>
          </p:nvSpPr>
          <p:spPr>
            <a:xfrm>
              <a:off x="295307" y="214096"/>
              <a:ext cx="323786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б</a:t>
              </a:r>
            </a:p>
          </p:txBody>
        </p:sp>
      </p:grpSp>
      <p:grpSp>
        <p:nvGrpSpPr>
          <p:cNvPr id="659" name="AutoShape 74"/>
          <p:cNvGrpSpPr/>
          <p:nvPr/>
        </p:nvGrpSpPr>
        <p:grpSpPr>
          <a:xfrm>
            <a:off x="395288" y="2781300"/>
            <a:ext cx="914401" cy="914400"/>
            <a:chOff x="0" y="0"/>
            <a:chExt cx="914400" cy="914400"/>
          </a:xfrm>
        </p:grpSpPr>
        <p:sp>
          <p:nvSpPr>
            <p:cNvPr id="657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58" name="Б"/>
            <p:cNvSpPr txBox="1"/>
            <p:nvPr/>
          </p:nvSpPr>
          <p:spPr>
            <a:xfrm>
              <a:off x="277336" y="214096"/>
              <a:ext cx="359728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Б</a:t>
              </a:r>
            </a:p>
          </p:txBody>
        </p:sp>
      </p:grpSp>
      <p:grpSp>
        <p:nvGrpSpPr>
          <p:cNvPr id="662" name="AutoShape 75"/>
          <p:cNvGrpSpPr/>
          <p:nvPr/>
        </p:nvGrpSpPr>
        <p:grpSpPr>
          <a:xfrm>
            <a:off x="323850" y="4005262"/>
            <a:ext cx="914400" cy="914401"/>
            <a:chOff x="0" y="0"/>
            <a:chExt cx="914400" cy="914400"/>
          </a:xfrm>
        </p:grpSpPr>
        <p:sp>
          <p:nvSpPr>
            <p:cNvPr id="660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BBE0E3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61" name="Б"/>
            <p:cNvSpPr txBox="1"/>
            <p:nvPr/>
          </p:nvSpPr>
          <p:spPr>
            <a:xfrm>
              <a:off x="277336" y="214096"/>
              <a:ext cx="359728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333399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Б</a:t>
              </a:r>
            </a:p>
          </p:txBody>
        </p:sp>
      </p:grpSp>
      <p:grpSp>
        <p:nvGrpSpPr>
          <p:cNvPr id="665" name="AutoShape 76"/>
          <p:cNvGrpSpPr/>
          <p:nvPr/>
        </p:nvGrpSpPr>
        <p:grpSpPr>
          <a:xfrm>
            <a:off x="3492500" y="4076698"/>
            <a:ext cx="914400" cy="914401"/>
            <a:chOff x="0" y="0"/>
            <a:chExt cx="914400" cy="914400"/>
          </a:xfrm>
        </p:grpSpPr>
        <p:sp>
          <p:nvSpPr>
            <p:cNvPr id="663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64" name="н"/>
            <p:cNvSpPr txBox="1"/>
            <p:nvPr/>
          </p:nvSpPr>
          <p:spPr>
            <a:xfrm>
              <a:off x="297738" y="214096"/>
              <a:ext cx="318924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н</a:t>
              </a:r>
            </a:p>
          </p:txBody>
        </p:sp>
      </p:grpSp>
      <p:grpSp>
        <p:nvGrpSpPr>
          <p:cNvPr id="668" name="AutoShape 77"/>
          <p:cNvGrpSpPr/>
          <p:nvPr/>
        </p:nvGrpSpPr>
        <p:grpSpPr>
          <a:xfrm>
            <a:off x="323850" y="4005262"/>
            <a:ext cx="914400" cy="914401"/>
            <a:chOff x="0" y="0"/>
            <a:chExt cx="914400" cy="914400"/>
          </a:xfrm>
        </p:grpSpPr>
        <p:sp>
          <p:nvSpPr>
            <p:cNvPr id="666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67" name="Н"/>
            <p:cNvSpPr txBox="1"/>
            <p:nvPr/>
          </p:nvSpPr>
          <p:spPr>
            <a:xfrm>
              <a:off x="276728" y="214096"/>
              <a:ext cx="360944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Н</a:t>
              </a:r>
            </a:p>
          </p:txBody>
        </p:sp>
      </p:grpSp>
      <p:grpSp>
        <p:nvGrpSpPr>
          <p:cNvPr id="671" name="AutoShape 78"/>
          <p:cNvGrpSpPr/>
          <p:nvPr/>
        </p:nvGrpSpPr>
        <p:grpSpPr>
          <a:xfrm>
            <a:off x="3492500" y="5300662"/>
            <a:ext cx="914400" cy="914401"/>
            <a:chOff x="0" y="0"/>
            <a:chExt cx="914400" cy="914400"/>
          </a:xfrm>
        </p:grpSpPr>
        <p:sp>
          <p:nvSpPr>
            <p:cNvPr id="669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70" name="с"/>
            <p:cNvSpPr txBox="1"/>
            <p:nvPr/>
          </p:nvSpPr>
          <p:spPr>
            <a:xfrm>
              <a:off x="306246" y="214096"/>
              <a:ext cx="301908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с</a:t>
              </a:r>
            </a:p>
          </p:txBody>
        </p:sp>
      </p:grpSp>
      <p:grpSp>
        <p:nvGrpSpPr>
          <p:cNvPr id="674" name="AutoShape 79"/>
          <p:cNvGrpSpPr/>
          <p:nvPr/>
        </p:nvGrpSpPr>
        <p:grpSpPr>
          <a:xfrm>
            <a:off x="323850" y="5300662"/>
            <a:ext cx="914400" cy="914401"/>
            <a:chOff x="0" y="0"/>
            <a:chExt cx="914400" cy="914400"/>
          </a:xfrm>
        </p:grpSpPr>
        <p:sp>
          <p:nvSpPr>
            <p:cNvPr id="672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73" name="С"/>
            <p:cNvSpPr txBox="1"/>
            <p:nvPr/>
          </p:nvSpPr>
          <p:spPr>
            <a:xfrm>
              <a:off x="276728" y="214096"/>
              <a:ext cx="360944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С</a:t>
              </a:r>
            </a:p>
          </p:txBody>
        </p:sp>
      </p:grpSp>
      <p:grpSp>
        <p:nvGrpSpPr>
          <p:cNvPr id="677" name="AutoShape 80"/>
          <p:cNvGrpSpPr/>
          <p:nvPr/>
        </p:nvGrpSpPr>
        <p:grpSpPr>
          <a:xfrm>
            <a:off x="4787900" y="549275"/>
            <a:ext cx="914400" cy="914400"/>
            <a:chOff x="0" y="0"/>
            <a:chExt cx="914400" cy="914400"/>
          </a:xfrm>
        </p:grpSpPr>
        <p:sp>
          <p:nvSpPr>
            <p:cNvPr id="675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76" name="П"/>
            <p:cNvSpPr txBox="1"/>
            <p:nvPr/>
          </p:nvSpPr>
          <p:spPr>
            <a:xfrm>
              <a:off x="277336" y="214096"/>
              <a:ext cx="359728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П</a:t>
              </a:r>
            </a:p>
          </p:txBody>
        </p:sp>
      </p:grpSp>
      <p:grpSp>
        <p:nvGrpSpPr>
          <p:cNvPr id="680" name="AutoShape 81"/>
          <p:cNvGrpSpPr/>
          <p:nvPr/>
        </p:nvGrpSpPr>
        <p:grpSpPr>
          <a:xfrm>
            <a:off x="7740650" y="476250"/>
            <a:ext cx="914400" cy="914400"/>
            <a:chOff x="0" y="0"/>
            <a:chExt cx="914400" cy="914400"/>
          </a:xfrm>
        </p:grpSpPr>
        <p:sp>
          <p:nvSpPr>
            <p:cNvPr id="678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79" name="П"/>
            <p:cNvSpPr txBox="1"/>
            <p:nvPr/>
          </p:nvSpPr>
          <p:spPr>
            <a:xfrm>
              <a:off x="295592" y="238665"/>
              <a:ext cx="323216" cy="43707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4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П</a:t>
              </a:r>
            </a:p>
          </p:txBody>
        </p:sp>
      </p:grpSp>
      <p:grpSp>
        <p:nvGrpSpPr>
          <p:cNvPr id="683" name="AutoShape 82"/>
          <p:cNvGrpSpPr/>
          <p:nvPr/>
        </p:nvGrpSpPr>
        <p:grpSpPr>
          <a:xfrm>
            <a:off x="4716462" y="1773238"/>
            <a:ext cx="914401" cy="914401"/>
            <a:chOff x="0" y="0"/>
            <a:chExt cx="914400" cy="914400"/>
          </a:xfrm>
        </p:grpSpPr>
        <p:sp>
          <p:nvSpPr>
            <p:cNvPr id="681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82" name="Б"/>
            <p:cNvSpPr txBox="1"/>
            <p:nvPr/>
          </p:nvSpPr>
          <p:spPr>
            <a:xfrm>
              <a:off x="277336" y="214096"/>
              <a:ext cx="359728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Б</a:t>
              </a:r>
            </a:p>
          </p:txBody>
        </p:sp>
      </p:grpSp>
      <p:grpSp>
        <p:nvGrpSpPr>
          <p:cNvPr id="686" name="AutoShape 83"/>
          <p:cNvGrpSpPr/>
          <p:nvPr/>
        </p:nvGrpSpPr>
        <p:grpSpPr>
          <a:xfrm>
            <a:off x="7745094" y="1700211"/>
            <a:ext cx="914401" cy="914401"/>
            <a:chOff x="0" y="0"/>
            <a:chExt cx="914400" cy="914400"/>
          </a:xfrm>
        </p:grpSpPr>
        <p:sp>
          <p:nvSpPr>
            <p:cNvPr id="684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85" name="б"/>
            <p:cNvSpPr txBox="1"/>
            <p:nvPr/>
          </p:nvSpPr>
          <p:spPr>
            <a:xfrm>
              <a:off x="295307" y="214096"/>
              <a:ext cx="323786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б</a:t>
              </a:r>
            </a:p>
          </p:txBody>
        </p:sp>
      </p:grpSp>
      <p:grpSp>
        <p:nvGrpSpPr>
          <p:cNvPr id="689" name="AutoShape 84"/>
          <p:cNvGrpSpPr/>
          <p:nvPr/>
        </p:nvGrpSpPr>
        <p:grpSpPr>
          <a:xfrm>
            <a:off x="4787900" y="2852738"/>
            <a:ext cx="914400" cy="914401"/>
            <a:chOff x="0" y="0"/>
            <a:chExt cx="914400" cy="914400"/>
          </a:xfrm>
        </p:grpSpPr>
        <p:sp>
          <p:nvSpPr>
            <p:cNvPr id="687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88" name="Г"/>
            <p:cNvSpPr txBox="1"/>
            <p:nvPr/>
          </p:nvSpPr>
          <p:spPr>
            <a:xfrm>
              <a:off x="304336" y="214096"/>
              <a:ext cx="305728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Г</a:t>
              </a:r>
            </a:p>
          </p:txBody>
        </p:sp>
      </p:grpSp>
      <p:grpSp>
        <p:nvGrpSpPr>
          <p:cNvPr id="692" name="AutoShape 85"/>
          <p:cNvGrpSpPr/>
          <p:nvPr/>
        </p:nvGrpSpPr>
        <p:grpSpPr>
          <a:xfrm>
            <a:off x="7740650" y="2852738"/>
            <a:ext cx="914400" cy="914401"/>
            <a:chOff x="0" y="0"/>
            <a:chExt cx="914400" cy="914400"/>
          </a:xfrm>
        </p:grpSpPr>
        <p:sp>
          <p:nvSpPr>
            <p:cNvPr id="690" name="Звезда"/>
            <p:cNvSpPr/>
            <p:nvPr/>
          </p:nvSpPr>
          <p:spPr>
            <a:xfrm>
              <a:off x="0" y="0"/>
              <a:ext cx="914400" cy="914400"/>
            </a:xfrm>
            <a:prstGeom prst="star16">
              <a:avLst>
                <a:gd name="adj" fmla="val 37500"/>
              </a:avLst>
            </a:prstGeom>
            <a:solidFill>
              <a:srgbClr val="FFFF99"/>
            </a:solidFill>
            <a:ln w="9525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91" name="г"/>
            <p:cNvSpPr txBox="1"/>
            <p:nvPr/>
          </p:nvSpPr>
          <p:spPr>
            <a:xfrm>
              <a:off x="331075" y="214096"/>
              <a:ext cx="252250" cy="48620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algn="ctr">
                <a:defRPr sz="2800" b="1">
                  <a:solidFill>
                    <a:srgbClr val="996633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t>г</a:t>
              </a:r>
            </a:p>
          </p:txBody>
        </p:sp>
      </p:grpSp>
      <p:pic>
        <p:nvPicPr>
          <p:cNvPr id="693" name="Picture 86" descr="Picture 8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596188" y="3789362"/>
            <a:ext cx="1152526" cy="2708276"/>
          </a:xfrm>
          <a:prstGeom prst="rect">
            <a:avLst/>
          </a:prstGeom>
          <a:ln w="12700">
            <a:miter lim="400000"/>
          </a:ln>
        </p:spPr>
      </p:pic>
      <p:sp>
        <p:nvSpPr>
          <p:cNvPr id="694" name="TextBox 1"/>
          <p:cNvSpPr txBox="1"/>
          <p:nvPr/>
        </p:nvSpPr>
        <p:spPr>
          <a:xfrm>
            <a:off x="1249362" y="87610"/>
            <a:ext cx="6502401" cy="430917"/>
          </a:xfrm>
          <a:prstGeom prst="rect">
            <a:avLst/>
          </a:prstGeom>
          <a:solidFill>
            <a:srgbClr val="FFFF99"/>
          </a:solidFill>
          <a:ln>
            <a:solidFill>
              <a:srgbClr val="660033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>
                <a:solidFill>
                  <a:srgbClr val="0099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 </a:t>
            </a:r>
            <a:r>
              <a:rPr>
                <a:solidFill>
                  <a:srgbClr val="660033"/>
                </a:solidFill>
              </a:rPr>
              <a:t>Строчная или заглавная?  Проверь себя!</a:t>
            </a:r>
          </a:p>
        </p:txBody>
      </p:sp>
      <p:grpSp>
        <p:nvGrpSpPr>
          <p:cNvPr id="698" name="Управляющая кнопка: далее 2">
            <a:hlinkClick r:id="" action="ppaction://hlinkshowjump?jump=nextslide"/>
          </p:cNvPr>
          <p:cNvGrpSpPr/>
          <p:nvPr/>
        </p:nvGrpSpPr>
        <p:grpSpPr>
          <a:xfrm>
            <a:off x="8532439" y="6029900"/>
            <a:ext cx="504057" cy="567453"/>
            <a:chOff x="0" y="0"/>
            <a:chExt cx="504056" cy="567451"/>
          </a:xfrm>
        </p:grpSpPr>
        <p:sp>
          <p:nvSpPr>
            <p:cNvPr id="695" name="Прямоугольник"/>
            <p:cNvSpPr/>
            <p:nvPr/>
          </p:nvSpPr>
          <p:spPr>
            <a:xfrm>
              <a:off x="-1" y="0"/>
              <a:ext cx="504058" cy="567452"/>
            </a:xfrm>
            <a:prstGeom prst="rect">
              <a:avLst/>
            </a:prstGeom>
            <a:solidFill>
              <a:srgbClr val="FFFF99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96" name="Треугольник"/>
            <p:cNvSpPr/>
            <p:nvPr/>
          </p:nvSpPr>
          <p:spPr>
            <a:xfrm>
              <a:off x="63006" y="94704"/>
              <a:ext cx="378044" cy="3780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000000">
                <a:alpha val="4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97" name="Фигура"/>
            <p:cNvSpPr/>
            <p:nvPr/>
          </p:nvSpPr>
          <p:spPr>
            <a:xfrm>
              <a:off x="-1" y="0"/>
              <a:ext cx="504058" cy="5674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0800"/>
                  </a:moveTo>
                  <a:lnTo>
                    <a:pt x="2700" y="17995"/>
                  </a:lnTo>
                  <a:lnTo>
                    <a:pt x="2700" y="3605"/>
                  </a:lnTo>
                  <a:close/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sp>
        <p:nvSpPr>
          <p:cNvPr id="699" name="TextBox 3"/>
          <p:cNvSpPr txBox="1"/>
          <p:nvPr/>
        </p:nvSpPr>
        <p:spPr>
          <a:xfrm>
            <a:off x="2121896" y="6224142"/>
            <a:ext cx="4966099" cy="447934"/>
          </a:xfrm>
          <a:prstGeom prst="rect">
            <a:avLst/>
          </a:prstGeom>
          <a:solidFill>
            <a:srgbClr val="FFFF99"/>
          </a:solidFill>
          <a:ln>
            <a:solidFill>
              <a:srgbClr val="660033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 sz="2400" b="1">
                <a:solidFill>
                  <a:srgbClr val="66003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Собственное</a:t>
            </a:r>
            <a:r>
              <a:rPr b="0">
                <a:latin typeface="Arial"/>
                <a:ea typeface="Arial"/>
                <a:cs typeface="Arial"/>
                <a:sym typeface="Arial"/>
              </a:rPr>
              <a:t> или нарицательное?</a:t>
            </a:r>
            <a:r>
              <a:rPr sz="1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xit" fill="hold" grpId="3" nodeType="afterEffect">
                                  <p:stCondLst>
                                    <p:cond delay="2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1000" fill="hold"/>
                                        <p:tgtEl>
                                          <p:spTgt spid="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xit" fill="hold" grpId="5" nodeType="afterEffect">
                                  <p:stCondLst>
                                    <p:cond delay="2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3" dur="1000" fill="hold"/>
                                        <p:tgtEl>
                                          <p:spTgt spid="6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3" fill="hold"/>
                                        <p:tgtEl>
                                          <p:spTgt spid="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3" fill="hold"/>
                                        <p:tgtEl>
                                          <p:spTgt spid="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fill="hold" grpId="1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7" grpId="2" animBg="1" advAuto="0"/>
      <p:bldP spid="617" grpId="3" animBg="1" advAuto="0"/>
      <p:bldP spid="619" grpId="1" animBg="1" advAuto="0"/>
      <p:bldP spid="627" grpId="4" animBg="1" advAuto="0"/>
      <p:bldP spid="627" grpId="5" animBg="1" advAuto="0"/>
      <p:bldP spid="629" grpId="6" animBg="1" advAuto="0"/>
      <p:bldP spid="631" grpId="7" animBg="1" advAuto="0"/>
      <p:bldP spid="633" grpId="12" animBg="1" advAuto="0"/>
      <p:bldP spid="635" grpId="8" animBg="1" advAuto="0"/>
      <p:bldP spid="637" grpId="9" animBg="1" advAuto="0"/>
      <p:bldP spid="639" grpId="10" animBg="1" advAuto="0"/>
      <p:bldP spid="641" grpId="11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01" name="Group 1"/>
          <p:cNvGraphicFramePr/>
          <p:nvPr/>
        </p:nvGraphicFramePr>
        <p:xfrm>
          <a:off x="1060191" y="2417293"/>
          <a:ext cx="2944762" cy="379744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583501"/>
                <a:gridCol w="1580602"/>
                <a:gridCol w="780659"/>
              </a:tblGrid>
              <a:tr h="3746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елена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46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щенок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46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страна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7460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китай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0704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нева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8189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озеро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2874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дедушка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97044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петровна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graphicFrame>
        <p:nvGraphicFramePr>
          <p:cNvPr id="702" name="Group 77"/>
          <p:cNvGraphicFramePr/>
          <p:nvPr/>
        </p:nvGraphicFramePr>
        <p:xfrm>
          <a:off x="5026025" y="2348880"/>
          <a:ext cx="2979738" cy="385764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600"/>
                <a:gridCol w="1874854"/>
                <a:gridCol w="622284"/>
              </a:tblGrid>
              <a:tr h="29676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иван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719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море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719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мурзик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719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кедр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719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днепр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719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космонавт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0959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москва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504848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наталья</a:t>
                      </a:r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03" name="Rectangle 115"/>
          <p:cNvSpPr txBox="1"/>
          <p:nvPr/>
        </p:nvSpPr>
        <p:spPr>
          <a:xfrm>
            <a:off x="1688781" y="1780580"/>
            <a:ext cx="1578110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Вариант I</a:t>
            </a:r>
          </a:p>
        </p:txBody>
      </p:sp>
      <p:sp>
        <p:nvSpPr>
          <p:cNvPr id="704" name="Rectangle 115"/>
          <p:cNvSpPr txBox="1"/>
          <p:nvPr/>
        </p:nvSpPr>
        <p:spPr>
          <a:xfrm>
            <a:off x="5617845" y="1744953"/>
            <a:ext cx="1696527" cy="48273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sz="28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Вариант II</a:t>
            </a:r>
          </a:p>
        </p:txBody>
      </p:sp>
      <p:pic>
        <p:nvPicPr>
          <p:cNvPr id="705" name="Group 138" descr="Group 138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99507" y="2358231"/>
            <a:ext cx="824638" cy="3929349"/>
          </a:xfrm>
          <a:prstGeom prst="rect">
            <a:avLst/>
          </a:prstGeom>
          <a:ln w="12700">
            <a:miter lim="400000"/>
          </a:ln>
        </p:spPr>
      </p:pic>
      <p:pic>
        <p:nvPicPr>
          <p:cNvPr id="706" name="Group 138" descr="Group 138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16137" y="2275967"/>
            <a:ext cx="1004888" cy="4011613"/>
          </a:xfrm>
          <a:prstGeom prst="rect">
            <a:avLst/>
          </a:prstGeom>
          <a:ln w="12700">
            <a:miter lim="400000"/>
          </a:ln>
        </p:spPr>
      </p:pic>
      <p:sp>
        <p:nvSpPr>
          <p:cNvPr id="707" name="Прямоугольник 1"/>
          <p:cNvSpPr txBox="1"/>
          <p:nvPr/>
        </p:nvSpPr>
        <p:spPr>
          <a:xfrm>
            <a:off x="3117531" y="-105737"/>
            <a:ext cx="2848908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5400" b="1">
                <a:ln w="10541" cap="flat">
                  <a:solidFill>
                    <a:srgbClr val="4579B8"/>
                  </a:solidFill>
                  <a:prstDash val="solid"/>
                  <a:round/>
                </a:ln>
                <a:gradFill flip="none" rotWithShape="1">
                  <a:gsLst>
                    <a:gs pos="0">
                      <a:srgbClr val="BCD2FA"/>
                    </a:gs>
                    <a:gs pos="9000">
                      <a:srgbClr val="9EC1FF"/>
                    </a:gs>
                    <a:gs pos="50000">
                      <a:srgbClr val="003B81"/>
                    </a:gs>
                    <a:gs pos="79000">
                      <a:srgbClr val="9EC1FF"/>
                    </a:gs>
                    <a:gs pos="100000">
                      <a:srgbClr val="BCD2FA"/>
                    </a:gs>
                  </a:gsLst>
                  <a:lin ang="5400000" scaled="0"/>
                </a:gradFill>
              </a:defRPr>
            </a:lvl1pPr>
          </a:lstStyle>
          <a:p>
            <a:r>
              <a:t>Тест.</a:t>
            </a:r>
          </a:p>
        </p:txBody>
      </p:sp>
      <p:sp>
        <p:nvSpPr>
          <p:cNvPr id="708" name="TextBox 2"/>
          <p:cNvSpPr txBox="1"/>
          <p:nvPr/>
        </p:nvSpPr>
        <p:spPr>
          <a:xfrm>
            <a:off x="369247" y="640267"/>
            <a:ext cx="8405505" cy="65367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114998"/>
              </a:lnSpc>
              <a:spcBef>
                <a:spcPts val="1000"/>
              </a:spcBef>
              <a:defRPr b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Самостоятельная работа с самопроверкой по эталону.</a:t>
            </a:r>
            <a:br/>
            <a:endParaRPr/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5" grpId="1" animBg="1" advAuto="0"/>
      <p:bldP spid="706" grpId="2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3" name="Загнутый угол 6"/>
          <p:cNvGrpSpPr/>
          <p:nvPr/>
        </p:nvGrpSpPr>
        <p:grpSpPr>
          <a:xfrm>
            <a:off x="1031806" y="2134297"/>
            <a:ext cx="7407167" cy="4199392"/>
            <a:chOff x="0" y="0"/>
            <a:chExt cx="7407165" cy="4199391"/>
          </a:xfrm>
        </p:grpSpPr>
        <p:sp>
          <p:nvSpPr>
            <p:cNvPr id="710" name="Фигура"/>
            <p:cNvSpPr/>
            <p:nvPr/>
          </p:nvSpPr>
          <p:spPr>
            <a:xfrm>
              <a:off x="0" y="0"/>
              <a:ext cx="7407165" cy="4199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8000"/>
                  </a:lnTo>
                  <a:lnTo>
                    <a:pt x="19559" y="2160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rgbClr val="DBEEF4">
                <a:alpha val="72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1" name="Треугольник"/>
            <p:cNvSpPr/>
            <p:nvPr/>
          </p:nvSpPr>
          <p:spPr>
            <a:xfrm>
              <a:off x="6707253" y="3499479"/>
              <a:ext cx="699913" cy="6999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4320" y="432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000000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12" name="Линия"/>
            <p:cNvSpPr/>
            <p:nvPr/>
          </p:nvSpPr>
          <p:spPr>
            <a:xfrm>
              <a:off x="0" y="0"/>
              <a:ext cx="7407165" cy="41993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59" y="21600"/>
                  </a:moveTo>
                  <a:lnTo>
                    <a:pt x="19967" y="18720"/>
                  </a:lnTo>
                  <a:lnTo>
                    <a:pt x="21600" y="18000"/>
                  </a:lnTo>
                  <a:lnTo>
                    <a:pt x="19559" y="21600"/>
                  </a:ln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600" y="18000"/>
                  </a:lnTo>
                </a:path>
              </a:pathLst>
            </a:custGeom>
            <a:noFill/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714" name="Заголовок 1"/>
          <p:cNvSpPr txBox="1">
            <a:spLocks noGrp="1"/>
          </p:cNvSpPr>
          <p:nvPr>
            <p:ph type="title"/>
          </p:nvPr>
        </p:nvSpPr>
        <p:spPr>
          <a:xfrm>
            <a:off x="539551" y="1484783"/>
            <a:ext cx="8229601" cy="648074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marL="137160" indent="-137160" defTabSz="365760">
              <a:defRPr sz="16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/>
            </a:r>
            <a:br>
              <a:rPr dirty="0"/>
            </a:br>
            <a:r>
              <a:rPr dirty="0"/>
              <a:t/>
            </a:r>
            <a:br>
              <a:rPr dirty="0"/>
            </a:br>
            <a:endParaRPr dirty="0"/>
          </a:p>
        </p:txBody>
      </p:sp>
      <p:sp>
        <p:nvSpPr>
          <p:cNvPr id="715" name="Объект 2"/>
          <p:cNvSpPr txBox="1">
            <a:spLocks noGrp="1"/>
          </p:cNvSpPr>
          <p:nvPr>
            <p:ph type="body" idx="1"/>
          </p:nvPr>
        </p:nvSpPr>
        <p:spPr>
          <a:xfrm>
            <a:off x="866727" y="2963360"/>
            <a:ext cx="7920881" cy="3744417"/>
          </a:xfrm>
          <a:prstGeom prst="rect">
            <a:avLst/>
          </a:prstGeom>
        </p:spPr>
        <p:txBody>
          <a:bodyPr/>
          <a:lstStyle/>
          <a:p>
            <a:pPr algn="ctr">
              <a:lnSpc>
                <a:spcPct val="80000"/>
              </a:lnSpc>
              <a:defRPr sz="3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 </a:t>
            </a:r>
            <a:endParaRPr sz="1200" b="1" i="1" dirty="0"/>
          </a:p>
          <a:p>
            <a:pPr marL="0" indent="0" algn="just">
              <a:lnSpc>
                <a:spcPct val="80000"/>
              </a:lnSpc>
              <a:buSzTx/>
              <a:buNone/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                                    </a:t>
            </a:r>
            <a:r>
              <a:rPr sz="1500" b="1" i="1" dirty="0" err="1">
                <a:solidFill>
                  <a:srgbClr val="0F253F"/>
                </a:solidFill>
              </a:rPr>
              <a:t>Здравствуй</a:t>
            </a:r>
            <a:r>
              <a:rPr sz="1500" b="1" i="1" dirty="0">
                <a:solidFill>
                  <a:srgbClr val="0F253F"/>
                </a:solidFill>
              </a:rPr>
              <a:t> </a:t>
            </a:r>
            <a:r>
              <a:rPr sz="1500" b="1" i="1" dirty="0"/>
              <a:t>_</a:t>
            </a:r>
            <a:r>
              <a:rPr b="1" dirty="0"/>
              <a:t>__________________. </a:t>
            </a:r>
            <a:endParaRPr b="1" i="1" dirty="0"/>
          </a:p>
          <a:p>
            <a:pPr>
              <a:lnSpc>
                <a:spcPct val="120000"/>
              </a:lnSpc>
              <a:defRPr sz="1500" b="1" i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Пишет</a:t>
            </a:r>
            <a:r>
              <a:rPr dirty="0"/>
              <a:t> </a:t>
            </a:r>
            <a:r>
              <a:rPr dirty="0" err="1"/>
              <a:t>тебе</a:t>
            </a:r>
            <a:r>
              <a:rPr dirty="0"/>
              <a:t> </a:t>
            </a:r>
            <a:r>
              <a:rPr i="0" dirty="0">
                <a:solidFill>
                  <a:srgbClr val="000000"/>
                </a:solidFill>
              </a:rPr>
              <a:t>_____________________. </a:t>
            </a:r>
            <a:r>
              <a:rPr dirty="0"/>
              <a:t>Я </a:t>
            </a:r>
            <a:r>
              <a:rPr dirty="0" err="1"/>
              <a:t>живу</a:t>
            </a:r>
            <a:r>
              <a:rPr dirty="0"/>
              <a:t> в </a:t>
            </a:r>
            <a:r>
              <a:rPr dirty="0" err="1"/>
              <a:t>селе</a:t>
            </a:r>
            <a:r>
              <a:rPr dirty="0"/>
              <a:t> </a:t>
            </a:r>
            <a:r>
              <a:rPr sz="1200" i="0" dirty="0">
                <a:solidFill>
                  <a:srgbClr val="000000"/>
                </a:solidFill>
              </a:rPr>
              <a:t>______________________. </a:t>
            </a:r>
            <a:endParaRPr sz="1200" dirty="0"/>
          </a:p>
          <a:p>
            <a:pPr marL="0" indent="0">
              <a:lnSpc>
                <a:spcPct val="120000"/>
              </a:lnSpc>
              <a:buSzTx/>
              <a:buNone/>
              <a:defRPr sz="1500" b="1" i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</a:t>
            </a:r>
            <a:r>
              <a:rPr dirty="0" err="1"/>
              <a:t>Моих</a:t>
            </a:r>
            <a:r>
              <a:rPr dirty="0"/>
              <a:t> </a:t>
            </a:r>
            <a:r>
              <a:rPr dirty="0" err="1"/>
              <a:t>родителей</a:t>
            </a:r>
            <a:r>
              <a:rPr dirty="0"/>
              <a:t> </a:t>
            </a:r>
            <a:r>
              <a:rPr dirty="0" err="1"/>
              <a:t>зовут</a:t>
            </a:r>
            <a:r>
              <a:rPr i="0" dirty="0"/>
              <a:t> </a:t>
            </a:r>
            <a:r>
              <a:rPr sz="1200" i="0" dirty="0">
                <a:solidFill>
                  <a:srgbClr val="000000"/>
                </a:solidFill>
              </a:rPr>
              <a:t>________________________________________________________  ___________________________________________________________________________________ ___________________________________________________________________________________  </a:t>
            </a:r>
            <a:endParaRPr sz="1200" dirty="0"/>
          </a:p>
          <a:p>
            <a:pPr marL="0" indent="0">
              <a:lnSpc>
                <a:spcPct val="120000"/>
              </a:lnSpc>
              <a:buSzTx/>
              <a:buNone/>
              <a:defRPr sz="1500" b="1" i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В </a:t>
            </a:r>
            <a:r>
              <a:rPr dirty="0" err="1"/>
              <a:t>нашей</a:t>
            </a:r>
            <a:r>
              <a:rPr dirty="0"/>
              <a:t>  </a:t>
            </a:r>
            <a:r>
              <a:rPr dirty="0" err="1"/>
              <a:t>дружной</a:t>
            </a:r>
            <a:r>
              <a:rPr dirty="0"/>
              <a:t> </a:t>
            </a:r>
            <a:r>
              <a:rPr dirty="0" err="1"/>
              <a:t>семье</a:t>
            </a:r>
            <a:r>
              <a:rPr dirty="0"/>
              <a:t> </a:t>
            </a:r>
            <a:r>
              <a:rPr dirty="0" err="1"/>
              <a:t>есть</a:t>
            </a:r>
            <a:r>
              <a:rPr dirty="0"/>
              <a:t> </a:t>
            </a:r>
            <a:r>
              <a:rPr dirty="0" err="1"/>
              <a:t>также</a:t>
            </a:r>
            <a:r>
              <a:rPr dirty="0"/>
              <a:t>: </a:t>
            </a:r>
            <a:r>
              <a:rPr sz="1200" i="0" dirty="0">
                <a:solidFill>
                  <a:srgbClr val="000000"/>
                </a:solidFill>
              </a:rPr>
              <a:t>__________________________________________ ____________________________________________________________________________________ ____________________________________________________________________________________</a:t>
            </a:r>
            <a:endParaRPr sz="1200" dirty="0"/>
          </a:p>
          <a:p>
            <a:pPr marL="0" indent="0">
              <a:lnSpc>
                <a:spcPct val="120000"/>
              </a:lnSpc>
              <a:buSzTx/>
              <a:buNone/>
              <a:defRPr sz="1500" b="1" i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                            </a:t>
            </a:r>
            <a:r>
              <a:rPr dirty="0" err="1"/>
              <a:t>До</a:t>
            </a:r>
            <a:r>
              <a:rPr dirty="0"/>
              <a:t> </a:t>
            </a:r>
            <a:r>
              <a:rPr dirty="0" err="1"/>
              <a:t>свидания</a:t>
            </a:r>
            <a:r>
              <a:rPr dirty="0"/>
              <a:t>, </a:t>
            </a:r>
            <a:r>
              <a:rPr sz="1200" i="0" dirty="0"/>
              <a:t>_____________________. </a:t>
            </a:r>
            <a:endParaRPr sz="1200" dirty="0"/>
          </a:p>
          <a:p>
            <a:pPr marL="0" indent="0" algn="just">
              <a:lnSpc>
                <a:spcPct val="80000"/>
              </a:lnSpc>
              <a:buSzTx/>
              <a:buNone/>
              <a:defRPr sz="1200" b="1">
                <a:solidFill>
                  <a:srgbClr val="0F253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                                     </a:t>
            </a:r>
            <a:r>
              <a:rPr sz="1500" i="1" dirty="0" err="1"/>
              <a:t>Твой</a:t>
            </a:r>
            <a:r>
              <a:rPr sz="1500" i="1" dirty="0"/>
              <a:t> </a:t>
            </a:r>
            <a:r>
              <a:rPr sz="1500" i="1" dirty="0" err="1"/>
              <a:t>друг</a:t>
            </a:r>
            <a:r>
              <a:rPr sz="1500" i="1" dirty="0"/>
              <a:t> </a:t>
            </a:r>
            <a:r>
              <a:rPr dirty="0">
                <a:solidFill>
                  <a:srgbClr val="000000"/>
                </a:solidFill>
              </a:rPr>
              <a:t>__________________________.</a:t>
            </a:r>
          </a:p>
        </p:txBody>
      </p:sp>
      <p:sp>
        <p:nvSpPr>
          <p:cNvPr id="716" name="Прямоугольник 4"/>
          <p:cNvSpPr txBox="1"/>
          <p:nvPr/>
        </p:nvSpPr>
        <p:spPr>
          <a:xfrm>
            <a:off x="2239588" y="834971"/>
            <a:ext cx="4304493" cy="653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4400" b="1" spc="300">
                <a:ln w="11430" cap="flat">
                  <a:solidFill>
                    <a:srgbClr val="F4F6F9"/>
                  </a:solidFill>
                  <a:prstDash val="solid"/>
                  <a:miter lim="800000"/>
                </a:ln>
                <a:gradFill flip="none" rotWithShape="1">
                  <a:gsLst>
                    <a:gs pos="10000">
                      <a:srgbClr val="6098ED"/>
                    </a:gs>
                    <a:gs pos="75000">
                      <a:srgbClr val="265C9E"/>
                    </a:gs>
                  </a:gsLst>
                  <a:lin ang="5400000" scaled="0"/>
                </a:gradFill>
              </a:defRPr>
            </a:lvl1pPr>
          </a:lstStyle>
          <a:p>
            <a:r>
              <a:t>«Отдел писем»</a:t>
            </a:r>
          </a:p>
        </p:txBody>
      </p:sp>
      <p:sp>
        <p:nvSpPr>
          <p:cNvPr id="717" name="TextBox 5"/>
          <p:cNvSpPr txBox="1"/>
          <p:nvPr/>
        </p:nvSpPr>
        <p:spPr>
          <a:xfrm>
            <a:off x="582398" y="188639"/>
            <a:ext cx="7856575" cy="54933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600" b="1">
                <a:solidFill>
                  <a:srgbClr val="006600"/>
                </a:solidFill>
              </a:defRPr>
            </a:pPr>
            <a:r>
              <a:t>Домашнее задание</a:t>
            </a:r>
            <a:r>
              <a:rPr sz="1800" b="0">
                <a:solidFill>
                  <a:srgbClr val="000000"/>
                </a:solidFill>
              </a:rPr>
              <a:t>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1" name="Группа 17"/>
          <p:cNvGrpSpPr/>
          <p:nvPr/>
        </p:nvGrpSpPr>
        <p:grpSpPr>
          <a:xfrm>
            <a:off x="2023930" y="991173"/>
            <a:ext cx="4667864" cy="4447638"/>
            <a:chOff x="0" y="0"/>
            <a:chExt cx="4667863" cy="4447637"/>
          </a:xfrm>
        </p:grpSpPr>
        <p:sp>
          <p:nvSpPr>
            <p:cNvPr id="719" name="Солнце 11"/>
            <p:cNvSpPr/>
            <p:nvPr/>
          </p:nvSpPr>
          <p:spPr>
            <a:xfrm>
              <a:off x="-1" y="0"/>
              <a:ext cx="4667865" cy="44476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17242" y="12350"/>
                  </a:lnTo>
                  <a:lnTo>
                    <a:pt x="17242" y="9250"/>
                  </a:lnTo>
                  <a:close/>
                  <a:moveTo>
                    <a:pt x="18436" y="3163"/>
                  </a:moveTo>
                  <a:lnTo>
                    <a:pt x="16451" y="7341"/>
                  </a:lnTo>
                  <a:lnTo>
                    <a:pt x="14259" y="5149"/>
                  </a:lnTo>
                  <a:close/>
                  <a:moveTo>
                    <a:pt x="10800" y="0"/>
                  </a:moveTo>
                  <a:lnTo>
                    <a:pt x="12350" y="4358"/>
                  </a:lnTo>
                  <a:lnTo>
                    <a:pt x="9250" y="4358"/>
                  </a:lnTo>
                  <a:close/>
                  <a:moveTo>
                    <a:pt x="3163" y="3163"/>
                  </a:moveTo>
                  <a:lnTo>
                    <a:pt x="7341" y="5149"/>
                  </a:lnTo>
                  <a:lnTo>
                    <a:pt x="5149" y="7341"/>
                  </a:lnTo>
                  <a:close/>
                  <a:moveTo>
                    <a:pt x="0" y="10800"/>
                  </a:moveTo>
                  <a:lnTo>
                    <a:pt x="4358" y="9250"/>
                  </a:lnTo>
                  <a:lnTo>
                    <a:pt x="4358" y="12350"/>
                  </a:lnTo>
                  <a:close/>
                  <a:moveTo>
                    <a:pt x="3163" y="18436"/>
                  </a:moveTo>
                  <a:lnTo>
                    <a:pt x="5149" y="14259"/>
                  </a:lnTo>
                  <a:lnTo>
                    <a:pt x="7341" y="16451"/>
                  </a:lnTo>
                  <a:close/>
                  <a:moveTo>
                    <a:pt x="10800" y="21600"/>
                  </a:moveTo>
                  <a:lnTo>
                    <a:pt x="9250" y="17242"/>
                  </a:lnTo>
                  <a:lnTo>
                    <a:pt x="12350" y="17242"/>
                  </a:lnTo>
                  <a:close/>
                  <a:moveTo>
                    <a:pt x="18436" y="18436"/>
                  </a:moveTo>
                  <a:lnTo>
                    <a:pt x="14259" y="16451"/>
                  </a:lnTo>
                  <a:lnTo>
                    <a:pt x="16451" y="14259"/>
                  </a:lnTo>
                  <a:close/>
                  <a:moveTo>
                    <a:pt x="5400" y="10800"/>
                  </a:moveTo>
                  <a:cubicBezTo>
                    <a:pt x="5400" y="7818"/>
                    <a:pt x="7818" y="5400"/>
                    <a:pt x="10800" y="5400"/>
                  </a:cubicBezTo>
                  <a:cubicBezTo>
                    <a:pt x="13782" y="5400"/>
                    <a:pt x="16200" y="7818"/>
                    <a:pt x="16200" y="10800"/>
                  </a:cubicBezTo>
                  <a:cubicBezTo>
                    <a:pt x="16200" y="13782"/>
                    <a:pt x="13782" y="16200"/>
                    <a:pt x="10800" y="16200"/>
                  </a:cubicBezTo>
                  <a:cubicBezTo>
                    <a:pt x="7818" y="16200"/>
                    <a:pt x="5400" y="13782"/>
                    <a:pt x="5400" y="10800"/>
                  </a:cubicBezTo>
                  <a:close/>
                </a:path>
              </a:pathLst>
            </a:custGeom>
            <a:solidFill>
              <a:srgbClr val="FFFF00"/>
            </a:solidFill>
            <a:ln w="25400" cap="flat">
              <a:solidFill>
                <a:srgbClr val="3A5E8A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20" name="TextBox 16"/>
            <p:cNvSpPr txBox="1"/>
            <p:nvPr/>
          </p:nvSpPr>
          <p:spPr>
            <a:xfrm>
              <a:off x="1164407" y="1738690"/>
              <a:ext cx="2500850" cy="7607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400" b="1"/>
              </a:pPr>
              <a:r>
                <a:t>         </a:t>
              </a:r>
              <a:r>
                <a:rPr>
                  <a:solidFill>
                    <a:srgbClr val="632523"/>
                  </a:solidFill>
                </a:rPr>
                <a:t>ИМЕНА</a:t>
              </a:r>
            </a:p>
            <a:p>
              <a:pPr>
                <a:defRPr sz="2400" b="1">
                  <a:solidFill>
                    <a:srgbClr val="632523"/>
                  </a:solidFill>
                </a:defRPr>
              </a:pPr>
              <a:r>
                <a:t>  СОБСТВЕННЫЕ</a:t>
              </a:r>
            </a:p>
          </p:txBody>
        </p:sp>
      </p:grpSp>
      <p:grpSp>
        <p:nvGrpSpPr>
          <p:cNvPr id="724" name="Группа 9"/>
          <p:cNvGrpSpPr/>
          <p:nvPr/>
        </p:nvGrpSpPr>
        <p:grpSpPr>
          <a:xfrm>
            <a:off x="1134956" y="77179"/>
            <a:ext cx="2979604" cy="2910027"/>
            <a:chOff x="0" y="0"/>
            <a:chExt cx="2979603" cy="2910025"/>
          </a:xfrm>
        </p:grpSpPr>
        <p:sp>
          <p:nvSpPr>
            <p:cNvPr id="722" name="Трапеция 1"/>
            <p:cNvSpPr/>
            <p:nvPr/>
          </p:nvSpPr>
          <p:spPr>
            <a:xfrm rot="7880957">
              <a:off x="639703" y="218578"/>
              <a:ext cx="1700197" cy="24728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400" y="0"/>
                  </a:lnTo>
                  <a:lnTo>
                    <a:pt x="162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25400" cap="flat">
              <a:solidFill>
                <a:srgbClr val="FFFF99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23" name="TextBox 2"/>
            <p:cNvSpPr txBox="1"/>
            <p:nvPr/>
          </p:nvSpPr>
          <p:spPr>
            <a:xfrm rot="2467533">
              <a:off x="814931" y="955307"/>
              <a:ext cx="1762418" cy="9497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 b="1"/>
              </a:pPr>
              <a:r>
                <a:t>Имена,</a:t>
              </a:r>
            </a:p>
            <a:p>
              <a:pPr>
                <a:defRPr sz="2000" b="1"/>
              </a:pPr>
              <a:r>
                <a:t>отчества,</a:t>
              </a:r>
            </a:p>
            <a:p>
              <a:pPr>
                <a:defRPr sz="2000" b="1"/>
              </a:pPr>
              <a:r>
                <a:t>фамилии</a:t>
              </a:r>
            </a:p>
          </p:txBody>
        </p:sp>
      </p:grpSp>
      <p:grpSp>
        <p:nvGrpSpPr>
          <p:cNvPr id="727" name="Группа 10"/>
          <p:cNvGrpSpPr/>
          <p:nvPr/>
        </p:nvGrpSpPr>
        <p:grpSpPr>
          <a:xfrm>
            <a:off x="4516908" y="-187206"/>
            <a:ext cx="2884580" cy="3054751"/>
            <a:chOff x="0" y="0"/>
            <a:chExt cx="2884578" cy="3054750"/>
          </a:xfrm>
        </p:grpSpPr>
        <p:sp>
          <p:nvSpPr>
            <p:cNvPr id="725" name="Трапеция 3"/>
            <p:cNvSpPr/>
            <p:nvPr/>
          </p:nvSpPr>
          <p:spPr>
            <a:xfrm rot="13007509">
              <a:off x="592191" y="255868"/>
              <a:ext cx="1700196" cy="2543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400" y="0"/>
                  </a:lnTo>
                  <a:lnTo>
                    <a:pt x="162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25400" cap="flat">
              <a:solidFill>
                <a:srgbClr val="FFFF99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26" name="TextBox 4"/>
            <p:cNvSpPr txBox="1"/>
            <p:nvPr/>
          </p:nvSpPr>
          <p:spPr>
            <a:xfrm rot="18306008">
              <a:off x="770200" y="962386"/>
              <a:ext cx="1375239" cy="7409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200" b="1"/>
              </a:pPr>
              <a:r>
                <a:t>Клич</a:t>
              </a:r>
              <a:r>
                <a:rPr i="1"/>
                <a:t>к</a:t>
              </a:r>
              <a:r>
                <a:t>и животных</a:t>
              </a:r>
            </a:p>
          </p:txBody>
        </p:sp>
      </p:grpSp>
      <p:grpSp>
        <p:nvGrpSpPr>
          <p:cNvPr id="730" name="Группа 13"/>
          <p:cNvGrpSpPr/>
          <p:nvPr/>
        </p:nvGrpSpPr>
        <p:grpSpPr>
          <a:xfrm>
            <a:off x="827584" y="3145362"/>
            <a:ext cx="3033609" cy="2843137"/>
            <a:chOff x="0" y="0"/>
            <a:chExt cx="3033607" cy="2843136"/>
          </a:xfrm>
        </p:grpSpPr>
        <p:sp>
          <p:nvSpPr>
            <p:cNvPr id="728" name="Трапеция 6"/>
            <p:cNvSpPr/>
            <p:nvPr/>
          </p:nvSpPr>
          <p:spPr>
            <a:xfrm rot="3271946">
              <a:off x="666706" y="164831"/>
              <a:ext cx="1700196" cy="2513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400" y="0"/>
                  </a:lnTo>
                  <a:lnTo>
                    <a:pt x="162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25400" cap="flat">
              <a:solidFill>
                <a:srgbClr val="FFFF99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29" name="TextBox 7"/>
            <p:cNvSpPr txBox="1"/>
            <p:nvPr/>
          </p:nvSpPr>
          <p:spPr>
            <a:xfrm rot="19674842">
              <a:off x="501700" y="957083"/>
              <a:ext cx="1996793" cy="6449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2000" b="1"/>
              </a:lvl1pPr>
            </a:lstStyle>
            <a:p>
              <a:r>
                <a:t>географические названия</a:t>
              </a:r>
            </a:p>
          </p:txBody>
        </p:sp>
      </p:grpSp>
      <p:grpSp>
        <p:nvGrpSpPr>
          <p:cNvPr id="733" name="Группа 14"/>
          <p:cNvGrpSpPr/>
          <p:nvPr/>
        </p:nvGrpSpPr>
        <p:grpSpPr>
          <a:xfrm>
            <a:off x="5486891" y="2424419"/>
            <a:ext cx="2736295" cy="2008227"/>
            <a:chOff x="0" y="0"/>
            <a:chExt cx="2736294" cy="2008226"/>
          </a:xfrm>
        </p:grpSpPr>
        <p:sp>
          <p:nvSpPr>
            <p:cNvPr id="731" name="Трапеция 5"/>
            <p:cNvSpPr/>
            <p:nvPr/>
          </p:nvSpPr>
          <p:spPr>
            <a:xfrm rot="16636322">
              <a:off x="518049" y="-266650"/>
              <a:ext cx="1700196" cy="2541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5400" y="0"/>
                  </a:lnTo>
                  <a:lnTo>
                    <a:pt x="16200" y="0"/>
                  </a:lnTo>
                  <a:lnTo>
                    <a:pt x="21600" y="21600"/>
                  </a:lnTo>
                  <a:close/>
                </a:path>
              </a:pathLst>
            </a:custGeom>
            <a:solidFill>
              <a:srgbClr val="FFFF00"/>
            </a:solidFill>
            <a:ln w="25400" cap="flat">
              <a:solidFill>
                <a:srgbClr val="FFFF99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32" name="TextBox 8"/>
            <p:cNvSpPr txBox="1"/>
            <p:nvPr/>
          </p:nvSpPr>
          <p:spPr>
            <a:xfrm rot="283277">
              <a:off x="317667" y="690382"/>
              <a:ext cx="1994924" cy="62518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b="1"/>
              </a:lvl1pPr>
            </a:lstStyle>
            <a:p>
              <a:r>
                <a:t>названия газет, книг, журналов</a:t>
              </a:r>
            </a:p>
          </p:txBody>
        </p:sp>
      </p:grpSp>
      <p:grpSp>
        <p:nvGrpSpPr>
          <p:cNvPr id="736" name="Группа 15"/>
          <p:cNvGrpSpPr/>
          <p:nvPr/>
        </p:nvGrpSpPr>
        <p:grpSpPr>
          <a:xfrm>
            <a:off x="3440546" y="3957204"/>
            <a:ext cx="3348146" cy="3304336"/>
            <a:chOff x="0" y="0"/>
            <a:chExt cx="3348144" cy="3304335"/>
          </a:xfrm>
        </p:grpSpPr>
        <p:pic>
          <p:nvPicPr>
            <p:cNvPr id="734" name="Picture 2" descr="Picture 2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 rot="7773290">
              <a:off x="574350" y="389220"/>
              <a:ext cx="2199444" cy="252589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35" name="TextBox 12"/>
            <p:cNvSpPr txBox="1"/>
            <p:nvPr/>
          </p:nvSpPr>
          <p:spPr>
            <a:xfrm>
              <a:off x="1596755" y="898773"/>
              <a:ext cx="899179" cy="4899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3000" b="1"/>
              </a:lvl1pPr>
            </a:lstStyle>
            <a:p>
              <a:r>
                <a:t>?</a:t>
              </a:r>
            </a:p>
          </p:txBody>
        </p:sp>
      </p:grpSp>
      <p:grpSp>
        <p:nvGrpSpPr>
          <p:cNvPr id="744" name="Группа 23"/>
          <p:cNvGrpSpPr/>
          <p:nvPr/>
        </p:nvGrpSpPr>
        <p:grpSpPr>
          <a:xfrm>
            <a:off x="36925" y="1326090"/>
            <a:ext cx="2347233" cy="2520604"/>
            <a:chOff x="0" y="0"/>
            <a:chExt cx="2347231" cy="2520603"/>
          </a:xfrm>
        </p:grpSpPr>
        <p:grpSp>
          <p:nvGrpSpPr>
            <p:cNvPr id="742" name="Выноска-облако 18"/>
            <p:cNvGrpSpPr/>
            <p:nvPr/>
          </p:nvGrpSpPr>
          <p:grpSpPr>
            <a:xfrm>
              <a:off x="0" y="0"/>
              <a:ext cx="2347232" cy="2520604"/>
              <a:chOff x="0" y="0"/>
              <a:chExt cx="2347231" cy="2520603"/>
            </a:xfrm>
          </p:grpSpPr>
          <p:sp>
            <p:nvSpPr>
              <p:cNvPr id="737" name="Фигура"/>
              <p:cNvSpPr/>
              <p:nvPr/>
            </p:nvSpPr>
            <p:spPr>
              <a:xfrm rot="15593802">
                <a:off x="-23458" y="348063"/>
                <a:ext cx="2235209" cy="18244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lnTo>
                      <a:pt x="1901" y="6800"/>
                    </a:ln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lnTo>
                      <a:pt x="10857" y="1573"/>
                    </a:ln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lnTo>
                      <a:pt x="18513" y="2598"/>
                    </a:ln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lnTo>
                      <a:pt x="2820" y="16914"/>
                    </a:ln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lnTo>
                      <a:pt x="1038" y="12172"/>
                    </a:ln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38" name="Кружок"/>
              <p:cNvSpPr/>
              <p:nvPr/>
            </p:nvSpPr>
            <p:spPr>
              <a:xfrm rot="15593802">
                <a:off x="1910681" y="1319106"/>
                <a:ext cx="303491" cy="303491"/>
              </a:xfrm>
              <a:prstGeom prst="ellipse">
                <a:avLst/>
              </a:pr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39" name="Кружок"/>
              <p:cNvSpPr/>
              <p:nvPr/>
            </p:nvSpPr>
            <p:spPr>
              <a:xfrm rot="15593802">
                <a:off x="2123784" y="1404596"/>
                <a:ext cx="202327" cy="202327"/>
              </a:xfrm>
              <a:prstGeom prst="ellipse">
                <a:avLst/>
              </a:pr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40" name="Кружок"/>
              <p:cNvSpPr/>
              <p:nvPr/>
            </p:nvSpPr>
            <p:spPr>
              <a:xfrm rot="15593802">
                <a:off x="2237978" y="1468842"/>
                <a:ext cx="101165" cy="101165"/>
              </a:xfrm>
              <a:prstGeom prst="ellipse">
                <a:avLst/>
              </a:pr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41" name="Фигура"/>
              <p:cNvSpPr/>
              <p:nvPr/>
            </p:nvSpPr>
            <p:spPr>
              <a:xfrm rot="15593802">
                <a:off x="22293" y="473981"/>
                <a:ext cx="2048198" cy="154904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lnTo>
                      <a:pt x="7802" y="21600"/>
                    </a:ln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lnTo>
                      <a:pt x="1072" y="7905"/>
                    </a:ln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743" name="TextBox 19"/>
            <p:cNvSpPr txBox="1"/>
            <p:nvPr/>
          </p:nvSpPr>
          <p:spPr>
            <a:xfrm>
              <a:off x="404330" y="806765"/>
              <a:ext cx="1290222" cy="3924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2400" b="1">
                  <a:solidFill>
                    <a:srgbClr val="632523"/>
                  </a:solidFill>
                </a:defRPr>
              </a:lvl1pPr>
            </a:lstStyle>
            <a:p>
              <a:r>
                <a:t>ПИШИ</a:t>
              </a:r>
            </a:p>
          </p:txBody>
        </p:sp>
      </p:grpSp>
      <p:grpSp>
        <p:nvGrpSpPr>
          <p:cNvPr id="752" name="Группа 24"/>
          <p:cNvGrpSpPr/>
          <p:nvPr/>
        </p:nvGrpSpPr>
        <p:grpSpPr>
          <a:xfrm>
            <a:off x="6319476" y="577918"/>
            <a:ext cx="2822780" cy="2645937"/>
            <a:chOff x="0" y="0"/>
            <a:chExt cx="2822779" cy="2645935"/>
          </a:xfrm>
        </p:grpSpPr>
        <p:grpSp>
          <p:nvGrpSpPr>
            <p:cNvPr id="750" name="Выноска-облако 21"/>
            <p:cNvGrpSpPr/>
            <p:nvPr/>
          </p:nvGrpSpPr>
          <p:grpSpPr>
            <a:xfrm>
              <a:off x="0" y="0"/>
              <a:ext cx="2822780" cy="2645936"/>
              <a:chOff x="0" y="0"/>
              <a:chExt cx="2822779" cy="2645935"/>
            </a:xfrm>
          </p:grpSpPr>
          <p:sp>
            <p:nvSpPr>
              <p:cNvPr id="745" name="Фигура"/>
              <p:cNvSpPr/>
              <p:nvPr/>
            </p:nvSpPr>
            <p:spPr>
              <a:xfrm rot="1636496">
                <a:off x="293785" y="410729"/>
                <a:ext cx="2235209" cy="18244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879" h="20684" extrusionOk="0">
                    <a:moveTo>
                      <a:pt x="1901" y="6800"/>
                    </a:moveTo>
                    <a:lnTo>
                      <a:pt x="1901" y="6800"/>
                    </a:lnTo>
                    <a:cubicBezTo>
                      <a:pt x="1658" y="4397"/>
                      <a:pt x="2907" y="2184"/>
                      <a:pt x="4691" y="1857"/>
                    </a:cubicBezTo>
                    <a:cubicBezTo>
                      <a:pt x="5414" y="1724"/>
                      <a:pt x="6149" y="1922"/>
                      <a:pt x="6778" y="2419"/>
                    </a:cubicBezTo>
                    <a:cubicBezTo>
                      <a:pt x="7445" y="725"/>
                      <a:pt x="9003" y="82"/>
                      <a:pt x="10259" y="981"/>
                    </a:cubicBezTo>
                    <a:cubicBezTo>
                      <a:pt x="10478" y="1139"/>
                      <a:pt x="10680" y="1338"/>
                      <a:pt x="10857" y="1573"/>
                    </a:cubicBezTo>
                    <a:lnTo>
                      <a:pt x="10857" y="1573"/>
                    </a:lnTo>
                    <a:cubicBezTo>
                      <a:pt x="11377" y="169"/>
                      <a:pt x="12642" y="-401"/>
                      <a:pt x="13683" y="299"/>
                    </a:cubicBezTo>
                    <a:cubicBezTo>
                      <a:pt x="13971" y="493"/>
                      <a:pt x="14223" y="774"/>
                      <a:pt x="14418" y="1119"/>
                    </a:cubicBezTo>
                    <a:cubicBezTo>
                      <a:pt x="15255" y="-209"/>
                      <a:pt x="16734" y="-373"/>
                      <a:pt x="17722" y="753"/>
                    </a:cubicBezTo>
                    <a:cubicBezTo>
                      <a:pt x="18137" y="1226"/>
                      <a:pt x="18417" y="1878"/>
                      <a:pt x="18513" y="2598"/>
                    </a:cubicBezTo>
                    <a:lnTo>
                      <a:pt x="18513" y="2598"/>
                    </a:lnTo>
                    <a:cubicBezTo>
                      <a:pt x="19885" y="3102"/>
                      <a:pt x="20694" y="5013"/>
                      <a:pt x="20321" y="6865"/>
                    </a:cubicBezTo>
                    <a:cubicBezTo>
                      <a:pt x="20289" y="7020"/>
                      <a:pt x="20250" y="7173"/>
                      <a:pt x="20203" y="7321"/>
                    </a:cubicBezTo>
                    <a:cubicBezTo>
                      <a:pt x="21303" y="9251"/>
                      <a:pt x="21034" y="12017"/>
                      <a:pt x="19601" y="13499"/>
                    </a:cubicBezTo>
                    <a:cubicBezTo>
                      <a:pt x="19156" y="13961"/>
                      <a:pt x="18629" y="14259"/>
                      <a:pt x="18072" y="14367"/>
                    </a:cubicBezTo>
                    <a:cubicBezTo>
                      <a:pt x="18072" y="16443"/>
                      <a:pt x="16822" y="18126"/>
                      <a:pt x="15280" y="18126"/>
                    </a:cubicBezTo>
                    <a:cubicBezTo>
                      <a:pt x="14757" y="18126"/>
                      <a:pt x="14245" y="17928"/>
                      <a:pt x="13801" y="17556"/>
                    </a:cubicBezTo>
                    <a:cubicBezTo>
                      <a:pt x="13280" y="19883"/>
                      <a:pt x="11460" y="21199"/>
                      <a:pt x="9738" y="20494"/>
                    </a:cubicBezTo>
                    <a:cubicBezTo>
                      <a:pt x="9016" y="20199"/>
                      <a:pt x="8392" y="19574"/>
                      <a:pt x="7973" y="18727"/>
                    </a:cubicBezTo>
                    <a:cubicBezTo>
                      <a:pt x="6209" y="20160"/>
                      <a:pt x="3920" y="19389"/>
                      <a:pt x="2859" y="17004"/>
                    </a:cubicBezTo>
                    <a:cubicBezTo>
                      <a:pt x="2846" y="16974"/>
                      <a:pt x="2833" y="16944"/>
                      <a:pt x="2820" y="16914"/>
                    </a:cubicBezTo>
                    <a:lnTo>
                      <a:pt x="2820" y="16914"/>
                    </a:lnTo>
                    <a:cubicBezTo>
                      <a:pt x="1666" y="17096"/>
                      <a:pt x="620" y="15986"/>
                      <a:pt x="485" y="14435"/>
                    </a:cubicBezTo>
                    <a:cubicBezTo>
                      <a:pt x="412" y="13608"/>
                      <a:pt x="615" y="12780"/>
                      <a:pt x="1038" y="12172"/>
                    </a:cubicBezTo>
                    <a:lnTo>
                      <a:pt x="1038" y="12172"/>
                    </a:lnTo>
                    <a:cubicBezTo>
                      <a:pt x="39" y="11379"/>
                      <a:pt x="-297" y="9639"/>
                      <a:pt x="288" y="8285"/>
                    </a:cubicBezTo>
                    <a:cubicBezTo>
                      <a:pt x="626" y="7504"/>
                      <a:pt x="1218" y="6988"/>
                      <a:pt x="1883" y="6895"/>
                    </a:cubicBezTo>
                    <a:close/>
                  </a:path>
                </a:pathLst>
              </a:cu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46" name="Кружок"/>
              <p:cNvSpPr/>
              <p:nvPr/>
            </p:nvSpPr>
            <p:spPr>
              <a:xfrm rot="1636496">
                <a:off x="504514" y="1812842"/>
                <a:ext cx="303491" cy="303491"/>
              </a:xfrm>
              <a:prstGeom prst="ellipse">
                <a:avLst/>
              </a:pr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47" name="Кружок"/>
              <p:cNvSpPr/>
              <p:nvPr/>
            </p:nvSpPr>
            <p:spPr>
              <a:xfrm rot="1636496">
                <a:off x="428694" y="1971379"/>
                <a:ext cx="202327" cy="202327"/>
              </a:xfrm>
              <a:prstGeom prst="ellipse">
                <a:avLst/>
              </a:pr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48" name="Кружок"/>
              <p:cNvSpPr/>
              <p:nvPr/>
            </p:nvSpPr>
            <p:spPr>
              <a:xfrm rot="1636496">
                <a:off x="429799" y="2064215"/>
                <a:ext cx="101165" cy="101165"/>
              </a:xfrm>
              <a:prstGeom prst="ellipse">
                <a:avLst/>
              </a:prstGeom>
              <a:solidFill>
                <a:srgbClr val="CCFFCC"/>
              </a:solidFill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49" name="Фигура"/>
              <p:cNvSpPr/>
              <p:nvPr/>
            </p:nvSpPr>
            <p:spPr>
              <a:xfrm rot="1636496">
                <a:off x="425657" y="517661"/>
                <a:ext cx="2048198" cy="154904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80" y="14010"/>
                    </a:moveTo>
                    <a:cubicBezTo>
                      <a:pt x="899" y="14066"/>
                      <a:pt x="417" y="13902"/>
                      <a:pt x="0" y="13542"/>
                    </a:cubicBezTo>
                    <a:moveTo>
                      <a:pt x="2598" y="19137"/>
                    </a:moveTo>
                    <a:cubicBezTo>
                      <a:pt x="2405" y="19250"/>
                      <a:pt x="2202" y="19325"/>
                      <a:pt x="1994" y="19361"/>
                    </a:cubicBezTo>
                    <a:moveTo>
                      <a:pt x="7802" y="21600"/>
                    </a:moveTo>
                    <a:lnTo>
                      <a:pt x="7802" y="21600"/>
                    </a:lnTo>
                    <a:cubicBezTo>
                      <a:pt x="7657" y="21279"/>
                      <a:pt x="7535" y="20936"/>
                      <a:pt x="7438" y="20577"/>
                    </a:cubicBezTo>
                    <a:moveTo>
                      <a:pt x="14532" y="19050"/>
                    </a:moveTo>
                    <a:cubicBezTo>
                      <a:pt x="14510" y="19430"/>
                      <a:pt x="14462" y="19806"/>
                      <a:pt x="14386" y="20172"/>
                    </a:cubicBezTo>
                    <a:moveTo>
                      <a:pt x="17421" y="12116"/>
                    </a:moveTo>
                    <a:cubicBezTo>
                      <a:pt x="18505" y="12890"/>
                      <a:pt x="19193" y="14504"/>
                      <a:pt x="19193" y="16273"/>
                    </a:cubicBezTo>
                    <a:moveTo>
                      <a:pt x="21600" y="7649"/>
                    </a:moveTo>
                    <a:cubicBezTo>
                      <a:pt x="21423" y="8256"/>
                      <a:pt x="21153" y="8794"/>
                      <a:pt x="20811" y="9222"/>
                    </a:cubicBezTo>
                    <a:moveTo>
                      <a:pt x="19707" y="1814"/>
                    </a:moveTo>
                    <a:cubicBezTo>
                      <a:pt x="19737" y="2059"/>
                      <a:pt x="19751" y="2307"/>
                      <a:pt x="19749" y="2556"/>
                    </a:cubicBezTo>
                    <a:moveTo>
                      <a:pt x="14668" y="947"/>
                    </a:moveTo>
                    <a:cubicBezTo>
                      <a:pt x="14771" y="605"/>
                      <a:pt x="14907" y="286"/>
                      <a:pt x="15073" y="0"/>
                    </a:cubicBezTo>
                    <a:moveTo>
                      <a:pt x="10888" y="1399"/>
                    </a:moveTo>
                    <a:cubicBezTo>
                      <a:pt x="10930" y="1115"/>
                      <a:pt x="10996" y="841"/>
                      <a:pt x="11084" y="582"/>
                    </a:cubicBezTo>
                    <a:moveTo>
                      <a:pt x="6452" y="1676"/>
                    </a:moveTo>
                    <a:cubicBezTo>
                      <a:pt x="6709" y="1897"/>
                      <a:pt x="6947" y="2163"/>
                      <a:pt x="7160" y="2469"/>
                    </a:cubicBezTo>
                    <a:moveTo>
                      <a:pt x="1072" y="7905"/>
                    </a:moveTo>
                    <a:lnTo>
                      <a:pt x="1072" y="7905"/>
                    </a:lnTo>
                    <a:cubicBezTo>
                      <a:pt x="1016" y="7632"/>
                      <a:pt x="974" y="7353"/>
                      <a:pt x="948" y="7071"/>
                    </a:cubicBezTo>
                  </a:path>
                </a:pathLst>
              </a:custGeom>
              <a:noFill/>
              <a:ln w="25400" cap="flat">
                <a:solidFill>
                  <a:srgbClr val="3A5E8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  <p:sp>
          <p:nvSpPr>
            <p:cNvPr id="751" name="TextBox 20"/>
            <p:cNvSpPr txBox="1"/>
            <p:nvPr/>
          </p:nvSpPr>
          <p:spPr>
            <a:xfrm>
              <a:off x="514634" y="762250"/>
              <a:ext cx="1852777" cy="7607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/>
            <a:p>
              <a:pPr algn="ctr">
                <a:defRPr sz="2400" b="1">
                  <a:solidFill>
                    <a:srgbClr val="632523"/>
                  </a:solidFill>
                </a:defRPr>
              </a:pPr>
              <a:r>
                <a:t>С</a:t>
              </a:r>
            </a:p>
            <a:p>
              <a:pPr algn="ctr">
                <a:defRPr sz="2400" b="1">
                  <a:solidFill>
                    <a:srgbClr val="632523"/>
                  </a:solidFill>
                </a:defRPr>
              </a:pPr>
              <a:r>
                <a:t> ЗАГЛАВНОЙ</a:t>
              </a:r>
            </a:p>
          </p:txBody>
        </p:sp>
      </p:grpSp>
      <p:grpSp>
        <p:nvGrpSpPr>
          <p:cNvPr id="755" name="Группа 25"/>
          <p:cNvGrpSpPr/>
          <p:nvPr/>
        </p:nvGrpSpPr>
        <p:grpSpPr>
          <a:xfrm>
            <a:off x="5962438" y="4034030"/>
            <a:ext cx="2525101" cy="2809561"/>
            <a:chOff x="0" y="0"/>
            <a:chExt cx="2525100" cy="2809559"/>
          </a:xfrm>
        </p:grpSpPr>
        <p:pic>
          <p:nvPicPr>
            <p:cNvPr id="753" name="Picture 4" descr="Picture 4"/>
            <p:cNvPicPr>
              <a:picLocks noChangeAspect="1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 rot="4266026">
              <a:off x="98118" y="468948"/>
              <a:ext cx="2328864" cy="187166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54" name="TextBox 22"/>
            <p:cNvSpPr txBox="1"/>
            <p:nvPr/>
          </p:nvSpPr>
          <p:spPr>
            <a:xfrm>
              <a:off x="671505" y="821948"/>
              <a:ext cx="1174970" cy="3924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sz="2400" b="1">
                  <a:solidFill>
                    <a:srgbClr val="632523"/>
                  </a:solidFill>
                </a:defRPr>
              </a:lvl1pPr>
            </a:lstStyle>
            <a:p>
              <a:r>
                <a:t>БУКВЫ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4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5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8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4" grpId="8" animBg="1" advAuto="0"/>
      <p:bldP spid="727" grpId="1" animBg="1" advAuto="0"/>
      <p:bldP spid="730" grpId="2" animBg="1" advAuto="0"/>
      <p:bldP spid="733" grpId="3" animBg="1" advAuto="0"/>
      <p:bldP spid="736" grpId="4" animBg="1" advAuto="0"/>
      <p:bldP spid="744" grpId="5" animBg="1" advAuto="0"/>
      <p:bldP spid="752" grpId="6" animBg="1" advAuto="0"/>
      <p:bldP spid="755" grpId="7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4" name="Рисунок 3" descr="Рисунок 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57224" y="428604"/>
            <a:ext cx="7358113" cy="5857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405" name="image9.png" descr="image9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57222" y="455724"/>
            <a:ext cx="7263642" cy="580367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" name="Group 23"/>
          <p:cNvGraphicFramePr/>
          <p:nvPr>
            <p:extLst>
              <p:ext uri="{D42A27DB-BD31-4B8C-83A1-F6EECF244321}">
                <p14:modId xmlns:p14="http://schemas.microsoft.com/office/powerpoint/2010/main" val="4101428479"/>
              </p:ext>
            </p:extLst>
          </p:nvPr>
        </p:nvGraphicFramePr>
        <p:xfrm>
          <a:off x="480081" y="1032994"/>
          <a:ext cx="8351589" cy="170915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2015877"/>
                <a:gridCol w="1143000"/>
                <a:gridCol w="5192712"/>
              </a:tblGrid>
              <a:tr h="576064">
                <a:tc rowSpan="3"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400" b="1" dirty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Сегодня на </a:t>
                      </a:r>
                      <a:endParaRPr lang="ru-RU" sz="2400" b="1" dirty="0" smtClean="0">
                        <a:solidFill>
                          <a:srgbClr val="0066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algn="l">
                        <a:defRPr sz="1800"/>
                      </a:pPr>
                      <a:r>
                        <a:rPr lang="ru-RU" sz="2400" b="1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занятии</a:t>
                      </a:r>
                      <a:r>
                        <a:rPr lang="ru-RU" sz="2400" b="1" baseline="0" dirty="0" smtClean="0">
                          <a:solidFill>
                            <a:srgbClr val="00660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endParaRPr sz="2400" b="1" dirty="0">
                        <a:solidFill>
                          <a:srgbClr val="006600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20" marR="45720" anchor="ctr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anchor="ctr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узнал, открыл для себя…</a:t>
                      </a:r>
                    </a:p>
                  </a:txBody>
                  <a:tcPr marL="45720" marR="45720" anchor="ctr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научился, смог…</a:t>
                      </a:r>
                    </a:p>
                  </a:txBody>
                  <a:tcPr marL="45720" marR="45720" anchor="ctr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1543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>
                          <a:solidFill>
                            <a:srgbClr val="1F497D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могу похвалить себя и своих одноклассников  за …</a:t>
                      </a:r>
                    </a:p>
                  </a:txBody>
                  <a:tcPr marL="45720" marR="45720" anchor="ctr" horzOverflow="overflow">
                    <a:lnL>
                      <a:solidFill>
                        <a:srgbClr val="000000"/>
                      </a:solidFill>
                    </a:lnL>
                    <a:lnR>
                      <a:solidFill>
                        <a:srgbClr val="000000"/>
                      </a:solidFill>
                    </a:lnR>
                    <a:lnT>
                      <a:solidFill>
                        <a:srgbClr val="000000"/>
                      </a:solidFill>
                    </a:lnT>
                    <a:lnB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58" name="Line 60"/>
          <p:cNvSpPr/>
          <p:nvPr/>
        </p:nvSpPr>
        <p:spPr>
          <a:xfrm flipV="1">
            <a:off x="3056999" y="1410941"/>
            <a:ext cx="555959" cy="356593"/>
          </a:xfrm>
          <a:prstGeom prst="line">
            <a:avLst/>
          </a:prstGeom>
          <a:ln w="38100">
            <a:solidFill>
              <a:srgbClr val="1F497D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759" name="Line 61"/>
          <p:cNvSpPr/>
          <p:nvPr/>
        </p:nvSpPr>
        <p:spPr>
          <a:xfrm>
            <a:off x="3065584" y="1918102"/>
            <a:ext cx="613615" cy="1"/>
          </a:xfrm>
          <a:prstGeom prst="line">
            <a:avLst/>
          </a:prstGeom>
          <a:ln w="38100">
            <a:solidFill>
              <a:srgbClr val="1F497D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760" name="Line 62"/>
          <p:cNvSpPr/>
          <p:nvPr/>
        </p:nvSpPr>
        <p:spPr>
          <a:xfrm>
            <a:off x="3065583" y="2127661"/>
            <a:ext cx="613616" cy="420371"/>
          </a:xfrm>
          <a:prstGeom prst="line">
            <a:avLst/>
          </a:prstGeom>
          <a:ln w="38100">
            <a:solidFill>
              <a:srgbClr val="1F497D"/>
            </a:solidFill>
            <a:tailEnd type="triangle"/>
          </a:ln>
        </p:spPr>
        <p:txBody>
          <a:bodyPr lIns="45719" rIns="45719"/>
          <a:lstStyle/>
          <a:p>
            <a:endParaRPr/>
          </a:p>
        </p:txBody>
      </p:sp>
      <p:sp>
        <p:nvSpPr>
          <p:cNvPr id="761" name="Прямоугольник 3"/>
          <p:cNvSpPr/>
          <p:nvPr/>
        </p:nvSpPr>
        <p:spPr>
          <a:xfrm>
            <a:off x="899591" y="145759"/>
            <a:ext cx="7416826" cy="690954"/>
          </a:xfrm>
          <a:prstGeom prst="rect">
            <a:avLst/>
          </a:prstGeom>
          <a:solidFill>
            <a:srgbClr val="F2DCDB"/>
          </a:solidFill>
          <a:ln w="12700">
            <a:miter lim="400000"/>
          </a:ln>
        </p:spPr>
        <p:txBody>
          <a:bodyPr lIns="45719" rIns="45719"/>
          <a:lstStyle/>
          <a:p>
            <a:pPr algn="ctr">
              <a:defRPr sz="5400" b="1">
                <a:ln w="18000" cap="flat">
                  <a:solidFill>
                    <a:srgbClr val="D73A36"/>
                  </a:solidFill>
                  <a:prstDash val="solid"/>
                  <a:miter lim="800000"/>
                </a:ln>
                <a:noFill/>
              </a:defRPr>
            </a:pPr>
            <a:endParaRPr/>
          </a:p>
        </p:txBody>
      </p:sp>
      <p:sp>
        <p:nvSpPr>
          <p:cNvPr id="762" name="Прямоугольник 2"/>
          <p:cNvSpPr txBox="1"/>
          <p:nvPr/>
        </p:nvSpPr>
        <p:spPr>
          <a:xfrm>
            <a:off x="3026831" y="0"/>
            <a:ext cx="3304765" cy="7909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5400" b="1">
                <a:ln w="10541" cap="flat">
                  <a:solidFill>
                    <a:srgbClr val="4579B8"/>
                  </a:solidFill>
                  <a:prstDash val="solid"/>
                  <a:round/>
                </a:ln>
                <a:gradFill flip="none" rotWithShape="1">
                  <a:gsLst>
                    <a:gs pos="0">
                      <a:srgbClr val="BCD2FA"/>
                    </a:gs>
                    <a:gs pos="9000">
                      <a:srgbClr val="9EC1FF"/>
                    </a:gs>
                    <a:gs pos="50000">
                      <a:srgbClr val="003B81"/>
                    </a:gs>
                    <a:gs pos="79000">
                      <a:srgbClr val="9EC1FF"/>
                    </a:gs>
                    <a:gs pos="100000">
                      <a:srgbClr val="BCD2FA"/>
                    </a:gs>
                  </a:gsLst>
                  <a:lin ang="5400000" scaled="0"/>
                </a:gradFill>
              </a:defRPr>
            </a:lvl1pPr>
          </a:lstStyle>
          <a:p>
            <a:r>
              <a:t>Рефлексия</a:t>
            </a:r>
          </a:p>
        </p:txBody>
      </p:sp>
      <p:sp>
        <p:nvSpPr>
          <p:cNvPr id="763" name="TextBox 1"/>
          <p:cNvSpPr txBox="1"/>
          <p:nvPr/>
        </p:nvSpPr>
        <p:spPr>
          <a:xfrm>
            <a:off x="899591" y="3789040"/>
            <a:ext cx="3542899" cy="1754326"/>
          </a:xfrm>
          <a:prstGeom prst="rect">
            <a:avLst/>
          </a:prstGeom>
          <a:solidFill>
            <a:srgbClr val="F2DCDB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indent="228600" algn="ctr">
              <a:defRPr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/>
              <a:t>приложение 4: </a:t>
            </a:r>
          </a:p>
          <a:p>
            <a:pPr indent="228600" algn="ctr">
              <a:defRPr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smtClean="0"/>
              <a:t> </a:t>
            </a:r>
            <a:r>
              <a:rPr b="0" dirty="0"/>
              <a:t>оцените свою работу по шкалам:</a:t>
            </a:r>
          </a:p>
          <a:p>
            <a:pPr indent="228600" algn="ctr"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</a:t>
            </a:r>
            <a:r>
              <a:rPr b="1" dirty="0">
                <a:solidFill>
                  <a:srgbClr val="009900"/>
                </a:solidFill>
              </a:rPr>
              <a:t>грамотность</a:t>
            </a:r>
          </a:p>
          <a:p>
            <a:pPr indent="228600" algn="ctr">
              <a:defRPr b="1">
                <a:solidFill>
                  <a:srgbClr val="0099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   аккуратность</a:t>
            </a:r>
          </a:p>
          <a:p>
            <a:pPr indent="228600" algn="ctr">
              <a:defRPr b="1">
                <a:solidFill>
                  <a:srgbClr val="0099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   внимание</a:t>
            </a:r>
          </a:p>
        </p:txBody>
      </p:sp>
      <p:pic>
        <p:nvPicPr>
          <p:cNvPr id="764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724128" y="5057595"/>
            <a:ext cx="2981326" cy="1533526"/>
          </a:xfrm>
          <a:prstGeom prst="rect">
            <a:avLst/>
          </a:prstGeom>
          <a:ln w="12700">
            <a:miter lim="400000"/>
          </a:ln>
        </p:spPr>
      </p:pic>
      <p:sp>
        <p:nvSpPr>
          <p:cNvPr id="765" name="TextBox 5"/>
          <p:cNvSpPr txBox="1"/>
          <p:nvPr/>
        </p:nvSpPr>
        <p:spPr>
          <a:xfrm>
            <a:off x="2581179" y="1639833"/>
            <a:ext cx="321395" cy="5070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3000" b="1">
                <a:solidFill>
                  <a:srgbClr val="632523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Я</a:t>
            </a:r>
          </a:p>
        </p:txBody>
      </p:sp>
      <p:pic>
        <p:nvPicPr>
          <p:cNvPr id="766" name="Picture 3" descr="Picture 3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414590" y="4860380"/>
            <a:ext cx="3600401" cy="192795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769" name="Прямоугольник 2"/>
          <p:cNvSpPr txBox="1"/>
          <p:nvPr/>
        </p:nvSpPr>
        <p:spPr>
          <a:xfrm>
            <a:off x="729288" y="1916832"/>
            <a:ext cx="7911791" cy="24368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lnSpc>
                <a:spcPct val="114998"/>
              </a:lnSpc>
              <a:defRPr sz="3600" b="1" i="1">
                <a:solidFill>
                  <a:srgbClr val="1F497D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Мы гордимся своими именами, своим селом, страной, писателями, книгами… И в знак уважения будем записывать их с </a:t>
            </a:r>
            <a:r>
              <a:rPr>
                <a:solidFill>
                  <a:srgbClr val="FF0000"/>
                </a:solidFill>
              </a:rPr>
              <a:t>заглавной</a:t>
            </a:r>
            <a:r>
              <a:t> буквы.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Прямоугольник 10"/>
          <p:cNvSpPr/>
          <p:nvPr/>
        </p:nvSpPr>
        <p:spPr>
          <a:xfrm>
            <a:off x="395536" y="1556791"/>
            <a:ext cx="2736304" cy="504057"/>
          </a:xfrm>
          <a:prstGeom prst="rect">
            <a:avLst/>
          </a:prstGeom>
          <a:solidFill>
            <a:schemeClr val="accent1"/>
          </a:solidFill>
          <a:ln w="25400">
            <a:solidFill>
              <a:srgbClr val="3A5E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8" name="Прямоугольник 9"/>
          <p:cNvSpPr/>
          <p:nvPr/>
        </p:nvSpPr>
        <p:spPr>
          <a:xfrm>
            <a:off x="395536" y="1556791"/>
            <a:ext cx="2736304" cy="504057"/>
          </a:xfrm>
          <a:prstGeom prst="rect">
            <a:avLst/>
          </a:prstGeom>
          <a:solidFill>
            <a:schemeClr val="accent1"/>
          </a:solidFill>
          <a:ln w="25400">
            <a:solidFill>
              <a:srgbClr val="3A5E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09" name="Заголовок 1"/>
          <p:cNvSpPr txBox="1">
            <a:spLocks noGrp="1"/>
          </p:cNvSpPr>
          <p:nvPr>
            <p:ph type="title"/>
          </p:nvPr>
        </p:nvSpPr>
        <p:spPr>
          <a:xfrm>
            <a:off x="395536" y="188639"/>
            <a:ext cx="8229601" cy="3816426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round/>
          </a:ln>
        </p:spPr>
        <p:txBody>
          <a:bodyPr/>
          <a:lstStyle/>
          <a:p>
            <a:pPr algn="l">
              <a:defRPr sz="2800" b="1">
                <a:solidFill>
                  <a:srgbClr val="009900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t>Деловая игра: «Заседание редакционного </a:t>
            </a:r>
            <a:br/>
            <a:r>
              <a:t>                           совета газеты…»</a:t>
            </a:r>
            <a:br/>
            <a:r>
              <a:t/>
            </a:r>
            <a:br/>
            <a:r>
              <a:rPr sz="2400">
                <a:solidFill>
                  <a:srgbClr val="376092"/>
                </a:solidFill>
              </a:rPr>
              <a:t>Отдел новостей</a:t>
            </a:r>
            <a:br>
              <a:rPr sz="2400">
                <a:solidFill>
                  <a:srgbClr val="376092"/>
                </a:solidFill>
              </a:rPr>
            </a:br>
            <a:r>
              <a:rPr sz="2400">
                <a:solidFill>
                  <a:srgbClr val="376092"/>
                </a:solidFill>
              </a:rPr>
              <a:t>Корректоры</a:t>
            </a:r>
            <a:br>
              <a:rPr sz="2400">
                <a:solidFill>
                  <a:srgbClr val="376092"/>
                </a:solidFill>
              </a:rPr>
            </a:br>
            <a:r>
              <a:rPr sz="2400">
                <a:solidFill>
                  <a:srgbClr val="376092"/>
                </a:solidFill>
              </a:rPr>
              <a:t>Отдел информации</a:t>
            </a:r>
            <a:br>
              <a:rPr sz="2400">
                <a:solidFill>
                  <a:srgbClr val="376092"/>
                </a:solidFill>
              </a:rPr>
            </a:br>
            <a:r>
              <a:rPr sz="2400">
                <a:solidFill>
                  <a:srgbClr val="376092"/>
                </a:solidFill>
              </a:rPr>
              <a:t>Отдел писем</a:t>
            </a:r>
            <a:br>
              <a:rPr sz="2400">
                <a:solidFill>
                  <a:srgbClr val="376092"/>
                </a:solidFill>
              </a:rPr>
            </a:br>
            <a:r>
              <a:rPr sz="2400">
                <a:solidFill>
                  <a:srgbClr val="376092"/>
                </a:solidFill>
              </a:rPr>
              <a:t>Отдел типографии и печати</a:t>
            </a:r>
            <a:br>
              <a:rPr sz="2400">
                <a:solidFill>
                  <a:srgbClr val="376092"/>
                </a:solidFill>
              </a:rPr>
            </a:br>
            <a:r>
              <a:rPr sz="2400">
                <a:solidFill>
                  <a:srgbClr val="376092"/>
                </a:solidFill>
              </a:rPr>
              <a:t>Отдел развлечений и релаксации</a:t>
            </a:r>
          </a:p>
        </p:txBody>
      </p:sp>
      <p:pic>
        <p:nvPicPr>
          <p:cNvPr id="41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21238614">
            <a:off x="634549" y="3993103"/>
            <a:ext cx="2665489" cy="2822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11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644008" y="4185308"/>
            <a:ext cx="2376265" cy="2408669"/>
          </a:xfrm>
          <a:prstGeom prst="rect">
            <a:avLst/>
          </a:prstGeom>
          <a:ln w="12700">
            <a:miter lim="400000"/>
          </a:ln>
        </p:spPr>
      </p:pic>
      <p:pic>
        <p:nvPicPr>
          <p:cNvPr id="412" name="Picture 4" descr="Picture 4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6300192" y="1808820"/>
            <a:ext cx="2482851" cy="23764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Рисунок 1" descr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15" name="TextBox 2"/>
          <p:cNvSpPr txBox="1"/>
          <p:nvPr/>
        </p:nvSpPr>
        <p:spPr>
          <a:xfrm>
            <a:off x="2241455" y="620687"/>
            <a:ext cx="4847447" cy="878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spc="3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 </a:t>
            </a:r>
            <a:r>
              <a:rPr u="sng"/>
              <a:t>15 ноября</a:t>
            </a:r>
            <a:r>
              <a:rPr i="1">
                <a:latin typeface="Constantia"/>
                <a:ea typeface="Constantia"/>
                <a:cs typeface="Constantia"/>
                <a:sym typeface="Constantia"/>
              </a:rPr>
              <a:t>.</a:t>
            </a:r>
          </a:p>
        </p:txBody>
      </p:sp>
      <p:sp>
        <p:nvSpPr>
          <p:cNvPr id="416" name="TextBox 4"/>
          <p:cNvSpPr txBox="1"/>
          <p:nvPr/>
        </p:nvSpPr>
        <p:spPr>
          <a:xfrm>
            <a:off x="1117257" y="1412775"/>
            <a:ext cx="6337981" cy="878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4800" i="1">
                <a:solidFill>
                  <a:srgbClr val="FFFFFF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</a:lstStyle>
          <a:p>
            <a:r>
              <a:t>    Классная работа.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5" grpId="1" animBg="1" advAuto="0"/>
      <p:bldP spid="416" grpId="2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Солнце 18"/>
          <p:cNvSpPr/>
          <p:nvPr/>
        </p:nvSpPr>
        <p:spPr>
          <a:xfrm>
            <a:off x="1403647" y="-217786"/>
            <a:ext cx="8568954" cy="74888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25400">
            <a:solidFill>
              <a:srgbClr val="3A5E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pic>
        <p:nvPicPr>
          <p:cNvPr id="419" name="Прямоугольник 10" descr="Прямоугольник 10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042263" y="1981846"/>
            <a:ext cx="1439864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0" name="Прямоугольник 11" descr="Прямоугольник 11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413517" y="2487613"/>
            <a:ext cx="1408114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1" name="Прямоугольник 12" descr="Прямоугольник 12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639833" y="1441366"/>
            <a:ext cx="1408113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2" name="Прямоугольник 13" descr="Прямоугольник 13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3288505" y="2705942"/>
            <a:ext cx="1371601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3" name="Прямоугольник 14" descr="Прямоугольник 14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4015151" y="3370788"/>
            <a:ext cx="1328738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4" name="Прямоугольник 15" descr="Прямоугольник 15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3703904" y="2014454"/>
            <a:ext cx="1419226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5" name="Прямоугольник 16" descr="Прямоугольник 16"/>
          <p:cNvPicPr>
            <a:picLocks noChangeAspect="1"/>
          </p:cNvPicPr>
          <p:nvPr/>
        </p:nvPicPr>
        <p:blipFill>
          <a:blip r:embed="rId8">
            <a:extLst/>
          </a:blip>
          <a:stretch>
            <a:fillRect/>
          </a:stretch>
        </p:blipFill>
        <p:spPr>
          <a:xfrm>
            <a:off x="5708524" y="2014454"/>
            <a:ext cx="1438276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6" name="Прямоугольник 17" descr="Прямоугольник 17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5260180" y="2953542"/>
            <a:ext cx="1616076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7" name="Прямоугольник 19" descr="Прямоугольник 19"/>
          <p:cNvPicPr>
            <a:picLocks noChangeAspect="1"/>
          </p:cNvPicPr>
          <p:nvPr/>
        </p:nvPicPr>
        <p:blipFill>
          <a:blip r:embed="rId10">
            <a:extLst/>
          </a:blip>
          <a:stretch>
            <a:fillRect/>
          </a:stretch>
        </p:blipFill>
        <p:spPr>
          <a:xfrm>
            <a:off x="6346988" y="2132856"/>
            <a:ext cx="1431926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8" name="Прямоугольник 20" descr="Прямоугольник 20"/>
          <p:cNvPicPr>
            <a:picLocks noChangeAspect="1"/>
          </p:cNvPicPr>
          <p:nvPr/>
        </p:nvPicPr>
        <p:blipFill>
          <a:blip r:embed="rId11">
            <a:extLst/>
          </a:blip>
          <a:stretch>
            <a:fillRect/>
          </a:stretch>
        </p:blipFill>
        <p:spPr>
          <a:xfrm>
            <a:off x="6294335" y="2953542"/>
            <a:ext cx="1365251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29" name="Прямоугольник 21" descr="Прямоугольник 21"/>
          <p:cNvPicPr>
            <a:picLocks noChangeAspect="1"/>
          </p:cNvPicPr>
          <p:nvPr/>
        </p:nvPicPr>
        <p:blipFill>
          <a:blip r:embed="rId12">
            <a:extLst/>
          </a:blip>
          <a:stretch>
            <a:fillRect/>
          </a:stretch>
        </p:blipFill>
        <p:spPr>
          <a:xfrm>
            <a:off x="5776802" y="3681238"/>
            <a:ext cx="1360489" cy="1196182"/>
          </a:xfrm>
          <a:prstGeom prst="rect">
            <a:avLst/>
          </a:prstGeom>
          <a:ln w="12700">
            <a:miter lim="400000"/>
          </a:ln>
        </p:spPr>
      </p:pic>
      <p:pic>
        <p:nvPicPr>
          <p:cNvPr id="430" name="Прямоугольник 22" descr="Прямоугольник 22"/>
          <p:cNvPicPr>
            <a:picLocks noChangeAspect="1"/>
          </p:cNvPicPr>
          <p:nvPr/>
        </p:nvPicPr>
        <p:blipFill>
          <a:blip r:embed="rId13">
            <a:extLst/>
          </a:blip>
          <a:stretch>
            <a:fillRect/>
          </a:stretch>
        </p:blipFill>
        <p:spPr>
          <a:xfrm>
            <a:off x="6517858" y="3563939"/>
            <a:ext cx="1439864" cy="1146176"/>
          </a:xfrm>
          <a:prstGeom prst="rect">
            <a:avLst/>
          </a:prstGeom>
          <a:ln w="12700">
            <a:miter lim="400000"/>
          </a:ln>
        </p:spPr>
      </p:pic>
      <p:pic>
        <p:nvPicPr>
          <p:cNvPr id="431" name="Прямоугольник 17" descr="Прямоугольник 17"/>
          <p:cNvPicPr>
            <a:picLocks noChangeAspect="1"/>
          </p:cNvPicPr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4965194" y="4289425"/>
            <a:ext cx="1616076" cy="1146175"/>
          </a:xfrm>
          <a:prstGeom prst="rect">
            <a:avLst/>
          </a:prstGeom>
          <a:ln w="12700">
            <a:miter lim="400000"/>
          </a:ln>
        </p:spPr>
      </p:pic>
      <p:sp>
        <p:nvSpPr>
          <p:cNvPr id="432" name="Прямоугольник 2"/>
          <p:cNvSpPr txBox="1"/>
          <p:nvPr/>
        </p:nvSpPr>
        <p:spPr>
          <a:xfrm>
            <a:off x="5100756" y="3754516"/>
            <a:ext cx="513009" cy="9478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6600" b="1">
                <a:ln w="18000" cap="flat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defRPr>
            </a:lvl1pPr>
          </a:lstStyle>
          <a:p>
            <a:r>
              <a:t>Е</a:t>
            </a:r>
          </a:p>
        </p:txBody>
      </p:sp>
      <p:pic>
        <p:nvPicPr>
          <p:cNvPr id="433" name="Picture 73" descr="Picture 73"/>
          <p:cNvPicPr>
            <a:picLocks noChangeAspect="1"/>
          </p:cNvPicPr>
          <p:nvPr/>
        </p:nvPicPr>
        <p:blipFill>
          <a:blip r:embed="rId14">
            <a:extLst/>
          </a:blip>
          <a:stretch>
            <a:fillRect/>
          </a:stretch>
        </p:blipFill>
        <p:spPr>
          <a:xfrm>
            <a:off x="0" y="1628799"/>
            <a:ext cx="1728317" cy="489582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5" name="Picture 73" descr="Picture 7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628799"/>
            <a:ext cx="1728317" cy="4895825"/>
          </a:xfrm>
          <a:prstGeom prst="rect">
            <a:avLst/>
          </a:prstGeom>
          <a:ln w="12700">
            <a:miter lim="400000"/>
          </a:ln>
        </p:spPr>
      </p:pic>
      <p:sp>
        <p:nvSpPr>
          <p:cNvPr id="436" name="Солнце 2"/>
          <p:cNvSpPr/>
          <p:nvPr/>
        </p:nvSpPr>
        <p:spPr>
          <a:xfrm>
            <a:off x="864158" y="122149"/>
            <a:ext cx="8022884" cy="67966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0800"/>
                </a:moveTo>
                <a:lnTo>
                  <a:pt x="17242" y="12350"/>
                </a:lnTo>
                <a:lnTo>
                  <a:pt x="17242" y="9250"/>
                </a:lnTo>
                <a:close/>
                <a:moveTo>
                  <a:pt x="18436" y="3163"/>
                </a:moveTo>
                <a:lnTo>
                  <a:pt x="16451" y="7341"/>
                </a:lnTo>
                <a:lnTo>
                  <a:pt x="14259" y="5149"/>
                </a:lnTo>
                <a:close/>
                <a:moveTo>
                  <a:pt x="10800" y="0"/>
                </a:moveTo>
                <a:lnTo>
                  <a:pt x="12350" y="4358"/>
                </a:lnTo>
                <a:lnTo>
                  <a:pt x="9250" y="4358"/>
                </a:lnTo>
                <a:close/>
                <a:moveTo>
                  <a:pt x="3163" y="3163"/>
                </a:moveTo>
                <a:lnTo>
                  <a:pt x="7341" y="5149"/>
                </a:lnTo>
                <a:lnTo>
                  <a:pt x="5149" y="7341"/>
                </a:lnTo>
                <a:close/>
                <a:moveTo>
                  <a:pt x="0" y="10800"/>
                </a:moveTo>
                <a:lnTo>
                  <a:pt x="4358" y="9250"/>
                </a:lnTo>
                <a:lnTo>
                  <a:pt x="4358" y="12350"/>
                </a:lnTo>
                <a:close/>
                <a:moveTo>
                  <a:pt x="3163" y="18436"/>
                </a:moveTo>
                <a:lnTo>
                  <a:pt x="5149" y="14259"/>
                </a:lnTo>
                <a:lnTo>
                  <a:pt x="7341" y="16451"/>
                </a:lnTo>
                <a:close/>
                <a:moveTo>
                  <a:pt x="10800" y="21600"/>
                </a:moveTo>
                <a:lnTo>
                  <a:pt x="9250" y="17242"/>
                </a:lnTo>
                <a:lnTo>
                  <a:pt x="12350" y="17242"/>
                </a:lnTo>
                <a:close/>
                <a:moveTo>
                  <a:pt x="18436" y="18436"/>
                </a:moveTo>
                <a:lnTo>
                  <a:pt x="14259" y="16451"/>
                </a:lnTo>
                <a:lnTo>
                  <a:pt x="16451" y="14259"/>
                </a:lnTo>
                <a:close/>
                <a:moveTo>
                  <a:pt x="5400" y="10800"/>
                </a:moveTo>
                <a:cubicBezTo>
                  <a:pt x="5400" y="7818"/>
                  <a:pt x="7818" y="5400"/>
                  <a:pt x="10800" y="5400"/>
                </a:cubicBezTo>
                <a:cubicBezTo>
                  <a:pt x="13782" y="5400"/>
                  <a:pt x="16200" y="7818"/>
                  <a:pt x="16200" y="10800"/>
                </a:cubicBezTo>
                <a:cubicBezTo>
                  <a:pt x="16200" y="13782"/>
                  <a:pt x="13782" y="16200"/>
                  <a:pt x="10800" y="16200"/>
                </a:cubicBezTo>
                <a:cubicBezTo>
                  <a:pt x="7818" y="16200"/>
                  <a:pt x="5400" y="13782"/>
                  <a:pt x="5400" y="10800"/>
                </a:cubicBezTo>
                <a:close/>
              </a:path>
            </a:pathLst>
          </a:custGeom>
          <a:solidFill>
            <a:srgbClr val="FFFF00"/>
          </a:solidFill>
          <a:ln w="25400">
            <a:solidFill>
              <a:srgbClr val="3A5E8A"/>
            </a:solidFill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437" name="Прямоугольник 1"/>
          <p:cNvSpPr txBox="1"/>
          <p:nvPr/>
        </p:nvSpPr>
        <p:spPr>
          <a:xfrm>
            <a:off x="2897750" y="2597132"/>
            <a:ext cx="3955698" cy="7909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5400" b="1">
                <a:ln w="18000" cap="flat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defRPr>
            </a:lvl1pPr>
          </a:lstStyle>
          <a:p>
            <a:r>
              <a:t>ЗАГЛАВНЫЕ</a:t>
            </a:r>
          </a:p>
        </p:txBody>
      </p:sp>
      <p:sp>
        <p:nvSpPr>
          <p:cNvPr id="438" name="Прямоугольник 9"/>
          <p:cNvSpPr txBox="1"/>
          <p:nvPr/>
        </p:nvSpPr>
        <p:spPr>
          <a:xfrm>
            <a:off x="3161233" y="3733839"/>
            <a:ext cx="3428729" cy="8503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6000" b="1">
                <a:ln w="18000" cap="flat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</a:defRPr>
            </a:lvl1pPr>
          </a:lstStyle>
          <a:p>
            <a:r>
              <a:t>БУКВЫ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7" grpId="1" animBg="1" advAuto="0"/>
      <p:bldP spid="438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" name="Рисунок 1" descr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0857" y="-400397"/>
            <a:ext cx="914400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441" name="TextBox 2"/>
          <p:cNvSpPr txBox="1"/>
          <p:nvPr/>
        </p:nvSpPr>
        <p:spPr>
          <a:xfrm>
            <a:off x="2241455" y="620687"/>
            <a:ext cx="4847447" cy="8309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spc="3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 smtClean="0">
                <a:latin typeface="Times New Roman"/>
                <a:ea typeface="Constantia"/>
                <a:cs typeface="Times New Roman"/>
                <a:sym typeface="Times New Roman"/>
              </a:rPr>
              <a:t>3 марта</a:t>
            </a:r>
            <a:r>
              <a:rPr i="1" dirty="0" smtClean="0">
                <a:latin typeface="Constantia"/>
                <a:ea typeface="Constantia"/>
                <a:cs typeface="Constantia"/>
                <a:sym typeface="Constantia"/>
              </a:rPr>
              <a:t>.</a:t>
            </a:r>
            <a:endParaRPr i="1" dirty="0">
              <a:latin typeface="Constantia"/>
              <a:ea typeface="Constantia"/>
              <a:cs typeface="Constantia"/>
              <a:sym typeface="Constantia"/>
            </a:endParaRPr>
          </a:p>
        </p:txBody>
      </p:sp>
      <p:sp>
        <p:nvSpPr>
          <p:cNvPr id="442" name="TextBox 4"/>
          <p:cNvSpPr txBox="1"/>
          <p:nvPr/>
        </p:nvSpPr>
        <p:spPr>
          <a:xfrm>
            <a:off x="1305351" y="1412775"/>
            <a:ext cx="5957234" cy="878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4800" i="1">
                <a:solidFill>
                  <a:srgbClr val="FFFFFF"/>
                </a:solidFill>
                <a:latin typeface="Constantia"/>
                <a:ea typeface="Constantia"/>
                <a:cs typeface="Constantia"/>
                <a:sym typeface="Constantia"/>
              </a:defRPr>
            </a:pPr>
            <a:r>
              <a:t>   Кла</a:t>
            </a:r>
            <a:r>
              <a:rPr u="sng">
                <a:solidFill>
                  <a:srgbClr val="FF0000"/>
                </a:solidFill>
              </a:rPr>
              <a:t>сс</a:t>
            </a:r>
            <a:r>
              <a:t>ная  р</a:t>
            </a:r>
            <a:r>
              <a:rPr u="sng">
                <a:solidFill>
                  <a:srgbClr val="FF0000"/>
                </a:solidFill>
              </a:rPr>
              <a:t>а</a:t>
            </a:r>
            <a:r>
              <a:t>бота.</a:t>
            </a:r>
          </a:p>
        </p:txBody>
      </p:sp>
      <p:sp>
        <p:nvSpPr>
          <p:cNvPr id="443" name="TextBox 5"/>
          <p:cNvSpPr txBox="1"/>
          <p:nvPr/>
        </p:nvSpPr>
        <p:spPr>
          <a:xfrm>
            <a:off x="1089327" y="2243772"/>
            <a:ext cx="3436952" cy="166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800" i="1">
                <a:solidFill>
                  <a:srgbClr val="FFFFFF"/>
                </a:solidFill>
                <a:latin typeface="Constantia"/>
                <a:ea typeface="Constantia"/>
                <a:cs typeface="Constantia"/>
                <a:sym typeface="Constantia"/>
              </a:defRPr>
            </a:lvl1pPr>
          </a:lstStyle>
          <a:p>
            <a:r>
              <a:t>А  ы  Е  У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1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1" grpId="1" animBg="1" advAuto="0"/>
      <p:bldP spid="442" grpId="2" animBg="1" advAuto="0"/>
      <p:bldP spid="443" grpId="3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Прямоугольник 4"/>
          <p:cNvSpPr txBox="1"/>
          <p:nvPr/>
        </p:nvSpPr>
        <p:spPr>
          <a:xfrm>
            <a:off x="4617720" y="6076731"/>
            <a:ext cx="4480560" cy="3561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….</a:t>
            </a:r>
            <a:r>
              <a:rPr>
                <a:latin typeface="+mj-lt"/>
                <a:ea typeface="+mj-ea"/>
                <a:cs typeface="+mj-cs"/>
                <a:sym typeface="Calibri"/>
              </a:rPr>
              <a:t> </a:t>
            </a:r>
          </a:p>
        </p:txBody>
      </p:sp>
      <p:graphicFrame>
        <p:nvGraphicFramePr>
          <p:cNvPr id="446" name="Таблица 5"/>
          <p:cNvGraphicFramePr/>
          <p:nvPr/>
        </p:nvGraphicFramePr>
        <p:xfrm>
          <a:off x="179511" y="116632"/>
          <a:ext cx="8784976" cy="6408890"/>
        </p:xfrm>
        <a:graphic>
          <a:graphicData uri="http://schemas.openxmlformats.org/drawingml/2006/table">
            <a:tbl>
              <a:tblPr firstRow="1" bandRow="1">
                <a:tableStyleId>{4C3C2611-4C71-4FC5-86AE-919BDF0F9419}</a:tableStyleId>
              </a:tblPr>
              <a:tblGrid>
                <a:gridCol w="4392488"/>
                <a:gridCol w="4392488"/>
              </a:tblGrid>
              <a:tr h="648072">
                <a:tc gridSpan="2">
                  <a:txBody>
                    <a:bodyPr/>
                    <a:lstStyle/>
                    <a:p>
                      <a:pPr algn="l">
                        <a:lnSpc>
                          <a:spcPct val="114998"/>
                        </a:lnSpc>
                        <a:defRPr sz="2000"/>
                      </a:pPr>
                      <a:r>
                        <a:t>                      </a:t>
                      </a:r>
                      <a:r>
                        <a:rPr sz="3200">
                          <a:solidFill>
                            <a:srgbClr val="FFFF00"/>
                          </a:solidFill>
                        </a:rPr>
                        <a:t>Заглавная  буква    </a:t>
                      </a:r>
                      <a:r>
                        <a:rPr sz="1800"/>
                        <a:t>(парная работа Приём «Таблица «ЗУХ»)</a:t>
                      </a:r>
                    </a:p>
                  </a:txBody>
                  <a:tcPr marL="45720" marR="45720" horzOverflow="overflow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866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>
                          <a:solidFill>
                            <a:srgbClr val="632523"/>
                          </a:solidFill>
                        </a:rPr>
                        <a:t>              Что мы знаем?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t>        </a:t>
                      </a:r>
                      <a:r>
                        <a:rPr sz="2000" b="1">
                          <a:solidFill>
                            <a:srgbClr val="632523"/>
                          </a:solidFill>
                        </a:rPr>
                        <a:t>Что хотели бы узнать?</a:t>
                      </a:r>
                    </a:p>
                  </a:txBody>
                  <a:tcPr marL="45720" marR="45720" horzOverflow="overflow"/>
                </a:tc>
              </a:tr>
              <a:tr h="805528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</a:tr>
              <a:tr h="60274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</a:tr>
              <a:tr h="589217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</a:tr>
              <a:tr h="460302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</a:tr>
              <a:tr h="49866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>
                          <a:solidFill>
                            <a:srgbClr val="632523"/>
                          </a:solidFill>
                        </a:rPr>
                        <a:t>                   Что умеем?</a:t>
                      </a:r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2000" b="1">
                          <a:solidFill>
                            <a:srgbClr val="632523"/>
                          </a:solidFill>
                        </a:rPr>
                        <a:t>        Для чего нам нужны эти знания?</a:t>
                      </a:r>
                    </a:p>
                  </a:txBody>
                  <a:tcPr marL="45720" marR="45720" horzOverflow="overflow"/>
                </a:tc>
              </a:tr>
              <a:tr h="805528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</a:tr>
              <a:tr h="1495981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endParaRPr/>
                    </a:p>
                  </a:txBody>
                  <a:tcPr marL="45720" marR="45720" horzOverflow="overflow"/>
                </a:tc>
              </a:tr>
            </a:tbl>
          </a:graphicData>
        </a:graphic>
      </p:graphicFrame>
      <p:sp>
        <p:nvSpPr>
          <p:cNvPr id="447" name="TextBox 6"/>
          <p:cNvSpPr txBox="1"/>
          <p:nvPr/>
        </p:nvSpPr>
        <p:spPr>
          <a:xfrm>
            <a:off x="441256" y="1690777"/>
            <a:ext cx="3148921" cy="62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  С заглавной буквы пишется первое слово в предложении.</a:t>
            </a:r>
          </a:p>
        </p:txBody>
      </p:sp>
      <p:sp>
        <p:nvSpPr>
          <p:cNvPr id="448" name="TextBox 7"/>
          <p:cNvSpPr txBox="1"/>
          <p:nvPr/>
        </p:nvSpPr>
        <p:spPr>
          <a:xfrm>
            <a:off x="455491" y="2921715"/>
            <a:ext cx="3148921" cy="625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С заглавной буквы пишутся клички животных.</a:t>
            </a:r>
          </a:p>
        </p:txBody>
      </p:sp>
      <p:sp>
        <p:nvSpPr>
          <p:cNvPr id="449" name="TextBox 9"/>
          <p:cNvSpPr txBox="1"/>
          <p:nvPr/>
        </p:nvSpPr>
        <p:spPr>
          <a:xfrm>
            <a:off x="369248" y="2313745"/>
            <a:ext cx="3580968" cy="62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      С заглавной буквы пишутся имена, отчества и фамилии людей.</a:t>
            </a:r>
          </a:p>
        </p:txBody>
      </p:sp>
      <p:sp>
        <p:nvSpPr>
          <p:cNvPr id="450" name="TextBox 10"/>
          <p:cNvSpPr txBox="1"/>
          <p:nvPr/>
        </p:nvSpPr>
        <p:spPr>
          <a:xfrm>
            <a:off x="369247" y="3568046"/>
            <a:ext cx="3796993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Названия городов, рек, морей, стран.</a:t>
            </a:r>
          </a:p>
        </p:txBody>
      </p:sp>
      <p:sp>
        <p:nvSpPr>
          <p:cNvPr id="451" name="TextBox 11"/>
          <p:cNvSpPr txBox="1"/>
          <p:nvPr/>
        </p:nvSpPr>
        <p:spPr>
          <a:xfrm>
            <a:off x="430228" y="4582869"/>
            <a:ext cx="3796992" cy="625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 Умеем каллиграфически правильно писать прописные буквы</a:t>
            </a:r>
          </a:p>
        </p:txBody>
      </p:sp>
      <p:sp>
        <p:nvSpPr>
          <p:cNvPr id="452" name="TextBox 12"/>
          <p:cNvSpPr txBox="1"/>
          <p:nvPr/>
        </p:nvSpPr>
        <p:spPr>
          <a:xfrm>
            <a:off x="328948" y="5296096"/>
            <a:ext cx="4301049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 Умеем оформлять начало предложения,.</a:t>
            </a:r>
          </a:p>
        </p:txBody>
      </p:sp>
      <p:sp>
        <p:nvSpPr>
          <p:cNvPr id="453" name="TextBox 13"/>
          <p:cNvSpPr txBox="1"/>
          <p:nvPr/>
        </p:nvSpPr>
        <p:spPr>
          <a:xfrm>
            <a:off x="4818622" y="1667415"/>
            <a:ext cx="4078755" cy="625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Какие ещё слова пишутся с заглавной буквы?</a:t>
            </a:r>
          </a:p>
        </p:txBody>
      </p:sp>
      <p:sp>
        <p:nvSpPr>
          <p:cNvPr id="454" name="TextBox 15"/>
          <p:cNvSpPr txBox="1"/>
          <p:nvPr/>
        </p:nvSpPr>
        <p:spPr>
          <a:xfrm>
            <a:off x="4768006" y="2439764"/>
            <a:ext cx="3718714" cy="3330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Правило написания заглавных букв.</a:t>
            </a:r>
          </a:p>
        </p:txBody>
      </p:sp>
      <p:sp>
        <p:nvSpPr>
          <p:cNvPr id="455" name="TextBox 2"/>
          <p:cNvSpPr txBox="1"/>
          <p:nvPr/>
        </p:nvSpPr>
        <p:spPr>
          <a:xfrm>
            <a:off x="4721437" y="2960077"/>
            <a:ext cx="4458764" cy="625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  Какую  роль играют заглавные буквы</a:t>
            </a:r>
          </a:p>
          <a:p>
            <a:r>
              <a:t>в жизни.</a:t>
            </a:r>
          </a:p>
        </p:txBody>
      </p:sp>
      <p:sp>
        <p:nvSpPr>
          <p:cNvPr id="456" name="TextBox 3"/>
          <p:cNvSpPr txBox="1"/>
          <p:nvPr/>
        </p:nvSpPr>
        <p:spPr>
          <a:xfrm>
            <a:off x="4768005" y="4593509"/>
            <a:ext cx="4129371" cy="6251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 Чтобы писать без ошибок письма, сочинения</a:t>
            </a:r>
          </a:p>
        </p:txBody>
      </p:sp>
      <p:sp>
        <p:nvSpPr>
          <p:cNvPr id="457" name="TextBox 8"/>
          <p:cNvSpPr txBox="1"/>
          <p:nvPr/>
        </p:nvSpPr>
        <p:spPr>
          <a:xfrm>
            <a:off x="4721437" y="5275365"/>
            <a:ext cx="4129371" cy="6251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 Применять эти знания на других уроках и в повседневной жизни</a:t>
            </a:r>
          </a:p>
        </p:txBody>
      </p:sp>
      <p:sp>
        <p:nvSpPr>
          <p:cNvPr id="458" name="TextBox 14"/>
          <p:cNvSpPr txBox="1"/>
          <p:nvPr/>
        </p:nvSpPr>
        <p:spPr>
          <a:xfrm>
            <a:off x="484626" y="5861287"/>
            <a:ext cx="6749320" cy="7592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600" b="1">
                <a:solidFill>
                  <a:srgbClr val="17375E"/>
                </a:solidFill>
              </a:defRPr>
            </a:pPr>
            <a:r>
              <a:t>Главный вопрос дня</a:t>
            </a:r>
            <a:r>
              <a:rPr sz="1800" b="0">
                <a:solidFill>
                  <a:srgbClr val="000000"/>
                </a:solidFill>
              </a:rPr>
              <a:t>: </a:t>
            </a:r>
          </a:p>
          <a:p>
            <a:pPr>
              <a:defRPr sz="2000" b="1">
                <a:solidFill>
                  <a:srgbClr val="FF0000"/>
                </a:solidFill>
              </a:defRPr>
            </a:pPr>
            <a:r>
              <a:t>Какую важную роль играют    заглавные буквы в словах?</a:t>
            </a:r>
          </a:p>
        </p:txBody>
      </p:sp>
      <p:pic>
        <p:nvPicPr>
          <p:cNvPr id="459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64288" y="5413866"/>
            <a:ext cx="1925850" cy="1611818"/>
          </a:xfrm>
          <a:prstGeom prst="rect">
            <a:avLst/>
          </a:prstGeom>
          <a:ln w="12700">
            <a:miter lim="400000"/>
          </a:ln>
        </p:spPr>
      </p:pic>
      <p:sp>
        <p:nvSpPr>
          <p:cNvPr id="460" name="Прямоугольник 16"/>
          <p:cNvSpPr txBox="1"/>
          <p:nvPr/>
        </p:nvSpPr>
        <p:spPr>
          <a:xfrm rot="21149949">
            <a:off x="8181315" y="5498000"/>
            <a:ext cx="574934" cy="111180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algn="ctr">
              <a:defRPr sz="8000" b="1">
                <a:ln w="12700" cap="flat">
                  <a:solidFill>
                    <a:srgbClr val="054697"/>
                  </a:solidFill>
                  <a:prstDash val="solid"/>
                  <a:round/>
                </a:ln>
                <a:solidFill>
                  <a:srgbClr val="558ED5"/>
                </a:solidFill>
              </a:defRPr>
            </a:lvl1pPr>
          </a:lstStyle>
          <a:p>
            <a:r>
              <a:t>?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2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3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grpId="5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6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16" fill="hold" grpId="7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8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16" fill="hold" grpId="9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1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3" presetClass="entr" presetSubtype="16" fill="hold" grpId="11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3" presetClass="entr" presetSubtype="16" fill="hold" grpId="1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23" presetClass="entr" presetSubtype="16" fill="hold" grpId="1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14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7" grpId="1" animBg="1" advAuto="0"/>
      <p:bldP spid="448" grpId="3" animBg="1" advAuto="0"/>
      <p:bldP spid="449" grpId="2" animBg="1" advAuto="0"/>
      <p:bldP spid="450" grpId="4" animBg="1" advAuto="0"/>
      <p:bldP spid="451" grpId="5" animBg="1" advAuto="0"/>
      <p:bldP spid="452" grpId="6" animBg="1" advAuto="0"/>
      <p:bldP spid="453" grpId="7" animBg="1" advAuto="0"/>
      <p:bldP spid="454" grpId="8" animBg="1" advAuto="0"/>
      <p:bldP spid="455" grpId="9" animBg="1" advAuto="0"/>
      <p:bldP spid="456" grpId="10" animBg="1" advAuto="0"/>
      <p:bldP spid="457" grpId="11" animBg="1" advAuto="0"/>
      <p:bldP spid="458" grpId="14" animBg="1" advAuto="0"/>
      <p:bldP spid="459" grpId="12" animBg="1" advAuto="0"/>
      <p:bldP spid="460" grpId="13" animBg="1" advAuto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1055</Words>
  <Application>Microsoft Office PowerPoint</Application>
  <PresentationFormat>Экран (4:3)</PresentationFormat>
  <Paragraphs>290</Paragraphs>
  <Slides>31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8" baseType="lpstr">
      <vt:lpstr>Arial</vt:lpstr>
      <vt:lpstr>Arial Narrow</vt:lpstr>
      <vt:lpstr>Bookman Old Style</vt:lpstr>
      <vt:lpstr>Calibri</vt:lpstr>
      <vt:lpstr>Constantia</vt:lpstr>
      <vt:lpstr>Times New Roman</vt:lpstr>
      <vt:lpstr>Тема Office</vt:lpstr>
      <vt:lpstr>Муниципальное бюджетное общеобразовательное учреждение  «Варьеганская  общеобразовательная   средняя школа»</vt:lpstr>
      <vt:lpstr>Презентация PowerPoint</vt:lpstr>
      <vt:lpstr>Презентация PowerPoint</vt:lpstr>
      <vt:lpstr>Деловая игра: «Заседание редакционного                             совета газеты…»  Отдел новостей Корректоры Отдел информации Отдел писем Отдел типографии и печати Отдел развлечений и релаксации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Страна «Части речи»  </vt:lpstr>
      <vt:lpstr>Презентация PowerPoint</vt:lpstr>
      <vt:lpstr>Презентация PowerPoint</vt:lpstr>
      <vt:lpstr> Ожегов Сергей Иванович  составитель         «Толкового словаря живого          великорусского языка».</vt:lpstr>
      <vt:lpstr> ПЕРВЫЙ     ЛУЧИК     ГАЗЕТЫ «Отдел информации»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Название газеты.</vt:lpstr>
      <vt:lpstr>Презентация PowerPoint</vt:lpstr>
      <vt:lpstr>Презентация PowerPoint</vt:lpstr>
      <vt:lpstr>Презентация PowerPoint</vt:lpstr>
      <vt:lpstr>  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 «Варьеганская  общеобразовательная   средняя школа  »</dc:title>
  <cp:lastModifiedBy>1</cp:lastModifiedBy>
  <cp:revision>7</cp:revision>
  <dcterms:modified xsi:type="dcterms:W3CDTF">2026-03-09T11:20:00Z</dcterms:modified>
</cp:coreProperties>
</file>