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71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80" d="100"/>
          <a:sy n="80" d="100"/>
        </p:scale>
        <p:origin x="-84" y="-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274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625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485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9015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99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171270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533416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13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282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70689564"/>
      </p:ext>
    </p:extLst>
  </p:cSld>
  <p:clrMapOvr>
    <a:masterClrMapping/>
  </p:clrMapOvr>
  <p:extLst>
    <p:ext uri="{DCECCB84-F9BA-43D5-87BE-67443E8EF086}">
      <p15:sldGuideLst xmlns:p15="http://schemas.microsoft.com/office/powerpoint/2012/main" xmlns="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405813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CC959DC-39C4-4701-9543-4E6885EEAC79}" type="datetimeFigureOut">
              <a:rPr lang="ru-RU" smtClean="0"/>
              <a:pPr/>
              <a:t>13.03.2026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BB5D768A-3D64-4B1B-A662-92B51346363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94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167CBFF-BC98-12BE-828A-4886AB040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9F22193-2287-6B2F-CA03-835303BF2E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65729CD2-6F62-36F5-9227-790278893CA5}"/>
              </a:ext>
            </a:extLst>
          </p:cNvPr>
          <p:cNvSpPr txBox="1"/>
          <p:nvPr/>
        </p:nvSpPr>
        <p:spPr>
          <a:xfrm>
            <a:off x="800101" y="-67733"/>
            <a:ext cx="99949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i="1" cap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Волшебные приключения в стране сказок</a:t>
            </a:r>
          </a:p>
        </p:txBody>
      </p:sp>
    </p:spTree>
    <p:extLst>
      <p:ext uri="{BB962C8B-B14F-4D97-AF65-F5344CB8AC3E}">
        <p14:creationId xmlns:p14="http://schemas.microsoft.com/office/powerpoint/2010/main" val="299009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3862" y="532014"/>
            <a:ext cx="9321338" cy="914401"/>
          </a:xfrm>
        </p:spPr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«Двенадцать месяцев»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90451" y="1762299"/>
            <a:ext cx="5974080" cy="448056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791498" y="2851265"/>
            <a:ext cx="4979324" cy="30008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- Волшебница-путаница так сильно дунула, что все времена года и месяцы поменялись местами. Давайте назовём времена года по порядку.</a:t>
            </a:r>
          </a:p>
        </p:txBody>
      </p:sp>
    </p:spTree>
    <p:extLst>
      <p:ext uri="{BB962C8B-B14F-4D97-AF65-F5344CB8AC3E}">
        <p14:creationId xmlns:p14="http://schemas.microsoft.com/office/powerpoint/2010/main" val="1111065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4268" y="642594"/>
            <a:ext cx="8653550" cy="1371600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«Назовите сказочного героя»</a:t>
            </a:r>
            <a:endParaRPr lang="ru-RU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66800" y="2427316"/>
            <a:ext cx="10058400" cy="42311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/>
              <a:t>- Назовите сказочного героя, название которого начинается: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</a:rPr>
              <a:t>на звук [З]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- Заяц, Золотая рыбка, Змей Горыныч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2800" b="1" dirty="0">
                <a:solidFill>
                  <a:schemeClr val="accent6">
                    <a:lumMod val="75000"/>
                  </a:schemeClr>
                </a:solidFill>
              </a:rPr>
              <a:t>на звук [К]-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Колобок, Конек-Горбунок, Кощей Бессмертный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2800" b="1" dirty="0">
                <a:solidFill>
                  <a:srgbClr val="7030A0"/>
                </a:solidFill>
              </a:rPr>
              <a:t>на звук [М]-</a:t>
            </a:r>
            <a:r>
              <a:rPr lang="ru-RU" sz="2400" b="1" dirty="0">
                <a:solidFill>
                  <a:srgbClr val="7030A0"/>
                </a:solidFill>
              </a:rPr>
              <a:t> Морозко, Мойдодыр, Муха-Цокотуха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12" y="163907"/>
            <a:ext cx="2400846" cy="2395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082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4095" y="465670"/>
            <a:ext cx="5611089" cy="77893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«Назови сказки»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36" y="313270"/>
            <a:ext cx="2051859" cy="2051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AA5757FE-46C4-29FF-2DF0-02A05984BE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01" y="2536499"/>
            <a:ext cx="2611759" cy="3688346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28106471-A318-DB7D-553C-6EF73CA73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284" y="2536499"/>
            <a:ext cx="2429334" cy="368834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5B911B7E-C02F-0B61-72D4-9FF9755BE4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8239" y="2536499"/>
            <a:ext cx="2429334" cy="3688347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8313499D-0840-4E71-60DE-C3C80FAD4A0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194" y="2536499"/>
            <a:ext cx="2718849" cy="3688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805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CB33553-A5D8-37F9-9190-93C00A8EB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586C112-9A1E-1039-BEA3-888488A1CA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64095" y="465670"/>
            <a:ext cx="5611089" cy="77893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«Назови сказки»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4FD8256E-5D8B-B9CB-50CC-587FB8823E2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36" y="313270"/>
            <a:ext cx="2051859" cy="2051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D40F083A-75B8-710F-9EE0-EC5505E165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279" y="2671948"/>
            <a:ext cx="2800261" cy="36308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DB3D740E-E153-AC2A-57AC-38BD595158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132" y="2671948"/>
            <a:ext cx="2578486" cy="3635368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9931CAB3-9654-80CF-3E3E-8C6ECEB177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14" y="2671948"/>
            <a:ext cx="2564991" cy="363536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C9DBC416-1E4D-A310-8D9E-5E8712015F8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9461" y="2671948"/>
            <a:ext cx="2646823" cy="3630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8130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99640BB-0BC8-2379-F7B8-66C9CABFC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974F8B0-0854-EA68-2865-F8DFDCCDE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71334" y="386724"/>
            <a:ext cx="6011333" cy="11222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«Составь рассказ о герое сказки»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FE451A7-C270-5231-63CF-A1212C0574D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0836" y="341648"/>
            <a:ext cx="2124564" cy="2121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269C8D7-672B-1A23-6C64-AE0723067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587" y="1599660"/>
            <a:ext cx="7961313" cy="48716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63531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C90787A-03D2-784A-688A-6BD779073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C740D7E-751E-C36C-8B6F-835682ABA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5801" y="372534"/>
            <a:ext cx="7645400" cy="711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Молодцы, ребята!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BB05CB9-F929-C7F1-DDFA-16364104DF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620" y="1270000"/>
            <a:ext cx="4962313" cy="521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934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81566">
            <a:off x="6387575" y="646473"/>
            <a:ext cx="5296704" cy="370139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3084" y="872836"/>
            <a:ext cx="10352116" cy="53118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400" b="1" i="1" dirty="0">
                <a:latin typeface="Garamond" panose="02020404030301010803" pitchFamily="18" charset="0"/>
              </a:rPr>
              <a:t>Дорогие ребята! </a:t>
            </a:r>
          </a:p>
          <a:p>
            <a:pPr marL="0" indent="0">
              <a:buNone/>
            </a:pPr>
            <a:r>
              <a:rPr lang="ru-RU" sz="4400" b="1" i="1" dirty="0">
                <a:latin typeface="Garamond" panose="02020404030301010803" pitchFamily="18" charset="0"/>
              </a:rPr>
              <a:t>Волшебница-путаница </a:t>
            </a:r>
          </a:p>
          <a:p>
            <a:pPr marL="0" indent="0">
              <a:buNone/>
            </a:pPr>
            <a:r>
              <a:rPr lang="ru-RU" sz="4400" b="1" i="1" dirty="0">
                <a:latin typeface="Garamond" panose="02020404030301010803" pitchFamily="18" charset="0"/>
              </a:rPr>
              <a:t>проникла в нашу страну </a:t>
            </a:r>
          </a:p>
          <a:p>
            <a:pPr marL="0" indent="0">
              <a:buNone/>
            </a:pPr>
            <a:r>
              <a:rPr lang="ru-RU" sz="4400" b="1" i="1" dirty="0">
                <a:latin typeface="Garamond" panose="02020404030301010803" pitchFamily="18" charset="0"/>
              </a:rPr>
              <a:t>и принесла нам много бед. </a:t>
            </a:r>
          </a:p>
          <a:p>
            <a:pPr marL="0" indent="0">
              <a:buNone/>
            </a:pPr>
            <a:r>
              <a:rPr lang="ru-RU" sz="4400" b="1" i="1" dirty="0">
                <a:latin typeface="Garamond" panose="02020404030301010803" pitchFamily="18" charset="0"/>
              </a:rPr>
              <a:t>Помогите нам, пожалуйста. Она всё у нас перепутала, и мы не знаем, как нам избавиться от её чар…</a:t>
            </a:r>
            <a:endParaRPr lang="ru-RU" sz="4400" b="1" dirty="0"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646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35785BD8-1FAD-D79A-34EB-1EA972AA13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569" y="423332"/>
            <a:ext cx="9128861" cy="599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39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6046F850-731E-CA8F-CD73-D5CBAD282B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267" y="330200"/>
            <a:ext cx="9133465" cy="604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902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ACF0CE8-5CB0-C16E-634B-00A9AA45CB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442" y="448732"/>
            <a:ext cx="9703115" cy="600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739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92985" y="4017893"/>
            <a:ext cx="2489682" cy="20171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7768" y="641455"/>
            <a:ext cx="2341413" cy="23414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66800" y="3172150"/>
            <a:ext cx="10058400" cy="28628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>
                <a:solidFill>
                  <a:srgbClr val="C00000"/>
                </a:solidFill>
              </a:rPr>
              <a:t>Пальчиковая гимнастика «Замок»</a:t>
            </a:r>
            <a:r>
              <a:rPr lang="ru-RU" sz="2400" b="1" dirty="0"/>
              <a:t/>
            </a:r>
            <a:br>
              <a:rPr lang="ru-RU" sz="2400" b="1" dirty="0"/>
            </a:br>
            <a:r>
              <a:rPr lang="ru-RU" sz="2400" b="1" dirty="0"/>
              <a:t>На дверях висит замок </a:t>
            </a:r>
            <a:br>
              <a:rPr lang="ru-RU" sz="2400" b="1" dirty="0"/>
            </a:br>
            <a:r>
              <a:rPr lang="ru-RU" sz="2400" b="1" dirty="0"/>
              <a:t>Да никто открыть не мог!</a:t>
            </a:r>
            <a:br>
              <a:rPr lang="ru-RU" sz="2400" b="1" dirty="0"/>
            </a:br>
            <a:r>
              <a:rPr lang="ru-RU" sz="2400" b="1" dirty="0"/>
              <a:t>Мы замочком постучали, </a:t>
            </a:r>
            <a:br>
              <a:rPr lang="ru-RU" sz="2400" b="1" dirty="0"/>
            </a:br>
            <a:r>
              <a:rPr lang="ru-RU" sz="2400" b="1" dirty="0"/>
              <a:t>Мы замочек повертели,</a:t>
            </a:r>
            <a:br>
              <a:rPr lang="ru-RU" sz="2400" b="1" dirty="0"/>
            </a:br>
            <a:r>
              <a:rPr lang="ru-RU" sz="2400" b="1" dirty="0"/>
              <a:t>Мы замочек покрутили –</a:t>
            </a:r>
            <a:br>
              <a:rPr lang="ru-RU" sz="2400" b="1" dirty="0"/>
            </a:br>
            <a:r>
              <a:rPr lang="ru-RU" sz="2400" b="1" dirty="0"/>
              <a:t>И замочек мы открыли!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73007" y="452172"/>
            <a:ext cx="2719978" cy="27199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000636" y="803588"/>
            <a:ext cx="2124564" cy="2121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673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7150" y="274320"/>
            <a:ext cx="8786552" cy="1739874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«Сказочный сундук»</a:t>
            </a:r>
            <a:r>
              <a:rPr lang="ru-RU" b="1" dirty="0"/>
              <a:t/>
            </a:r>
            <a:br>
              <a:rPr lang="ru-RU" b="1" dirty="0"/>
            </a:br>
            <a:r>
              <a:rPr lang="ru-RU" sz="2000" b="1" dirty="0"/>
              <a:t>- Ребята, в сундуке хитрые сказки, имена героев написаны неверно, только вы и сможете помочь исправить все ошибки.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1070" y="2851265"/>
            <a:ext cx="8005155" cy="3749039"/>
          </a:xfrm>
        </p:spPr>
        <p:txBody>
          <a:bodyPr>
            <a:noAutofit/>
          </a:bodyPr>
          <a:lstStyle/>
          <a:p>
            <a:pPr marL="274320" lvl="1" indent="0">
              <a:buNone/>
            </a:pPr>
            <a:r>
              <a:rPr lang="ru-RU" sz="2800" b="1" i="1" dirty="0">
                <a:latin typeface="Garamond" panose="02020404030301010803" pitchFamily="18" charset="0"/>
              </a:rPr>
              <a:t>1. «</a:t>
            </a:r>
            <a:r>
              <a:rPr lang="ru-RU" sz="2800" b="1" i="1" dirty="0" err="1">
                <a:latin typeface="Garamond" panose="02020404030301010803" pitchFamily="18" charset="0"/>
              </a:rPr>
              <a:t>Заюшкина</a:t>
            </a:r>
            <a:r>
              <a:rPr lang="ru-RU" sz="2800" b="1" i="1" dirty="0">
                <a:latin typeface="Garamond" panose="02020404030301010803" pitchFamily="18" charset="0"/>
              </a:rPr>
              <a:t> </a:t>
            </a:r>
            <a:r>
              <a:rPr lang="ru-RU" sz="2800" b="1" i="1" dirty="0">
                <a:solidFill>
                  <a:srgbClr val="C00000"/>
                </a:solidFill>
                <a:latin typeface="Garamond" panose="02020404030301010803" pitchFamily="18" charset="0"/>
              </a:rPr>
              <a:t>сумочка</a:t>
            </a:r>
            <a:r>
              <a:rPr lang="ru-RU" sz="2800" b="1" i="1" dirty="0">
                <a:latin typeface="Garamond" panose="02020404030301010803" pitchFamily="18" charset="0"/>
              </a:rPr>
              <a:t>»;</a:t>
            </a:r>
            <a:br>
              <a:rPr lang="ru-RU" sz="2800" b="1" i="1" dirty="0">
                <a:latin typeface="Garamond" panose="02020404030301010803" pitchFamily="18" charset="0"/>
              </a:rPr>
            </a:br>
            <a:r>
              <a:rPr lang="ru-RU" sz="2800" b="1" i="1" dirty="0">
                <a:latin typeface="Garamond" panose="02020404030301010803" pitchFamily="18" charset="0"/>
              </a:rPr>
              <a:t>2. «Петушок— золотой </a:t>
            </a:r>
            <a:r>
              <a:rPr lang="ru-RU" sz="2800" b="1" i="1" dirty="0">
                <a:solidFill>
                  <a:srgbClr val="C00000"/>
                </a:solidFill>
                <a:latin typeface="Garamond" panose="02020404030301010803" pitchFamily="18" charset="0"/>
              </a:rPr>
              <a:t>пастушок</a:t>
            </a:r>
            <a:r>
              <a:rPr lang="ru-RU" sz="2800" b="1" i="1" dirty="0">
                <a:latin typeface="Garamond" panose="02020404030301010803" pitchFamily="18" charset="0"/>
              </a:rPr>
              <a:t>»;</a:t>
            </a:r>
            <a:br>
              <a:rPr lang="ru-RU" sz="2800" b="1" i="1" dirty="0">
                <a:latin typeface="Garamond" panose="02020404030301010803" pitchFamily="18" charset="0"/>
              </a:rPr>
            </a:br>
            <a:r>
              <a:rPr lang="ru-RU" sz="2800" b="1" i="1" dirty="0">
                <a:latin typeface="Garamond" panose="02020404030301010803" pitchFamily="18" charset="0"/>
              </a:rPr>
              <a:t>3. «Курочка </a:t>
            </a:r>
            <a:r>
              <a:rPr lang="ru-RU" sz="2800" b="1" i="1" dirty="0">
                <a:solidFill>
                  <a:srgbClr val="C00000"/>
                </a:solidFill>
                <a:latin typeface="Garamond" panose="02020404030301010803" pitchFamily="18" charset="0"/>
              </a:rPr>
              <a:t>в полосочку</a:t>
            </a:r>
            <a:r>
              <a:rPr lang="ru-RU" sz="2800" b="1" i="1" dirty="0">
                <a:latin typeface="Garamond" panose="02020404030301010803" pitchFamily="18" charset="0"/>
              </a:rPr>
              <a:t>»;</a:t>
            </a:r>
            <a:br>
              <a:rPr lang="ru-RU" sz="2800" b="1" i="1" dirty="0">
                <a:latin typeface="Garamond" panose="02020404030301010803" pitchFamily="18" charset="0"/>
              </a:rPr>
            </a:br>
            <a:r>
              <a:rPr lang="ru-RU" sz="2800" b="1" i="1" dirty="0">
                <a:latin typeface="Garamond" panose="02020404030301010803" pitchFamily="18" charset="0"/>
              </a:rPr>
              <a:t>4. «Сестрица Алёнушка и братец </a:t>
            </a:r>
            <a:r>
              <a:rPr lang="ru-RU" sz="2800" b="1" i="1" dirty="0">
                <a:solidFill>
                  <a:srgbClr val="C00000"/>
                </a:solidFill>
                <a:latin typeface="Garamond" panose="02020404030301010803" pitchFamily="18" charset="0"/>
              </a:rPr>
              <a:t>Никитушка</a:t>
            </a:r>
            <a:r>
              <a:rPr lang="ru-RU" sz="2800" b="1" i="1" dirty="0">
                <a:latin typeface="Garamond" panose="02020404030301010803" pitchFamily="18" charset="0"/>
              </a:rPr>
              <a:t>»;</a:t>
            </a:r>
            <a:br>
              <a:rPr lang="ru-RU" sz="2800" b="1" i="1" dirty="0">
                <a:latin typeface="Garamond" panose="02020404030301010803" pitchFamily="18" charset="0"/>
              </a:rPr>
            </a:br>
            <a:r>
              <a:rPr lang="ru-RU" sz="2800" b="1" i="1" dirty="0">
                <a:latin typeface="Garamond" panose="02020404030301010803" pitchFamily="18" charset="0"/>
              </a:rPr>
              <a:t>5. «</a:t>
            </a:r>
            <a:r>
              <a:rPr lang="en-US" sz="2800" b="1" i="1" dirty="0">
                <a:latin typeface="Garamond" panose="02020404030301010803" pitchFamily="18" charset="0"/>
              </a:rPr>
              <a:t>C</a:t>
            </a:r>
            <a:r>
              <a:rPr lang="ru-RU" sz="2800" b="1" i="1" dirty="0" err="1">
                <a:latin typeface="Garamond" panose="02020404030301010803" pitchFamily="18" charset="0"/>
              </a:rPr>
              <a:t>ивка</a:t>
            </a:r>
            <a:r>
              <a:rPr lang="ru-RU" sz="2800" b="1" i="1" dirty="0">
                <a:latin typeface="Garamond" panose="02020404030301010803" pitchFamily="18" charset="0"/>
              </a:rPr>
              <a:t>-</a:t>
            </a:r>
            <a:r>
              <a:rPr lang="ru-RU" sz="2800" b="1" i="1" dirty="0">
                <a:solidFill>
                  <a:srgbClr val="C00000"/>
                </a:solidFill>
                <a:latin typeface="Garamond" panose="02020404030301010803" pitchFamily="18" charset="0"/>
              </a:rPr>
              <a:t>будка</a:t>
            </a:r>
            <a:r>
              <a:rPr lang="ru-RU" sz="2800" b="1" i="1" dirty="0">
                <a:latin typeface="Garamond" panose="02020404030301010803" pitchFamily="18" charset="0"/>
              </a:rPr>
              <a:t>»;</a:t>
            </a:r>
            <a:br>
              <a:rPr lang="ru-RU" sz="2800" b="1" i="1" dirty="0">
                <a:latin typeface="Garamond" panose="02020404030301010803" pitchFamily="18" charset="0"/>
              </a:rPr>
            </a:br>
            <a:r>
              <a:rPr lang="ru-RU" sz="2800" b="1" i="1" dirty="0">
                <a:latin typeface="Garamond" panose="02020404030301010803" pitchFamily="18" charset="0"/>
              </a:rPr>
              <a:t>6. «Иван-царевич и зелёный волк»; </a:t>
            </a:r>
            <a:br>
              <a:rPr lang="ru-RU" sz="2800" b="1" i="1" dirty="0">
                <a:latin typeface="Garamond" panose="02020404030301010803" pitchFamily="18" charset="0"/>
              </a:rPr>
            </a:br>
            <a:r>
              <a:rPr lang="ru-RU" sz="2800" b="1" i="1" dirty="0">
                <a:latin typeface="Garamond" panose="02020404030301010803" pitchFamily="18" charset="0"/>
              </a:rPr>
              <a:t>7. «</a:t>
            </a:r>
            <a:r>
              <a:rPr lang="ru-RU" sz="2800" b="1" i="1" dirty="0" err="1">
                <a:solidFill>
                  <a:srgbClr val="C00000"/>
                </a:solidFill>
                <a:latin typeface="Garamond" panose="02020404030301010803" pitchFamily="18" charset="0"/>
              </a:rPr>
              <a:t>По-собачьему</a:t>
            </a:r>
            <a:r>
              <a:rPr lang="ru-RU" sz="2800" b="1" i="1" dirty="0">
                <a:latin typeface="Garamond" panose="02020404030301010803" pitchFamily="18" charset="0"/>
              </a:rPr>
              <a:t> велению»; </a:t>
            </a:r>
            <a:br>
              <a:rPr lang="ru-RU" sz="2800" b="1" i="1" dirty="0">
                <a:latin typeface="Garamond" panose="02020404030301010803" pitchFamily="18" charset="0"/>
              </a:rPr>
            </a:br>
            <a:r>
              <a:rPr lang="ru-RU" sz="2800" b="1" i="1" dirty="0">
                <a:latin typeface="Garamond" panose="02020404030301010803" pitchFamily="18" charset="0"/>
              </a:rPr>
              <a:t>8. «Царевна — </a:t>
            </a:r>
            <a:r>
              <a:rPr lang="ru-RU" sz="2800" b="1" i="1" dirty="0">
                <a:solidFill>
                  <a:srgbClr val="C00000"/>
                </a:solidFill>
                <a:latin typeface="Garamond" panose="02020404030301010803" pitchFamily="18" charset="0"/>
              </a:rPr>
              <a:t>индюшка</a:t>
            </a:r>
            <a:r>
              <a:rPr lang="ru-RU" sz="2800" b="1" i="1" dirty="0">
                <a:latin typeface="Garamond" panose="02020404030301010803" pitchFamily="18" charset="0"/>
              </a:rPr>
              <a:t>».</a:t>
            </a:r>
            <a:br>
              <a:rPr lang="ru-RU" sz="2800" b="1" i="1" dirty="0">
                <a:latin typeface="Garamond" panose="02020404030301010803" pitchFamily="18" charset="0"/>
              </a:rPr>
            </a:br>
            <a:endParaRPr lang="ru-RU" sz="2800" b="1" dirty="0">
              <a:latin typeface="Garamond" panose="02020404030301010803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ED4F7E14-A57C-9AB3-902E-54C2642B41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97" y="424102"/>
            <a:ext cx="2236124" cy="2236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4014987-1653-90D2-6F56-B6EB72ECAA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8732" y="1947333"/>
            <a:ext cx="3381399" cy="237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630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5250" y="332510"/>
            <a:ext cx="6519949" cy="1122218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«Живые слова»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9248" y="332509"/>
            <a:ext cx="2487586" cy="22361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21C3210F-2317-455C-6527-E73F6783B1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0" y="1445337"/>
            <a:ext cx="3852333" cy="50114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B8E3D2A-12A0-48CD-C0F5-99168A4703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499" y="1454727"/>
            <a:ext cx="3685884" cy="5002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219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57847" y="642594"/>
            <a:ext cx="7567352" cy="1371600"/>
          </a:xfrm>
        </p:spPr>
        <p:txBody>
          <a:bodyPr/>
          <a:lstStyle/>
          <a:p>
            <a:r>
              <a:rPr lang="ru-RU" b="1" dirty="0">
                <a:solidFill>
                  <a:srgbClr val="7030A0"/>
                </a:solidFill>
              </a:rPr>
              <a:t>«Отгадай сказку»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78676" y="2103120"/>
            <a:ext cx="9246523" cy="39319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/>
              <a:t>            Двенадцать братьев</a:t>
            </a:r>
            <a:br>
              <a:rPr lang="ru-RU" sz="4000" b="1" i="1" dirty="0"/>
            </a:br>
            <a:r>
              <a:rPr lang="ru-RU" sz="4000" b="1" i="1" dirty="0"/>
              <a:t>            Друг за другом бродят,</a:t>
            </a:r>
            <a:br>
              <a:rPr lang="ru-RU" sz="4000" b="1" i="1" dirty="0"/>
            </a:br>
            <a:r>
              <a:rPr lang="ru-RU" sz="4000" b="1" i="1" dirty="0"/>
              <a:t>            Друг друга не обходят.</a:t>
            </a:r>
            <a:br>
              <a:rPr lang="ru-RU" sz="4000" b="1" i="1" dirty="0"/>
            </a:br>
            <a:endParaRPr lang="ru-RU" sz="4000" b="1" i="1" dirty="0"/>
          </a:p>
          <a:p>
            <a:pPr marL="0" indent="0">
              <a:buNone/>
            </a:pPr>
            <a:r>
              <a:rPr lang="ru-RU" sz="4000" b="1" i="1" dirty="0"/>
              <a:t>- В какой сказке мы оказались? </a:t>
            </a:r>
            <a:endParaRPr lang="ru-RU" sz="40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8583"/>
            <a:ext cx="3355502" cy="256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519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Савон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аво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345</TotalTime>
  <Words>140</Words>
  <Application>Microsoft Office PowerPoint</Application>
  <PresentationFormat>Произвольный</PresentationFormat>
  <Paragraphs>22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Савон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«Сказочный сундук» - Ребята, в сундуке хитрые сказки, имена героев написаны неверно, только вы и сможете помочь исправить все ошибки.</vt:lpstr>
      <vt:lpstr>«Живые слова»</vt:lpstr>
      <vt:lpstr>«Отгадай сказку»</vt:lpstr>
      <vt:lpstr>«Двенадцать месяцев»</vt:lpstr>
      <vt:lpstr>«Назовите сказочного героя»</vt:lpstr>
      <vt:lpstr>«Назови сказки»</vt:lpstr>
      <vt:lpstr>«Назови сказки»</vt:lpstr>
      <vt:lpstr>«Составь рассказ о герое сказки»</vt:lpstr>
      <vt:lpstr>Молодцы, ребята!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Work</dc:creator>
  <cp:lastModifiedBy>школа</cp:lastModifiedBy>
  <cp:revision>39</cp:revision>
  <dcterms:created xsi:type="dcterms:W3CDTF">2023-04-21T22:42:55Z</dcterms:created>
  <dcterms:modified xsi:type="dcterms:W3CDTF">2026-03-13T05:56:13Z</dcterms:modified>
</cp:coreProperties>
</file>