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06" r:id="rId4"/>
    <p:sldId id="268" r:id="rId5"/>
    <p:sldId id="307" r:id="rId6"/>
    <p:sldId id="273" r:id="rId7"/>
    <p:sldId id="272" r:id="rId8"/>
    <p:sldId id="309" r:id="rId9"/>
    <p:sldId id="269" r:id="rId10"/>
    <p:sldId id="310" r:id="rId11"/>
    <p:sldId id="275" r:id="rId12"/>
    <p:sldId id="308" r:id="rId13"/>
    <p:sldId id="288" r:id="rId14"/>
    <p:sldId id="293" r:id="rId15"/>
    <p:sldId id="276" r:id="rId16"/>
    <p:sldId id="305" r:id="rId17"/>
    <p:sldId id="290" r:id="rId18"/>
    <p:sldId id="291" r:id="rId19"/>
    <p:sldId id="278" r:id="rId20"/>
    <p:sldId id="263" r:id="rId21"/>
    <p:sldId id="299" r:id="rId22"/>
    <p:sldId id="280" r:id="rId23"/>
    <p:sldId id="300" r:id="rId24"/>
    <p:sldId id="301" r:id="rId25"/>
    <p:sldId id="302" r:id="rId26"/>
    <p:sldId id="303" r:id="rId27"/>
    <p:sldId id="304" r:id="rId28"/>
    <p:sldId id="311" r:id="rId29"/>
    <p:sldId id="257" r:id="rId30"/>
  </p:sldIdLst>
  <p:sldSz cx="9144000" cy="6858000" type="screen4x3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3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F4695-0E42-49B6-92C2-4F7294489580}" type="datetimeFigureOut">
              <a:rPr lang="ru-RU" smtClean="0"/>
              <a:pPr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5A7E5-1A4F-419F-8A51-13043F730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абличка 7"/>
          <p:cNvSpPr/>
          <p:nvPr/>
        </p:nvSpPr>
        <p:spPr>
          <a:xfrm>
            <a:off x="179512" y="188640"/>
            <a:ext cx="8712968" cy="6480720"/>
          </a:xfrm>
          <a:prstGeom prst="plaqu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 w="3810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lip_image00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5157192"/>
            <a:ext cx="1600192" cy="1600192"/>
          </a:xfrm>
          <a:prstGeom prst="rect">
            <a:avLst/>
          </a:prstGeom>
        </p:spPr>
      </p:pic>
      <p:pic>
        <p:nvPicPr>
          <p:cNvPr id="10" name="Рисунок 9" descr="x_68f70433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20" y="5292884"/>
            <a:ext cx="1503808" cy="1460345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kalendar-1sentyabrya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116632"/>
            <a:ext cx="1636038" cy="1584176"/>
          </a:xfrm>
          <a:prstGeom prst="rect">
            <a:avLst/>
          </a:prstGeom>
        </p:spPr>
      </p:pic>
      <p:pic>
        <p:nvPicPr>
          <p:cNvPr id="13" name="Рисунок 12" descr="s12518111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9330149">
            <a:off x="172548" y="-19414"/>
            <a:ext cx="1365797" cy="18541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gsvg.ucoz.ru/_ld/2/s12518111.jpg" TargetMode="External"/><Relationship Id="rId2" Type="http://schemas.openxmlformats.org/officeDocument/2006/relationships/hyperlink" Target="http://anisargsyan.files.wordpress.com/2011/08/kalendar-1sentyabrya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10714.vkontakte.ru/u150403415/-14/x_68f70433.jpg" TargetMode="External"/><Relationship Id="rId4" Type="http://schemas.openxmlformats.org/officeDocument/2006/relationships/hyperlink" Target="http://104frspb.caduk.ru/images/clip_image001.p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2204864"/>
            <a:ext cx="6634612" cy="965721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деформированным текстом -</a:t>
            </a: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эффективных методов коррекции </a:t>
            </a: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для детей с ОВЗ </a:t>
            </a:r>
            <a:endParaRPr lang="ru-RU" sz="5400" b="1" dirty="0">
              <a:ln/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113" y="4826000"/>
            <a:ext cx="3424237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Митягина Ольга Александровна. МБОУ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Излучинская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ОСШУИОП №2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2026 год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76672"/>
            <a:ext cx="4711452" cy="547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812451"/>
            <a:ext cx="6552728" cy="3989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Восстановление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порядка слов в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предложениях.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задание, при котором из набора слов нужно составить грамматически правильное предложение. Например, из слов «Мальчик, в, читает, саду, книгу» получается предложение: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«Мальчик читает книгу в саду»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помогают детям лучше понимать структуру предложений, развивать грамматический строй речи и навыки анализа и синтеза слов. Они могут использоваться в коррекционной работе, например, при устранении аграмматической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дисграфии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младших школьников с ограниченными возможностями здоровья (ОВЗ)</a:t>
            </a:r>
          </a:p>
        </p:txBody>
      </p:sp>
    </p:spTree>
    <p:extLst>
      <p:ext uri="{BB962C8B-B14F-4D97-AF65-F5344CB8AC3E}">
        <p14:creationId xmlns:p14="http://schemas.microsoft.com/office/powerpoint/2010/main" val="14219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20688"/>
            <a:ext cx="4515966" cy="549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6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5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96350"/>
            <a:ext cx="7776864" cy="473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3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1287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предложений из слов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 algn="ctr"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данных в разбивку.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несколько примеров заданий на составление предложений </a:t>
            </a:r>
            <a:endPara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 вразбивку (с ответами):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Рая, красную, рвёт, смородину.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Рая рвёт красную смородину.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Солнце, ярко, утром, светит.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солнце ярко светит.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Дети, во, играют, дворе, весело.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весело играют во дворе.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Мама, вкусный, испекла, пирог, вечером.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Вечером мама испекла вкусный пирог.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Кошка, на, спит, подоконнике, пушистая.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Пушистая кошка спит на подоконнике.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Дождь, осенний, тихо, стучит, по, крыше.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Осенний дождь тихо стучит по крыше.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Книга, интересная, на, лежит, столе.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столе лежит интересная книга.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Птицы, тёплые, в, улетают, края.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 улетают в тёплые края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Мальчик, мяч, во, гоняет, дворе.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Мальчик гоняет мяч во дворе.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Цветы, в, растут, саду, красивые.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саду растут красивые цветы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46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052736"/>
            <a:ext cx="5904656" cy="334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ts val="1000"/>
              <a:tabLst>
                <a:tab pos="45720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Восстановление предложений из слов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 algn="ctr">
              <a:buSzPts val="1000"/>
              <a:tabLst>
                <a:tab pos="4572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данных в разбивку.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ru-RU" sz="20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слов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сидел, рыжий, на, кот,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заборе; он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вдруг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щенка, увидел;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зашипел,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кот; испугался, щенок, убежал, и».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составить предложения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«Рыжий кот сидел на заборе. Вдруг он увидел щенка. Кот зашипел. Щенок испугался и убежал».</a:t>
            </a:r>
            <a:endParaRPr lang="ru-RU" sz="2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55446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Восстановление последовательности предложений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cf2.ppt-online.org/files2/slide/m/myopi0ChdFKX5cwbMzAveSLx1gq9uHYsRnO4QB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6984776" cy="452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38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04867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Заполнение пропусков с учётом смысла и грамматических правил.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1700808"/>
            <a:ext cx="7704856" cy="398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32656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Исправление смысловых ошибок в предложениях 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 это упражнение, которое помогает развивать навыки правильной речи, улучшать понимание текста и корректировать языковые недочёты. Такие задания часто включают работу с предложениями, в которых нарушены смысловые или грамматические связи, что требует корректировки для достижения корректности и ясности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изложения.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060848"/>
            <a:ext cx="5593427" cy="390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484784"/>
            <a:ext cx="5904656" cy="2754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Деформированный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это речевое произведение с нарушениями целостности содержания или структуры высказывания. Нарушения могут выражаться в изменении порядка слов, фраз, букв, замене букв, отсутствии разделения текста на предложения или слова и т. 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620687"/>
            <a:ext cx="691276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3390" algn="just">
              <a:lnSpc>
                <a:spcPct val="150000"/>
              </a:lnSpc>
            </a:pPr>
            <a:endParaRPr lang="ru-RU" dirty="0" smtClean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3390"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неверное слово»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это упражнение, которое направлено на формирование внимания к значению слов. Его цель — научить замечать смысловые неточности, анализировать контекст и правильно употреблять слова в соответствии с их лексическим значением. 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«Возле дома на дорожке воробьи клевали брошки». </a:t>
            </a:r>
          </a:p>
          <a:p>
            <a:pPr lvl="0"/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 соловей, да колос велик». </a:t>
            </a:r>
          </a:p>
          <a:p>
            <a:pPr lvl="0"/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«Зимой в саду расцвели яблони</a:t>
            </a:r>
            <a:r>
              <a:rPr 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lvl="0"/>
            <a:r>
              <a:rPr 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 я киваю ему рукой».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помогают развивать лексические навыки, улучшать понимание смысла слов и их сочетаемость, а также концентрировать внимание на деталях текста.</a:t>
            </a:r>
          </a:p>
          <a:p>
            <a:r>
              <a:rPr lang="ru-RU" dirty="0"/>
              <a:t> </a:t>
            </a:r>
          </a:p>
          <a:p>
            <a:pPr indent="453390" algn="just"/>
            <a:endParaRPr lang="ru-RU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25" y="836712"/>
            <a:ext cx="470535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7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720840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текстами, имеющими нарушения структуры слов или всего высказывания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(например, тексты с неправильной разбивкой на слова, с вставками лишних букв), является важным методом коррекции нарушений письменной речи, таких как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дисграфия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аграмматизмы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Такие задания помогают развивать навыки языкового анализа и синтеза, улучшать умение выделять слова в потоке букв, грамматически оформлять предложения, обогащать словарный запас.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79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582341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текст, соблюдая интонацию начала и конца предложения; спишите текст, правильно обозначая начало и конец предложения.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Текст: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Упрямые козы.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 в разных сёлах две козы раз отправились они щипать траву на пастбище вечером они возвращались домой шли они, шли и сошлись на узкой доске</a:t>
            </a:r>
          </a:p>
        </p:txBody>
      </p:sp>
    </p:spTree>
    <p:extLst>
      <p:ext uri="{BB962C8B-B14F-4D97-AF65-F5344CB8AC3E}">
        <p14:creationId xmlns:p14="http://schemas.microsoft.com/office/powerpoint/2010/main" val="50436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052735"/>
            <a:ext cx="59766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про себя каждую строку; разбейте ее на слова; прочитайте предложение вслух, делая паузы между словами; спишите текст, деля предложения на слова.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Текст: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в лесу.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Димкалюбилходитьвлесспапой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Оншагалгордый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Спапоймальчикубыловесело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Лесвстречалихтишиной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Наветочкахберёзкилопнуликлейкиелисточки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Сходитпоследнийснег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Вотстайкаграчей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Ониприлетеливсубботуутром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Птицыврощевьютгнёзда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751344"/>
            <a:ext cx="56886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с разбивкой на слоги вместо слов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Активизировать словарный запас.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Формировать и развивать умение выделять слова в потоке слогов, грамматически правильно оформлять предложения.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про себя каждую строку; сложите из слогов слова; прочитайте предложения вслух, делая паузы между словами; спишите текст, объединяя слоги и деля предложения на слова.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парке.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-ля-ю-по-пар-ку.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-хо-и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дёт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-снег. На-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-ку-ли-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-села-стай-ка-птиц</a:t>
            </a:r>
          </a:p>
        </p:txBody>
      </p:sp>
    </p:spTree>
    <p:extLst>
      <p:ext uri="{BB962C8B-B14F-4D97-AF65-F5344CB8AC3E}">
        <p14:creationId xmlns:p14="http://schemas.microsoft.com/office/powerpoint/2010/main" val="16985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12845"/>
            <a:ext cx="51845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с неправильной разбивкой на слова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Активизировать словарный запас.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зрительное восприятие, умение грамматически оформлять предложения.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каждую строчку про себя; выделите слова, прочитайте предложения вслух, делая паузы между словами; запишите полученный текст.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Ёжик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итчере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злесную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поляну ёжик.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ежей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малодобычи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Скрыдисью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ркие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щерки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Вкружки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свилисьскользкиез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96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97346"/>
            <a:ext cx="57606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восстановление частей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Развивать логическое мышление.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Учить восстанавливать порядок событий.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части рассказа; установите, в какой последовательности происходят события; прочитайте части в установленном вами порядке; запишите полученный текст; каждую часть начинайте с красной строки.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Утята и стрекоза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к ним в гости пришёл утёнок Алёша. Он грозно накинулся на стрекозу. Стрекоза больше не показывалась во дворе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Каждое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 хозяйка выносила утятам корм. Они быстро подбегали к тарелке. Но в это время подлетала злая стрекоза и страшно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шумела.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9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844824"/>
            <a:ext cx="6192688" cy="1837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работа с деформированными текстами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это многофункциональный инструмент, который помогает не только исправить существующие нарушения письма, но и заложить основы для дальнейшего развития навыков письменной речи.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1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Интернет-ресурсы: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412776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Календарь </a:t>
            </a:r>
          </a:p>
          <a:p>
            <a:pPr algn="ctr"/>
            <a:r>
              <a:rPr lang="en-US" sz="2400" dirty="0" smtClean="0">
                <a:latin typeface="Monotype Corsiva" pitchFamily="66" charset="0"/>
                <a:hlinkClick r:id="rId2"/>
              </a:rPr>
              <a:t>http://anisargsyan.files.wordpress.com/2011/08/kalendar-1sentyabrya.png</a:t>
            </a:r>
            <a:endParaRPr lang="ru-RU" sz="2400" dirty="0" smtClean="0"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Звонок </a:t>
            </a:r>
          </a:p>
          <a:p>
            <a:pPr algn="ctr"/>
            <a:r>
              <a:rPr lang="en-US" sz="2400" dirty="0" smtClean="0">
                <a:latin typeface="Monotype Corsiva" pitchFamily="66" charset="0"/>
                <a:hlinkClick r:id="rId3"/>
              </a:rPr>
              <a:t>http://gsvg.ucoz.ru/_ld/2/s12518111.jpg</a:t>
            </a:r>
            <a:endParaRPr lang="ru-RU" sz="2400" dirty="0" smtClean="0"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Дети </a:t>
            </a:r>
          </a:p>
          <a:p>
            <a:pPr algn="ctr"/>
            <a:r>
              <a:rPr lang="en-US" sz="2400" dirty="0" smtClean="0">
                <a:latin typeface="Monotype Corsiva" pitchFamily="66" charset="0"/>
                <a:hlinkClick r:id="rId4"/>
              </a:rPr>
              <a:t>http://104frspb.caduk.ru/images/clip_image001.png</a:t>
            </a:r>
            <a:endParaRPr lang="ru-RU" sz="2400" dirty="0" smtClean="0"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Дети 1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en-US" sz="2400" dirty="0" smtClean="0">
                <a:latin typeface="Monotype Corsiva" pitchFamily="66" charset="0"/>
                <a:hlinkClick r:id="rId5"/>
              </a:rPr>
              <a:t>http://cs10714.vkontakte.ru/u150403415/-14/x_68f70433.jpg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6475705" cy="412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0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772816"/>
            <a:ext cx="7056784" cy="237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 работы с деформированными текстами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навыки звукового анализа и синтеза;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улучшать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структуры предложений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орфографическую зоркость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самоконтроль при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35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08720"/>
            <a:ext cx="4464496" cy="49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64704"/>
            <a:ext cx="7416824" cy="465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При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выборе уровня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сложности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заданий 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учитывать индивидуальные особенности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детей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ОВЗ.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Коррекционная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должна быть комплексной, учитывать принцип поэтапного формирования умственных действий, постепенного усложнения заданий и «зоны ближайшего развития». 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Постепенное усложнение заданий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учётом возраста и индивидуальных особенностей ребёнка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наглядных материалов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лучшего понимания правил грамматики. </a:t>
            </a:r>
            <a:endParaRPr lang="ru-RU" u="sng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Сочетание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упражнений с другими методами коррекции: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списыванием, диктантами, работой над фонематическим восприятием, развитием мелкой моторики. 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в групповой, подгрупповой или индивидуальной форме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рамках коррекционных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53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764704"/>
            <a:ext cx="5616624" cy="415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с деформированным текстом обычно включает несколько этапов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Прослушивание или чтение текста.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Разбор и исправление ошибок (восстановление порядка элементов).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Повторение материала.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Запись восстановленного текста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21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764704"/>
            <a:ext cx="458596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6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69847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Некоторые виды заданий 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деформированными текстами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осстановление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  в предложениях.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 предложений из слов, данных в разбивку.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Восстановление текста с пропусками.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Исправление смысловых ошибок в предложениях.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текстами, имеющими нарушения структуры слова или всего высказывания.</a:t>
            </a:r>
          </a:p>
          <a:p>
            <a:pPr marL="342900" lvl="0" indent="-342900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Восстановление порядка частей текста или предложения.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31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школьны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Фокина Л. П. Шаблон школьный 2" id="{D86FC59D-230D-45D2-A46F-68ABDE60E264}" vid="{0F7927C8-1139-455E-B6B9-DF1ADEB09BA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РМО 22.04.2026</Template>
  <TotalTime>563</TotalTime>
  <Words>669</Words>
  <Application>Microsoft Office PowerPoint</Application>
  <PresentationFormat>Экран (4:3)</PresentationFormat>
  <Paragraphs>95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Monotype Corsiva</vt:lpstr>
      <vt:lpstr>Symbol</vt:lpstr>
      <vt:lpstr>Times New Roman</vt:lpstr>
      <vt:lpstr>Фокина Л. П. Шаблон школьный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Митягина Ольга Александровна</dc:creator>
  <cp:lastModifiedBy>Митягина Ольга Александровна</cp:lastModifiedBy>
  <cp:revision>48</cp:revision>
  <cp:lastPrinted>2026-04-15T04:36:01Z</cp:lastPrinted>
  <dcterms:created xsi:type="dcterms:W3CDTF">2026-04-10T06:24:37Z</dcterms:created>
  <dcterms:modified xsi:type="dcterms:W3CDTF">2026-04-22T05:50:14Z</dcterms:modified>
</cp:coreProperties>
</file>