
<file path=[Content_Types].xml><?xml version="1.0" encoding="utf-8"?>
<Types xmlns="http://schemas.openxmlformats.org/package/2006/content-types"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diagrams/layout9.xml" ContentType="application/vnd.openxmlformats-officedocument.drawingml.diagramLayout+xml"/>
  <Override PartName="/ppt/diagrams/data11.xml" ContentType="application/vnd.openxmlformats-officedocument.drawingml.diagramData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layout11.xml" ContentType="application/vnd.openxmlformats-officedocument.drawingml.diagramLayout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colors1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89" r:id="rId1"/>
  </p:sldMasterIdLst>
  <p:sldIdLst>
    <p:sldId id="256" r:id="rId2"/>
    <p:sldId id="279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98" r:id="rId13"/>
    <p:sldId id="299" r:id="rId14"/>
    <p:sldId id="302" r:id="rId15"/>
    <p:sldId id="305" r:id="rId16"/>
    <p:sldId id="289" r:id="rId17"/>
    <p:sldId id="310" r:id="rId18"/>
    <p:sldId id="311" r:id="rId19"/>
    <p:sldId id="306" r:id="rId20"/>
    <p:sldId id="308" r:id="rId21"/>
    <p:sldId id="294" r:id="rId22"/>
    <p:sldId id="309" r:id="rId23"/>
    <p:sldId id="296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-120" y="-5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7.1412823609185383E-2"/>
          <c:y val="9.0281988188976467E-2"/>
          <c:w val="0.84317049385161591"/>
          <c:h val="0.7296609935279000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spPr>
              <a:solidFill>
                <a:schemeClr val="accent3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1D9F-4D9C-9850-F77AF5CD0565}"/>
              </c:ext>
            </c:extLst>
          </c:dPt>
          <c:dLbls>
            <c:dLbl>
              <c:idx val="0"/>
              <c:layout>
                <c:manualLayout>
                  <c:x val="0"/>
                  <c:y val="8.2305669740399268E-2"/>
                </c:manualLayout>
              </c:layout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1D9F-4D9C-9850-F77AF5CD0565}"/>
                </c:ext>
              </c:extLst>
            </c:dLbl>
            <c:dLbl>
              <c:idx val="1"/>
              <c:layout>
                <c:manualLayout>
                  <c:x val="5.0818270662958374E-2"/>
                  <c:y val="-9.4063622560456778E-2"/>
                </c:manualLayout>
              </c:layout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1D9F-4D9C-9850-F77AF5CD0565}"/>
                </c:ext>
              </c:extLst>
            </c:dLbl>
            <c:delete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приняли участие</c:v>
                </c:pt>
                <c:pt idx="1">
                  <c:v>не участвовали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2"/>
                <c:pt idx="0">
                  <c:v>0.30800000000000005</c:v>
                </c:pt>
                <c:pt idx="1">
                  <c:v>0.69199999999999995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D9F-4D9C-9850-F77AF5CD0565}"/>
            </c:ext>
          </c:extLst>
        </c:ser>
        <c:dLbls/>
      </c:pie3DChart>
    </c:plotArea>
    <c:legend>
      <c:legendPos val="b"/>
      <c:layout/>
      <c:txPr>
        <a:bodyPr/>
        <a:lstStyle/>
        <a:p>
          <a:pPr>
            <a:defRPr sz="1400" baseline="0">
              <a:solidFill>
                <a:schemeClr val="tx2">
                  <a:lumMod val="50000"/>
                </a:schemeClr>
              </a:solidFill>
              <a:latin typeface="Arial Narrow" pitchFamily="34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643C791-3D73-4D39-96FF-5EC791C67147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36AD41A-1123-4B6C-BD9A-8DA6A083CF87}">
      <dgm:prSet phldrT="[Текст]" custT="1"/>
      <dgm:spPr/>
      <dgm:t>
        <a:bodyPr/>
        <a:lstStyle/>
        <a:p>
          <a:r>
            <a:rPr lang="ru-RU" sz="2100" b="0" dirty="0" smtClean="0">
              <a:solidFill>
                <a:srgbClr val="002060"/>
              </a:solidFill>
              <a:latin typeface="Arial Narrow" pitchFamily="34" charset="0"/>
            </a:rPr>
            <a:t>Подведение итогов конкурса профессионального мастерства «Лучшая </a:t>
          </a:r>
          <a:r>
            <a:rPr lang="ru-RU" sz="2100" b="0" dirty="0" err="1" smtClean="0">
              <a:solidFill>
                <a:srgbClr val="002060"/>
              </a:solidFill>
              <a:latin typeface="Arial Narrow" pitchFamily="34" charset="0"/>
            </a:rPr>
            <a:t>учебно</a:t>
          </a:r>
          <a:r>
            <a:rPr lang="ru-RU" sz="2100" b="0" dirty="0" smtClean="0">
              <a:solidFill>
                <a:srgbClr val="002060"/>
              </a:solidFill>
              <a:latin typeface="Arial Narrow" pitchFamily="34" charset="0"/>
            </a:rPr>
            <a:t>–методическая разработка для обучающихся с ОВЗ». Награждение победителей. </a:t>
          </a:r>
          <a:endParaRPr lang="ru-RU" sz="2100" b="0" dirty="0">
            <a:solidFill>
              <a:srgbClr val="002060"/>
            </a:solidFill>
            <a:latin typeface="Arial Narrow" pitchFamily="34" charset="0"/>
          </a:endParaRPr>
        </a:p>
      </dgm:t>
    </dgm:pt>
    <dgm:pt modelId="{08FC9844-10A5-4E5E-8725-68F78CAB17EB}" type="parTrans" cxnId="{102FDDAA-8F69-4371-9749-106DE0E14F84}">
      <dgm:prSet/>
      <dgm:spPr/>
      <dgm:t>
        <a:bodyPr/>
        <a:lstStyle/>
        <a:p>
          <a:endParaRPr lang="ru-RU"/>
        </a:p>
      </dgm:t>
    </dgm:pt>
    <dgm:pt modelId="{CB574B53-6786-41F6-8F8C-61B16926B3CD}" type="sibTrans" cxnId="{102FDDAA-8F69-4371-9749-106DE0E14F84}">
      <dgm:prSet/>
      <dgm:spPr/>
      <dgm:t>
        <a:bodyPr/>
        <a:lstStyle/>
        <a:p>
          <a:endParaRPr lang="ru-RU"/>
        </a:p>
      </dgm:t>
    </dgm:pt>
    <dgm:pt modelId="{1348FD91-7A85-4E5A-A73F-5BC7CAF8BF53}">
      <dgm:prSet phldrT="[Текст]" custT="1"/>
      <dgm:spPr/>
      <dgm:t>
        <a:bodyPr/>
        <a:lstStyle/>
        <a:p>
          <a:r>
            <a:rPr lang="ru-RU" sz="2100" b="1" dirty="0" err="1" smtClean="0">
              <a:latin typeface="Arial Narrow" pitchFamily="34" charset="0"/>
            </a:rPr>
            <a:t>Гайдушенко</a:t>
          </a:r>
          <a:r>
            <a:rPr lang="ru-RU" sz="2100" b="1" dirty="0" smtClean="0">
              <a:latin typeface="Arial Narrow" pitchFamily="34" charset="0"/>
            </a:rPr>
            <a:t> Наталья Егоровна,  </a:t>
          </a:r>
          <a:r>
            <a:rPr lang="ru-RU" sz="2100" b="0" dirty="0" smtClean="0">
              <a:latin typeface="Arial Narrow" pitchFamily="34" charset="0"/>
            </a:rPr>
            <a:t>учитель-дефектолог,               руководитель ресурсного центра казенного учреждения «</a:t>
          </a:r>
          <a:r>
            <a:rPr lang="ru-RU" sz="2100" b="0" dirty="0" err="1" smtClean="0">
              <a:latin typeface="Arial Narrow" pitchFamily="34" charset="0"/>
            </a:rPr>
            <a:t>Нижневартовская</a:t>
          </a:r>
          <a:r>
            <a:rPr lang="ru-RU" sz="2100" b="0" dirty="0" smtClean="0">
              <a:latin typeface="Arial Narrow" pitchFamily="34" charset="0"/>
            </a:rPr>
            <a:t> общеобразовательная санаторная школа»</a:t>
          </a:r>
          <a:endParaRPr lang="ru-RU" sz="2100" b="0" dirty="0">
            <a:latin typeface="Arial Narrow" pitchFamily="34" charset="0"/>
          </a:endParaRPr>
        </a:p>
      </dgm:t>
    </dgm:pt>
    <dgm:pt modelId="{1DA37B4A-3EBF-41A1-BE74-8AEF58FA5373}" type="parTrans" cxnId="{6CC8F543-D3A5-41A7-862D-00377CAF0A44}">
      <dgm:prSet/>
      <dgm:spPr/>
      <dgm:t>
        <a:bodyPr/>
        <a:lstStyle/>
        <a:p>
          <a:endParaRPr lang="ru-RU"/>
        </a:p>
      </dgm:t>
    </dgm:pt>
    <dgm:pt modelId="{73153B32-0F0C-4D77-960E-70A2A7112210}" type="sibTrans" cxnId="{6CC8F543-D3A5-41A7-862D-00377CAF0A44}">
      <dgm:prSet/>
      <dgm:spPr/>
      <dgm:t>
        <a:bodyPr/>
        <a:lstStyle/>
        <a:p>
          <a:endParaRPr lang="ru-RU"/>
        </a:p>
      </dgm:t>
    </dgm:pt>
    <dgm:pt modelId="{C9407946-CC9E-48BD-B259-58D447835181}">
      <dgm:prSet phldrT="[Текст]" custT="1"/>
      <dgm:spPr/>
      <dgm:t>
        <a:bodyPr/>
        <a:lstStyle/>
        <a:p>
          <a:r>
            <a:rPr lang="ru-RU" sz="2100" dirty="0" smtClean="0">
              <a:solidFill>
                <a:srgbClr val="002060"/>
              </a:solidFill>
              <a:latin typeface="Arial Narrow" pitchFamily="34" charset="0"/>
            </a:rPr>
            <a:t>«Обучение детей с РАС компьютерной грамотности» (из опыта работы).</a:t>
          </a:r>
          <a:endParaRPr lang="ru-RU" sz="2100" b="1" dirty="0">
            <a:solidFill>
              <a:srgbClr val="002060"/>
            </a:solidFill>
            <a:latin typeface="Arial Narrow" pitchFamily="34" charset="0"/>
          </a:endParaRPr>
        </a:p>
      </dgm:t>
    </dgm:pt>
    <dgm:pt modelId="{7B000C62-1DF8-4154-8A36-DB38CE2E35B2}" type="parTrans" cxnId="{F05D82C5-D336-4F0A-B4D2-89625652D080}">
      <dgm:prSet/>
      <dgm:spPr/>
      <dgm:t>
        <a:bodyPr/>
        <a:lstStyle/>
        <a:p>
          <a:endParaRPr lang="ru-RU"/>
        </a:p>
      </dgm:t>
    </dgm:pt>
    <dgm:pt modelId="{04F99469-7776-484C-880B-4CA5D64A9A52}" type="sibTrans" cxnId="{F05D82C5-D336-4F0A-B4D2-89625652D080}">
      <dgm:prSet/>
      <dgm:spPr/>
      <dgm:t>
        <a:bodyPr/>
        <a:lstStyle/>
        <a:p>
          <a:endParaRPr lang="ru-RU"/>
        </a:p>
      </dgm:t>
    </dgm:pt>
    <dgm:pt modelId="{C47A1AF3-9AA2-4D8B-A6E2-9D5B0BB18B4F}">
      <dgm:prSet custT="1"/>
      <dgm:spPr/>
      <dgm:t>
        <a:bodyPr/>
        <a:lstStyle/>
        <a:p>
          <a:r>
            <a:rPr lang="ru-RU" sz="2100" b="1" dirty="0" err="1" smtClean="0">
              <a:latin typeface="Arial Narrow" pitchFamily="34" charset="0"/>
            </a:rPr>
            <a:t>Совпенко</a:t>
          </a:r>
          <a:r>
            <a:rPr lang="ru-RU" sz="2100" b="1" dirty="0" smtClean="0">
              <a:latin typeface="Arial Narrow" pitchFamily="34" charset="0"/>
            </a:rPr>
            <a:t> Любовь Николаевна,   </a:t>
          </a:r>
          <a:r>
            <a:rPr lang="ru-RU" sz="2100" b="0" dirty="0" smtClean="0">
              <a:latin typeface="Arial Narrow" pitchFamily="34" charset="0"/>
            </a:rPr>
            <a:t>учитель-дефектолог МАУ ДО «Спектр»</a:t>
          </a:r>
          <a:endParaRPr lang="ru-RU" sz="2100" b="0" dirty="0">
            <a:latin typeface="Arial Narrow" pitchFamily="34" charset="0"/>
          </a:endParaRPr>
        </a:p>
      </dgm:t>
    </dgm:pt>
    <dgm:pt modelId="{16874050-90BC-4812-8C89-DC6675006842}" type="sibTrans" cxnId="{64780760-C736-49FF-8191-B0185FB6ABC1}">
      <dgm:prSet/>
      <dgm:spPr/>
      <dgm:t>
        <a:bodyPr/>
        <a:lstStyle/>
        <a:p>
          <a:endParaRPr lang="ru-RU"/>
        </a:p>
      </dgm:t>
    </dgm:pt>
    <dgm:pt modelId="{6740D7D2-AB2B-43D0-BD01-68D4C74AED42}" type="parTrans" cxnId="{64780760-C736-49FF-8191-B0185FB6ABC1}">
      <dgm:prSet/>
      <dgm:spPr/>
      <dgm:t>
        <a:bodyPr/>
        <a:lstStyle/>
        <a:p>
          <a:endParaRPr lang="ru-RU"/>
        </a:p>
      </dgm:t>
    </dgm:pt>
    <dgm:pt modelId="{3B3CF2D6-7672-4D18-9DD0-0C2F7CA852EA}" type="pres">
      <dgm:prSet presAssocID="{A643C791-3D73-4D39-96FF-5EC791C6714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35E8E2C-77E4-40D3-89B8-D4EF5A29DCDA}" type="pres">
      <dgm:prSet presAssocID="{C47A1AF3-9AA2-4D8B-A6E2-9D5B0BB18B4F}" presName="linNode" presStyleCnt="0"/>
      <dgm:spPr/>
    </dgm:pt>
    <dgm:pt modelId="{875CBBB3-AEF9-4031-8B08-D0C3807EF110}" type="pres">
      <dgm:prSet presAssocID="{C47A1AF3-9AA2-4D8B-A6E2-9D5B0BB18B4F}" presName="parentText" presStyleLbl="node1" presStyleIdx="0" presStyleCnt="2" custScaleX="14165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5B12AB-D300-4FFC-A175-A75908DE7F92}" type="pres">
      <dgm:prSet presAssocID="{C47A1AF3-9AA2-4D8B-A6E2-9D5B0BB18B4F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B6A100-4CCC-4AD2-A9B6-630773A41D06}" type="pres">
      <dgm:prSet presAssocID="{16874050-90BC-4812-8C89-DC6675006842}" presName="sp" presStyleCnt="0"/>
      <dgm:spPr/>
    </dgm:pt>
    <dgm:pt modelId="{B3C51028-F597-4503-8DF7-7C0EEA8C86C9}" type="pres">
      <dgm:prSet presAssocID="{1348FD91-7A85-4E5A-A73F-5BC7CAF8BF53}" presName="linNode" presStyleCnt="0"/>
      <dgm:spPr/>
    </dgm:pt>
    <dgm:pt modelId="{C60BD89D-6FB7-4555-829B-E87ACDB7C798}" type="pres">
      <dgm:prSet presAssocID="{1348FD91-7A85-4E5A-A73F-5BC7CAF8BF53}" presName="parentText" presStyleLbl="node1" presStyleIdx="1" presStyleCnt="2" custScaleX="13952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5AB4FD-E6D5-45BB-98D6-154ED3A9DAC5}" type="pres">
      <dgm:prSet presAssocID="{1348FD91-7A85-4E5A-A73F-5BC7CAF8BF53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6D0DAB3-C6BC-47E2-9BCF-CFA2A666D2F7}" type="presOf" srcId="{A643C791-3D73-4D39-96FF-5EC791C67147}" destId="{3B3CF2D6-7672-4D18-9DD0-0C2F7CA852EA}" srcOrd="0" destOrd="0" presId="urn:microsoft.com/office/officeart/2005/8/layout/vList5"/>
    <dgm:cxn modelId="{102FDDAA-8F69-4371-9749-106DE0E14F84}" srcId="{C47A1AF3-9AA2-4D8B-A6E2-9D5B0BB18B4F}" destId="{736AD41A-1123-4B6C-BD9A-8DA6A083CF87}" srcOrd="0" destOrd="0" parTransId="{08FC9844-10A5-4E5E-8725-68F78CAB17EB}" sibTransId="{CB574B53-6786-41F6-8F8C-61B16926B3CD}"/>
    <dgm:cxn modelId="{64780760-C736-49FF-8191-B0185FB6ABC1}" srcId="{A643C791-3D73-4D39-96FF-5EC791C67147}" destId="{C47A1AF3-9AA2-4D8B-A6E2-9D5B0BB18B4F}" srcOrd="0" destOrd="0" parTransId="{6740D7D2-AB2B-43D0-BD01-68D4C74AED42}" sibTransId="{16874050-90BC-4812-8C89-DC6675006842}"/>
    <dgm:cxn modelId="{F05D82C5-D336-4F0A-B4D2-89625652D080}" srcId="{1348FD91-7A85-4E5A-A73F-5BC7CAF8BF53}" destId="{C9407946-CC9E-48BD-B259-58D447835181}" srcOrd="0" destOrd="0" parTransId="{7B000C62-1DF8-4154-8A36-DB38CE2E35B2}" sibTransId="{04F99469-7776-484C-880B-4CA5D64A9A52}"/>
    <dgm:cxn modelId="{468EFB04-0AB7-4388-9C1F-A8964DD6E159}" type="presOf" srcId="{736AD41A-1123-4B6C-BD9A-8DA6A083CF87}" destId="{395B12AB-D300-4FFC-A175-A75908DE7F92}" srcOrd="0" destOrd="0" presId="urn:microsoft.com/office/officeart/2005/8/layout/vList5"/>
    <dgm:cxn modelId="{89F27EB2-8EE1-4FCF-AA55-61ABD9961AAB}" type="presOf" srcId="{1348FD91-7A85-4E5A-A73F-5BC7CAF8BF53}" destId="{C60BD89D-6FB7-4555-829B-E87ACDB7C798}" srcOrd="0" destOrd="0" presId="urn:microsoft.com/office/officeart/2005/8/layout/vList5"/>
    <dgm:cxn modelId="{87932BE9-93A2-4E66-867D-ACFB04A2F2A1}" type="presOf" srcId="{C9407946-CC9E-48BD-B259-58D447835181}" destId="{1A5AB4FD-E6D5-45BB-98D6-154ED3A9DAC5}" srcOrd="0" destOrd="0" presId="urn:microsoft.com/office/officeart/2005/8/layout/vList5"/>
    <dgm:cxn modelId="{7DCE19D3-E547-4A05-84D5-D50E27CB9C07}" type="presOf" srcId="{C47A1AF3-9AA2-4D8B-A6E2-9D5B0BB18B4F}" destId="{875CBBB3-AEF9-4031-8B08-D0C3807EF110}" srcOrd="0" destOrd="0" presId="urn:microsoft.com/office/officeart/2005/8/layout/vList5"/>
    <dgm:cxn modelId="{6CC8F543-D3A5-41A7-862D-00377CAF0A44}" srcId="{A643C791-3D73-4D39-96FF-5EC791C67147}" destId="{1348FD91-7A85-4E5A-A73F-5BC7CAF8BF53}" srcOrd="1" destOrd="0" parTransId="{1DA37B4A-3EBF-41A1-BE74-8AEF58FA5373}" sibTransId="{73153B32-0F0C-4D77-960E-70A2A7112210}"/>
    <dgm:cxn modelId="{C70D4440-28EE-4374-8B57-0DAB72EDAF21}" type="presParOf" srcId="{3B3CF2D6-7672-4D18-9DD0-0C2F7CA852EA}" destId="{F35E8E2C-77E4-40D3-89B8-D4EF5A29DCDA}" srcOrd="0" destOrd="0" presId="urn:microsoft.com/office/officeart/2005/8/layout/vList5"/>
    <dgm:cxn modelId="{0913DB04-6B66-4AC1-B2DF-622B9686010A}" type="presParOf" srcId="{F35E8E2C-77E4-40D3-89B8-D4EF5A29DCDA}" destId="{875CBBB3-AEF9-4031-8B08-D0C3807EF110}" srcOrd="0" destOrd="0" presId="urn:microsoft.com/office/officeart/2005/8/layout/vList5"/>
    <dgm:cxn modelId="{8FBDC763-BBDB-4483-8A40-AAB44B1F2025}" type="presParOf" srcId="{F35E8E2C-77E4-40D3-89B8-D4EF5A29DCDA}" destId="{395B12AB-D300-4FFC-A175-A75908DE7F92}" srcOrd="1" destOrd="0" presId="urn:microsoft.com/office/officeart/2005/8/layout/vList5"/>
    <dgm:cxn modelId="{57E8DCFF-9C99-4DED-9766-7A90E6F206F0}" type="presParOf" srcId="{3B3CF2D6-7672-4D18-9DD0-0C2F7CA852EA}" destId="{D2B6A100-4CCC-4AD2-A9B6-630773A41D06}" srcOrd="1" destOrd="0" presId="urn:microsoft.com/office/officeart/2005/8/layout/vList5"/>
    <dgm:cxn modelId="{6174213E-DBFE-43E2-9F6C-1831A1C23B26}" type="presParOf" srcId="{3B3CF2D6-7672-4D18-9DD0-0C2F7CA852EA}" destId="{B3C51028-F597-4503-8DF7-7C0EEA8C86C9}" srcOrd="2" destOrd="0" presId="urn:microsoft.com/office/officeart/2005/8/layout/vList5"/>
    <dgm:cxn modelId="{8DC90DB5-E796-48F8-8FEC-3C3BE6F02F61}" type="presParOf" srcId="{B3C51028-F597-4503-8DF7-7C0EEA8C86C9}" destId="{C60BD89D-6FB7-4555-829B-E87ACDB7C798}" srcOrd="0" destOrd="0" presId="urn:microsoft.com/office/officeart/2005/8/layout/vList5"/>
    <dgm:cxn modelId="{A60808D2-F1CF-4E53-A2CC-CBFF5116BF55}" type="presParOf" srcId="{B3C51028-F597-4503-8DF7-7C0EEA8C86C9}" destId="{1A5AB4FD-E6D5-45BB-98D6-154ED3A9DAC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C985A5F6-9328-4CDB-B9E7-D616AE4D85C0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1301110-E954-4E5A-9474-0BC8AF617094}">
      <dgm:prSet phldrT="[Текст]" custT="1"/>
      <dgm:spPr/>
      <dgm:t>
        <a:bodyPr/>
        <a:lstStyle/>
        <a:p>
          <a:r>
            <a:rPr lang="ru-RU" sz="2000" dirty="0" smtClean="0">
              <a:latin typeface="Arial Narrow" panose="020B0606020202030204" pitchFamily="34" charset="0"/>
            </a:rPr>
            <a:t>«Рефлексия как этап коррекционно-развивающего занятия» (из опыта работы).</a:t>
          </a:r>
          <a:endParaRPr lang="ru-RU" sz="2000" dirty="0">
            <a:latin typeface="Arial Narrow" panose="020B0606020202030204" pitchFamily="34" charset="0"/>
          </a:endParaRPr>
        </a:p>
      </dgm:t>
    </dgm:pt>
    <dgm:pt modelId="{849DA0B1-311E-4AB3-9D4C-586FCCF04878}" type="parTrans" cxnId="{30BE03EF-9A6C-4F89-91CE-A117D07125B0}">
      <dgm:prSet/>
      <dgm:spPr/>
      <dgm:t>
        <a:bodyPr/>
        <a:lstStyle/>
        <a:p>
          <a:endParaRPr lang="ru-RU"/>
        </a:p>
      </dgm:t>
    </dgm:pt>
    <dgm:pt modelId="{3D64D6A2-7BED-4CE5-AA2F-089DCC96F7C9}" type="sibTrans" cxnId="{30BE03EF-9A6C-4F89-91CE-A117D07125B0}">
      <dgm:prSet/>
      <dgm:spPr/>
      <dgm:t>
        <a:bodyPr/>
        <a:lstStyle/>
        <a:p>
          <a:endParaRPr lang="ru-RU"/>
        </a:p>
      </dgm:t>
    </dgm:pt>
    <dgm:pt modelId="{218053FE-8ABB-41B2-A9ED-9F835461F7C6}">
      <dgm:prSet phldrT="[Текст]" custT="1"/>
      <dgm:spPr/>
      <dgm:t>
        <a:bodyPr/>
        <a:lstStyle/>
        <a:p>
          <a:pPr algn="ctr"/>
          <a:endParaRPr lang="ru-RU" sz="2000" dirty="0">
            <a:solidFill>
              <a:srgbClr val="002060"/>
            </a:solidFill>
            <a:latin typeface="Arial Narrow" panose="020B0606020202030204" pitchFamily="34" charset="0"/>
          </a:endParaRPr>
        </a:p>
      </dgm:t>
    </dgm:pt>
    <dgm:pt modelId="{FD547155-FA68-46B7-B6C3-DC24BA9DCE05}" type="parTrans" cxnId="{FEB4CD11-6716-45D4-888C-7AE303590CB2}">
      <dgm:prSet/>
      <dgm:spPr/>
      <dgm:t>
        <a:bodyPr/>
        <a:lstStyle/>
        <a:p>
          <a:endParaRPr lang="ru-RU"/>
        </a:p>
      </dgm:t>
    </dgm:pt>
    <dgm:pt modelId="{886C46E5-53FF-4525-96CD-474D49063D2A}" type="sibTrans" cxnId="{FEB4CD11-6716-45D4-888C-7AE303590CB2}">
      <dgm:prSet/>
      <dgm:spPr/>
      <dgm:t>
        <a:bodyPr/>
        <a:lstStyle/>
        <a:p>
          <a:endParaRPr lang="ru-RU"/>
        </a:p>
      </dgm:t>
    </dgm:pt>
    <dgm:pt modelId="{BFA78FAF-17B1-474F-BC57-DD17C1C6AAC3}">
      <dgm:prSet custT="1"/>
      <dgm:spPr/>
      <dgm:t>
        <a:bodyPr/>
        <a:lstStyle/>
        <a:p>
          <a:r>
            <a:rPr lang="ru-RU" sz="2000" dirty="0" smtClean="0">
              <a:latin typeface="Arial Narrow" panose="020B0606020202030204" pitchFamily="34" charset="0"/>
            </a:rPr>
            <a:t>«Коррекционное занятие по развитию психомоторики и сенсорных процессов у обучающихся с ИН» (из опыта работы).</a:t>
          </a:r>
          <a:endParaRPr lang="ru-RU" sz="2000" dirty="0">
            <a:latin typeface="Arial Narrow" panose="020B0606020202030204" pitchFamily="34" charset="0"/>
          </a:endParaRPr>
        </a:p>
      </dgm:t>
    </dgm:pt>
    <dgm:pt modelId="{7D00811D-1AB8-486D-8A2C-B5EBAB82E472}" type="parTrans" cxnId="{1ADD35A9-91E5-452A-8057-1207C6734F4E}">
      <dgm:prSet/>
      <dgm:spPr/>
      <dgm:t>
        <a:bodyPr/>
        <a:lstStyle/>
        <a:p>
          <a:endParaRPr lang="ru-RU"/>
        </a:p>
      </dgm:t>
    </dgm:pt>
    <dgm:pt modelId="{31C4713F-2E2A-49AE-8051-E56F99B17182}" type="sibTrans" cxnId="{1ADD35A9-91E5-452A-8057-1207C6734F4E}">
      <dgm:prSet/>
      <dgm:spPr/>
      <dgm:t>
        <a:bodyPr/>
        <a:lstStyle/>
        <a:p>
          <a:endParaRPr lang="ru-RU"/>
        </a:p>
      </dgm:t>
    </dgm:pt>
    <dgm:pt modelId="{3CAC6744-A123-4C69-BEF9-22A0D8DF1A31}">
      <dgm:prSet phldrT="[Текст]" custT="1"/>
      <dgm:spPr/>
      <dgm:t>
        <a:bodyPr/>
        <a:lstStyle/>
        <a:p>
          <a:pPr algn="ctr"/>
          <a:r>
            <a:rPr lang="ru-RU" sz="2000" dirty="0" smtClean="0">
              <a:solidFill>
                <a:srgbClr val="002060"/>
              </a:solidFill>
              <a:latin typeface="Arial Narrow" panose="020B0606020202030204" pitchFamily="34" charset="0"/>
            </a:rPr>
            <a:t>Михайлова </a:t>
          </a:r>
          <a:r>
            <a:rPr lang="ru-RU" sz="2000" dirty="0" err="1" smtClean="0">
              <a:solidFill>
                <a:srgbClr val="002060"/>
              </a:solidFill>
              <a:latin typeface="Arial Narrow" panose="020B0606020202030204" pitchFamily="34" charset="0"/>
            </a:rPr>
            <a:t>АлсуТаштимировна</a:t>
          </a:r>
          <a:r>
            <a:rPr lang="ru-RU" sz="2000" dirty="0" smtClean="0">
              <a:solidFill>
                <a:srgbClr val="002060"/>
              </a:solidFill>
              <a:latin typeface="Arial Narrow" panose="020B0606020202030204" pitchFamily="34" charset="0"/>
            </a:rPr>
            <a:t>,               учитель-логопед                                            МБОУ «</a:t>
          </a:r>
          <a:r>
            <a:rPr lang="ru-RU" sz="2000" dirty="0" err="1" smtClean="0">
              <a:solidFill>
                <a:srgbClr val="002060"/>
              </a:solidFill>
              <a:latin typeface="Arial Narrow" panose="020B0606020202030204" pitchFamily="34" charset="0"/>
            </a:rPr>
            <a:t>Излучинская</a:t>
          </a:r>
          <a:r>
            <a:rPr lang="ru-RU" sz="2000" dirty="0" smtClean="0">
              <a:solidFill>
                <a:srgbClr val="002060"/>
              </a:solidFill>
              <a:latin typeface="Arial Narrow" panose="020B0606020202030204" pitchFamily="34" charset="0"/>
            </a:rPr>
            <a:t> ОСШУИОП №1»</a:t>
          </a:r>
          <a:endParaRPr lang="ru-RU" sz="2000" dirty="0">
            <a:solidFill>
              <a:srgbClr val="002060"/>
            </a:solidFill>
            <a:latin typeface="Arial Narrow" panose="020B0606020202030204" pitchFamily="34" charset="0"/>
          </a:endParaRPr>
        </a:p>
      </dgm:t>
    </dgm:pt>
    <dgm:pt modelId="{453CB495-7539-4929-9F69-0DD0D6F7E8A7}" type="sibTrans" cxnId="{24A35148-AD91-4B46-8948-CD2006395DA0}">
      <dgm:prSet/>
      <dgm:spPr/>
      <dgm:t>
        <a:bodyPr/>
        <a:lstStyle/>
        <a:p>
          <a:endParaRPr lang="ru-RU"/>
        </a:p>
      </dgm:t>
    </dgm:pt>
    <dgm:pt modelId="{0C7E4F79-D3D2-4796-BEEF-FA09C73FABFF}" type="parTrans" cxnId="{24A35148-AD91-4B46-8948-CD2006395DA0}">
      <dgm:prSet/>
      <dgm:spPr/>
      <dgm:t>
        <a:bodyPr/>
        <a:lstStyle/>
        <a:p>
          <a:endParaRPr lang="ru-RU"/>
        </a:p>
      </dgm:t>
    </dgm:pt>
    <dgm:pt modelId="{6DD2A6FC-2510-47FC-9B7F-2D0EAE694645}">
      <dgm:prSet phldrT="[Текст]" custT="1"/>
      <dgm:spPr/>
      <dgm:t>
        <a:bodyPr/>
        <a:lstStyle/>
        <a:p>
          <a:pPr algn="ctr"/>
          <a:endParaRPr lang="ru-RU" sz="2000" dirty="0">
            <a:solidFill>
              <a:srgbClr val="002060"/>
            </a:solidFill>
            <a:latin typeface="Arial Narrow" panose="020B0606020202030204" pitchFamily="34" charset="0"/>
          </a:endParaRPr>
        </a:p>
      </dgm:t>
    </dgm:pt>
    <dgm:pt modelId="{4212F8C8-A4C0-480D-A14F-F82213011C6B}" type="parTrans" cxnId="{41A9CCF8-5E7D-49ED-A7E5-7D6E34C50B97}">
      <dgm:prSet/>
      <dgm:spPr/>
      <dgm:t>
        <a:bodyPr/>
        <a:lstStyle/>
        <a:p>
          <a:endParaRPr lang="ru-RU"/>
        </a:p>
      </dgm:t>
    </dgm:pt>
    <dgm:pt modelId="{0D65578A-EA05-44B9-8D57-13C85B042589}" type="sibTrans" cxnId="{41A9CCF8-5E7D-49ED-A7E5-7D6E34C50B97}">
      <dgm:prSet/>
      <dgm:spPr/>
      <dgm:t>
        <a:bodyPr/>
        <a:lstStyle/>
        <a:p>
          <a:endParaRPr lang="ru-RU"/>
        </a:p>
      </dgm:t>
    </dgm:pt>
    <dgm:pt modelId="{63DC367E-23FC-44FD-9879-109CC7530CB8}">
      <dgm:prSet custT="1"/>
      <dgm:spPr/>
      <dgm:t>
        <a:bodyPr/>
        <a:lstStyle/>
        <a:p>
          <a:pPr algn="ctr"/>
          <a:r>
            <a:rPr lang="ru-RU" sz="2000" dirty="0" smtClean="0">
              <a:solidFill>
                <a:srgbClr val="002060"/>
              </a:solidFill>
              <a:latin typeface="Arial Narrow" panose="020B0606020202030204" pitchFamily="34" charset="0"/>
            </a:rPr>
            <a:t>Комбарова Мария Владимировна,          учитель-дефектолог                                      МБОУ «Излучинская ОСШУИОП №1»</a:t>
          </a:r>
          <a:endParaRPr lang="ru-RU" sz="2000" dirty="0">
            <a:solidFill>
              <a:srgbClr val="002060"/>
            </a:solidFill>
            <a:latin typeface="Arial Narrow" panose="020B0606020202030204" pitchFamily="34" charset="0"/>
          </a:endParaRPr>
        </a:p>
      </dgm:t>
    </dgm:pt>
    <dgm:pt modelId="{FAD61180-7469-4EA3-BC94-77B5A81F7B94}" type="parTrans" cxnId="{D5D41C5B-C8B6-4CC2-A56A-B13BCDA1A2F4}">
      <dgm:prSet/>
      <dgm:spPr/>
      <dgm:t>
        <a:bodyPr/>
        <a:lstStyle/>
        <a:p>
          <a:endParaRPr lang="ru-RU"/>
        </a:p>
      </dgm:t>
    </dgm:pt>
    <dgm:pt modelId="{C4C005F6-126A-4B50-ABC8-32ECB23E0A0C}" type="sibTrans" cxnId="{D5D41C5B-C8B6-4CC2-A56A-B13BCDA1A2F4}">
      <dgm:prSet/>
      <dgm:spPr/>
      <dgm:t>
        <a:bodyPr/>
        <a:lstStyle/>
        <a:p>
          <a:endParaRPr lang="ru-RU"/>
        </a:p>
      </dgm:t>
    </dgm:pt>
    <dgm:pt modelId="{13D72E00-3BD8-45C2-8B04-2D2060E52FF1}" type="pres">
      <dgm:prSet presAssocID="{C985A5F6-9328-4CDB-B9E7-D616AE4D85C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25F6DC8-6FE3-4C19-B181-D112D6BCB75F}" type="pres">
      <dgm:prSet presAssocID="{71301110-E954-4E5A-9474-0BC8AF617094}" presName="composite" presStyleCnt="0"/>
      <dgm:spPr/>
    </dgm:pt>
    <dgm:pt modelId="{CE2B3282-C7DD-4099-BD95-F2E77AEC0AB9}" type="pres">
      <dgm:prSet presAssocID="{71301110-E954-4E5A-9474-0BC8AF617094}" presName="parTx" presStyleLbl="alignNode1" presStyleIdx="0" presStyleCnt="2" custScaleY="12735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AC04DE-7F5B-4E9B-90CB-87C5E2574C68}" type="pres">
      <dgm:prSet presAssocID="{71301110-E954-4E5A-9474-0BC8AF617094}" presName="desTx" presStyleLbl="alignAccFollowNode1" presStyleIdx="0" presStyleCnt="2" custScale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2B8C98-F94C-4852-B82A-E34AECECAC54}" type="pres">
      <dgm:prSet presAssocID="{3D64D6A2-7BED-4CE5-AA2F-089DCC96F7C9}" presName="space" presStyleCnt="0"/>
      <dgm:spPr/>
    </dgm:pt>
    <dgm:pt modelId="{6E3BA92F-04C7-4B48-80FF-C7F931A0EE6D}" type="pres">
      <dgm:prSet presAssocID="{BFA78FAF-17B1-474F-BC57-DD17C1C6AAC3}" presName="composite" presStyleCnt="0"/>
      <dgm:spPr/>
    </dgm:pt>
    <dgm:pt modelId="{28E35E79-B55D-43A5-A45A-2A5828BE7240}" type="pres">
      <dgm:prSet presAssocID="{BFA78FAF-17B1-474F-BC57-DD17C1C6AAC3}" presName="parTx" presStyleLbl="alignNode1" presStyleIdx="1" presStyleCnt="2" custScaleY="12735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66D8BB-17B2-4B42-B3FE-32178FA266FC}" type="pres">
      <dgm:prSet presAssocID="{BFA78FAF-17B1-474F-BC57-DD17C1C6AAC3}" presName="desTx" presStyleLbl="alignAccFollowNode1" presStyleIdx="1" presStyleCnt="2" custScaleY="970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14D441C-76FE-4C9F-A6B5-B11EE7A79C3E}" type="presOf" srcId="{71301110-E954-4E5A-9474-0BC8AF617094}" destId="{CE2B3282-C7DD-4099-BD95-F2E77AEC0AB9}" srcOrd="0" destOrd="0" presId="urn:microsoft.com/office/officeart/2005/8/layout/hList1"/>
    <dgm:cxn modelId="{FEB4CD11-6716-45D4-888C-7AE303590CB2}" srcId="{BFA78FAF-17B1-474F-BC57-DD17C1C6AAC3}" destId="{218053FE-8ABB-41B2-A9ED-9F835461F7C6}" srcOrd="0" destOrd="0" parTransId="{FD547155-FA68-46B7-B6C3-DC24BA9DCE05}" sibTransId="{886C46E5-53FF-4525-96CD-474D49063D2A}"/>
    <dgm:cxn modelId="{1ADD35A9-91E5-452A-8057-1207C6734F4E}" srcId="{C985A5F6-9328-4CDB-B9E7-D616AE4D85C0}" destId="{BFA78FAF-17B1-474F-BC57-DD17C1C6AAC3}" srcOrd="1" destOrd="0" parTransId="{7D00811D-1AB8-486D-8A2C-B5EBAB82E472}" sibTransId="{31C4713F-2E2A-49AE-8051-E56F99B17182}"/>
    <dgm:cxn modelId="{81D73165-F3D0-483F-BDD0-90E78CFD67F5}" type="presOf" srcId="{218053FE-8ABB-41B2-A9ED-9F835461F7C6}" destId="{BF66D8BB-17B2-4B42-B3FE-32178FA266FC}" srcOrd="0" destOrd="0" presId="urn:microsoft.com/office/officeart/2005/8/layout/hList1"/>
    <dgm:cxn modelId="{6D854593-AFCA-429B-AD92-178D845B7521}" type="presOf" srcId="{C985A5F6-9328-4CDB-B9E7-D616AE4D85C0}" destId="{13D72E00-3BD8-45C2-8B04-2D2060E52FF1}" srcOrd="0" destOrd="0" presId="urn:microsoft.com/office/officeart/2005/8/layout/hList1"/>
    <dgm:cxn modelId="{23862EFB-7265-4326-AF88-BCEBF9CA3071}" type="presOf" srcId="{BFA78FAF-17B1-474F-BC57-DD17C1C6AAC3}" destId="{28E35E79-B55D-43A5-A45A-2A5828BE7240}" srcOrd="0" destOrd="0" presId="urn:microsoft.com/office/officeart/2005/8/layout/hList1"/>
    <dgm:cxn modelId="{30BE03EF-9A6C-4F89-91CE-A117D07125B0}" srcId="{C985A5F6-9328-4CDB-B9E7-D616AE4D85C0}" destId="{71301110-E954-4E5A-9474-0BC8AF617094}" srcOrd="0" destOrd="0" parTransId="{849DA0B1-311E-4AB3-9D4C-586FCCF04878}" sibTransId="{3D64D6A2-7BED-4CE5-AA2F-089DCC96F7C9}"/>
    <dgm:cxn modelId="{01DD4E3D-D498-4A18-A446-8B5D91F753C1}" type="presOf" srcId="{6DD2A6FC-2510-47FC-9B7F-2D0EAE694645}" destId="{72AC04DE-7F5B-4E9B-90CB-87C5E2574C68}" srcOrd="0" destOrd="0" presId="urn:microsoft.com/office/officeart/2005/8/layout/hList1"/>
    <dgm:cxn modelId="{D5D41C5B-C8B6-4CC2-A56A-B13BCDA1A2F4}" srcId="{BFA78FAF-17B1-474F-BC57-DD17C1C6AAC3}" destId="{63DC367E-23FC-44FD-9879-109CC7530CB8}" srcOrd="1" destOrd="0" parTransId="{FAD61180-7469-4EA3-BC94-77B5A81F7B94}" sibTransId="{C4C005F6-126A-4B50-ABC8-32ECB23E0A0C}"/>
    <dgm:cxn modelId="{EAC8A337-0372-45D0-99B7-C12A414B10AB}" type="presOf" srcId="{63DC367E-23FC-44FD-9879-109CC7530CB8}" destId="{BF66D8BB-17B2-4B42-B3FE-32178FA266FC}" srcOrd="0" destOrd="1" presId="urn:microsoft.com/office/officeart/2005/8/layout/hList1"/>
    <dgm:cxn modelId="{24A35148-AD91-4B46-8948-CD2006395DA0}" srcId="{71301110-E954-4E5A-9474-0BC8AF617094}" destId="{3CAC6744-A123-4C69-BEF9-22A0D8DF1A31}" srcOrd="1" destOrd="0" parTransId="{0C7E4F79-D3D2-4796-BEEF-FA09C73FABFF}" sibTransId="{453CB495-7539-4929-9F69-0DD0D6F7E8A7}"/>
    <dgm:cxn modelId="{41A9CCF8-5E7D-49ED-A7E5-7D6E34C50B97}" srcId="{71301110-E954-4E5A-9474-0BC8AF617094}" destId="{6DD2A6FC-2510-47FC-9B7F-2D0EAE694645}" srcOrd="0" destOrd="0" parTransId="{4212F8C8-A4C0-480D-A14F-F82213011C6B}" sibTransId="{0D65578A-EA05-44B9-8D57-13C85B042589}"/>
    <dgm:cxn modelId="{DE61EA14-36E2-4F5D-8799-DF4E31985871}" type="presOf" srcId="{3CAC6744-A123-4C69-BEF9-22A0D8DF1A31}" destId="{72AC04DE-7F5B-4E9B-90CB-87C5E2574C68}" srcOrd="0" destOrd="1" presId="urn:microsoft.com/office/officeart/2005/8/layout/hList1"/>
    <dgm:cxn modelId="{06203945-3FC9-4A11-BB3B-D9EF7E544BDC}" type="presParOf" srcId="{13D72E00-3BD8-45C2-8B04-2D2060E52FF1}" destId="{325F6DC8-6FE3-4C19-B181-D112D6BCB75F}" srcOrd="0" destOrd="0" presId="urn:microsoft.com/office/officeart/2005/8/layout/hList1"/>
    <dgm:cxn modelId="{3E934934-CDEE-4591-9D5A-02A57610A39B}" type="presParOf" srcId="{325F6DC8-6FE3-4C19-B181-D112D6BCB75F}" destId="{CE2B3282-C7DD-4099-BD95-F2E77AEC0AB9}" srcOrd="0" destOrd="0" presId="urn:microsoft.com/office/officeart/2005/8/layout/hList1"/>
    <dgm:cxn modelId="{81EEF1BE-E797-468C-9A25-AF447DEA13B5}" type="presParOf" srcId="{325F6DC8-6FE3-4C19-B181-D112D6BCB75F}" destId="{72AC04DE-7F5B-4E9B-90CB-87C5E2574C68}" srcOrd="1" destOrd="0" presId="urn:microsoft.com/office/officeart/2005/8/layout/hList1"/>
    <dgm:cxn modelId="{92990E52-10F5-40B0-A31C-D2DE453547B7}" type="presParOf" srcId="{13D72E00-3BD8-45C2-8B04-2D2060E52FF1}" destId="{8B2B8C98-F94C-4852-B82A-E34AECECAC54}" srcOrd="1" destOrd="0" presId="urn:microsoft.com/office/officeart/2005/8/layout/hList1"/>
    <dgm:cxn modelId="{A9EA843B-68F6-4168-868C-0B0F8A7B4758}" type="presParOf" srcId="{13D72E00-3BD8-45C2-8B04-2D2060E52FF1}" destId="{6E3BA92F-04C7-4B48-80FF-C7F931A0EE6D}" srcOrd="2" destOrd="0" presId="urn:microsoft.com/office/officeart/2005/8/layout/hList1"/>
    <dgm:cxn modelId="{D15603EA-2E0A-4378-B455-F8B2DD756CBD}" type="presParOf" srcId="{6E3BA92F-04C7-4B48-80FF-C7F931A0EE6D}" destId="{28E35E79-B55D-43A5-A45A-2A5828BE7240}" srcOrd="0" destOrd="0" presId="urn:microsoft.com/office/officeart/2005/8/layout/hList1"/>
    <dgm:cxn modelId="{840A79BD-012C-4CA3-9D76-38607653938E}" type="presParOf" srcId="{6E3BA92F-04C7-4B48-80FF-C7F931A0EE6D}" destId="{BF66D8BB-17B2-4B42-B3FE-32178FA266FC}" srcOrd="1" destOrd="0" presId="urn:microsoft.com/office/officeart/2005/8/layout/hList1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C985A5F6-9328-4CDB-B9E7-D616AE4D85C0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1301110-E954-4E5A-9474-0BC8AF617094}">
      <dgm:prSet phldrT="[Текст]" custT="1"/>
      <dgm:spPr/>
      <dgm:t>
        <a:bodyPr/>
        <a:lstStyle/>
        <a:p>
          <a:r>
            <a:rPr lang="ru-RU" sz="2000" dirty="0" smtClean="0">
              <a:latin typeface="Arial Narrow" panose="020B0606020202030204" pitchFamily="34" charset="0"/>
            </a:rPr>
            <a:t>Мониторинг успехов и затруднений в деятельности учителей-логопедов и учителей-дефектологов за 2020/2021учебный  год.</a:t>
          </a:r>
          <a:endParaRPr lang="ru-RU" sz="2000" dirty="0">
            <a:latin typeface="Arial Narrow" panose="020B0606020202030204" pitchFamily="34" charset="0"/>
          </a:endParaRPr>
        </a:p>
      </dgm:t>
    </dgm:pt>
    <dgm:pt modelId="{849DA0B1-311E-4AB3-9D4C-586FCCF04878}" type="parTrans" cxnId="{30BE03EF-9A6C-4F89-91CE-A117D07125B0}">
      <dgm:prSet/>
      <dgm:spPr/>
      <dgm:t>
        <a:bodyPr/>
        <a:lstStyle/>
        <a:p>
          <a:endParaRPr lang="ru-RU"/>
        </a:p>
      </dgm:t>
    </dgm:pt>
    <dgm:pt modelId="{3D64D6A2-7BED-4CE5-AA2F-089DCC96F7C9}" type="sibTrans" cxnId="{30BE03EF-9A6C-4F89-91CE-A117D07125B0}">
      <dgm:prSet/>
      <dgm:spPr/>
      <dgm:t>
        <a:bodyPr/>
        <a:lstStyle/>
        <a:p>
          <a:endParaRPr lang="ru-RU"/>
        </a:p>
      </dgm:t>
    </dgm:pt>
    <dgm:pt modelId="{BFA78FAF-17B1-474F-BC57-DD17C1C6AAC3}">
      <dgm:prSet custT="1"/>
      <dgm:spPr/>
      <dgm:t>
        <a:bodyPr/>
        <a:lstStyle/>
        <a:p>
          <a:r>
            <a:rPr lang="ru-RU" sz="2000" dirty="0" smtClean="0">
              <a:latin typeface="Arial Narrow" panose="020B0606020202030204" pitchFamily="34" charset="0"/>
            </a:rPr>
            <a:t>Анализ работы РМО за 2020/2021 учебный год. Планирование работы РМО  на 2021/2022 учебный год.</a:t>
          </a:r>
          <a:endParaRPr lang="ru-RU" sz="2000" dirty="0">
            <a:latin typeface="Arial Narrow" panose="020B0606020202030204" pitchFamily="34" charset="0"/>
          </a:endParaRPr>
        </a:p>
      </dgm:t>
    </dgm:pt>
    <dgm:pt modelId="{7D00811D-1AB8-486D-8A2C-B5EBAB82E472}" type="parTrans" cxnId="{1ADD35A9-91E5-452A-8057-1207C6734F4E}">
      <dgm:prSet/>
      <dgm:spPr/>
      <dgm:t>
        <a:bodyPr/>
        <a:lstStyle/>
        <a:p>
          <a:endParaRPr lang="ru-RU"/>
        </a:p>
      </dgm:t>
    </dgm:pt>
    <dgm:pt modelId="{31C4713F-2E2A-49AE-8051-E56F99B17182}" type="sibTrans" cxnId="{1ADD35A9-91E5-452A-8057-1207C6734F4E}">
      <dgm:prSet/>
      <dgm:spPr/>
      <dgm:t>
        <a:bodyPr/>
        <a:lstStyle/>
        <a:p>
          <a:endParaRPr lang="ru-RU"/>
        </a:p>
      </dgm:t>
    </dgm:pt>
    <dgm:pt modelId="{3CAC6744-A123-4C69-BEF9-22A0D8DF1A31}">
      <dgm:prSet phldrT="[Текст]" custT="1"/>
      <dgm:spPr/>
      <dgm:t>
        <a:bodyPr/>
        <a:lstStyle/>
        <a:p>
          <a:pPr algn="ctr"/>
          <a:endParaRPr lang="ru-RU" sz="2000" dirty="0">
            <a:solidFill>
              <a:srgbClr val="002060"/>
            </a:solidFill>
            <a:latin typeface="Arial Narrow" panose="020B0606020202030204" pitchFamily="34" charset="0"/>
          </a:endParaRPr>
        </a:p>
      </dgm:t>
    </dgm:pt>
    <dgm:pt modelId="{453CB495-7539-4929-9F69-0DD0D6F7E8A7}" type="sibTrans" cxnId="{24A35148-AD91-4B46-8948-CD2006395DA0}">
      <dgm:prSet/>
      <dgm:spPr/>
      <dgm:t>
        <a:bodyPr/>
        <a:lstStyle/>
        <a:p>
          <a:endParaRPr lang="ru-RU"/>
        </a:p>
      </dgm:t>
    </dgm:pt>
    <dgm:pt modelId="{0C7E4F79-D3D2-4796-BEEF-FA09C73FABFF}" type="parTrans" cxnId="{24A35148-AD91-4B46-8948-CD2006395DA0}">
      <dgm:prSet/>
      <dgm:spPr/>
      <dgm:t>
        <a:bodyPr/>
        <a:lstStyle/>
        <a:p>
          <a:endParaRPr lang="ru-RU"/>
        </a:p>
      </dgm:t>
    </dgm:pt>
    <dgm:pt modelId="{B7182E79-BA5D-4A53-9A0C-A4B1C36A8AC2}">
      <dgm:prSet custT="1"/>
      <dgm:spPr/>
      <dgm:t>
        <a:bodyPr/>
        <a:lstStyle/>
        <a:p>
          <a:pPr algn="ctr"/>
          <a:r>
            <a:rPr lang="ru-RU" sz="2000" dirty="0" smtClean="0">
              <a:solidFill>
                <a:srgbClr val="002060"/>
              </a:solidFill>
              <a:latin typeface="Arial Narrow" panose="020B0606020202030204" pitchFamily="34" charset="0"/>
            </a:rPr>
            <a:t>          </a:t>
          </a:r>
          <a:r>
            <a:rPr lang="ru-RU" sz="2000" dirty="0" err="1" smtClean="0">
              <a:solidFill>
                <a:srgbClr val="002060"/>
              </a:solidFill>
              <a:latin typeface="Arial Narrow" panose="020B0606020202030204" pitchFamily="34" charset="0"/>
            </a:rPr>
            <a:t>Совпенко</a:t>
          </a:r>
          <a:r>
            <a:rPr lang="ru-RU" sz="2000" dirty="0" smtClean="0">
              <a:solidFill>
                <a:srgbClr val="002060"/>
              </a:solidFill>
              <a:latin typeface="Arial Narrow" panose="020B0606020202030204" pitchFamily="34" charset="0"/>
            </a:rPr>
            <a:t> Любовь Николаевна, учитель-дефектолог МАУДО «Спектр»</a:t>
          </a:r>
          <a:endParaRPr lang="ru-RU" sz="2000" dirty="0">
            <a:solidFill>
              <a:srgbClr val="002060"/>
            </a:solidFill>
            <a:latin typeface="Arial Narrow" panose="020B0606020202030204" pitchFamily="34" charset="0"/>
          </a:endParaRPr>
        </a:p>
      </dgm:t>
    </dgm:pt>
    <dgm:pt modelId="{7CEBDECC-49AD-4030-BEAC-A7CF58AA4459}" type="parTrans" cxnId="{5FD780F2-A7A2-4EE8-9F1C-31F869DA1631}">
      <dgm:prSet/>
      <dgm:spPr/>
      <dgm:t>
        <a:bodyPr/>
        <a:lstStyle/>
        <a:p>
          <a:endParaRPr lang="ru-RU"/>
        </a:p>
      </dgm:t>
    </dgm:pt>
    <dgm:pt modelId="{E07B02BB-8590-458D-8D3F-7539418EA9D6}" type="sibTrans" cxnId="{5FD780F2-A7A2-4EE8-9F1C-31F869DA1631}">
      <dgm:prSet/>
      <dgm:spPr/>
      <dgm:t>
        <a:bodyPr/>
        <a:lstStyle/>
        <a:p>
          <a:endParaRPr lang="ru-RU"/>
        </a:p>
      </dgm:t>
    </dgm:pt>
    <dgm:pt modelId="{4FE3F0CF-0542-4E24-8F38-B9D713AA8825}">
      <dgm:prSet custT="1"/>
      <dgm:spPr/>
      <dgm:t>
        <a:bodyPr/>
        <a:lstStyle/>
        <a:p>
          <a:pPr algn="ctr"/>
          <a:r>
            <a:rPr lang="ru-RU" sz="2000" dirty="0" smtClean="0">
              <a:solidFill>
                <a:srgbClr val="002060"/>
              </a:solidFill>
              <a:latin typeface="Arial Narrow" panose="020B0606020202030204" pitchFamily="34" charset="0"/>
            </a:rPr>
            <a:t>Михайлова </a:t>
          </a:r>
          <a:r>
            <a:rPr lang="ru-RU" sz="2000" dirty="0" err="1" smtClean="0">
              <a:solidFill>
                <a:srgbClr val="002060"/>
              </a:solidFill>
              <a:latin typeface="Arial Narrow" panose="020B0606020202030204" pitchFamily="34" charset="0"/>
            </a:rPr>
            <a:t>АлсуТаштимировна</a:t>
          </a:r>
          <a:r>
            <a:rPr lang="ru-RU" sz="2000" dirty="0" smtClean="0">
              <a:solidFill>
                <a:srgbClr val="002060"/>
              </a:solidFill>
              <a:latin typeface="Arial Narrow" panose="020B0606020202030204" pitchFamily="34" charset="0"/>
            </a:rPr>
            <a:t>,       руководитель РМО учителей-логопедов             и учителей- дефектологов МБОУ НВР </a:t>
          </a:r>
          <a:endParaRPr lang="ru-RU" sz="2000" dirty="0">
            <a:solidFill>
              <a:srgbClr val="002060"/>
            </a:solidFill>
            <a:latin typeface="Arial Narrow" panose="020B0606020202030204" pitchFamily="34" charset="0"/>
          </a:endParaRPr>
        </a:p>
      </dgm:t>
    </dgm:pt>
    <dgm:pt modelId="{963ED79B-6E77-427E-BADD-335C33600CCD}" type="parTrans" cxnId="{8261487A-809C-4BB0-8F95-B00AFDAA0339}">
      <dgm:prSet/>
      <dgm:spPr/>
      <dgm:t>
        <a:bodyPr/>
        <a:lstStyle/>
        <a:p>
          <a:endParaRPr lang="ru-RU"/>
        </a:p>
      </dgm:t>
    </dgm:pt>
    <dgm:pt modelId="{64C30C3C-2E86-4DC5-A7E0-91F933E02248}" type="sibTrans" cxnId="{8261487A-809C-4BB0-8F95-B00AFDAA0339}">
      <dgm:prSet/>
      <dgm:spPr/>
      <dgm:t>
        <a:bodyPr/>
        <a:lstStyle/>
        <a:p>
          <a:endParaRPr lang="ru-RU"/>
        </a:p>
      </dgm:t>
    </dgm:pt>
    <dgm:pt modelId="{A9B99A33-3DCF-4781-8F0C-FC9869AB6661}">
      <dgm:prSet custT="1"/>
      <dgm:spPr/>
      <dgm:t>
        <a:bodyPr/>
        <a:lstStyle/>
        <a:p>
          <a:pPr algn="ctr"/>
          <a:endParaRPr lang="ru-RU" sz="2000" dirty="0">
            <a:solidFill>
              <a:srgbClr val="002060"/>
            </a:solidFill>
            <a:latin typeface="Arial Narrow" panose="020B0606020202030204" pitchFamily="34" charset="0"/>
          </a:endParaRPr>
        </a:p>
      </dgm:t>
    </dgm:pt>
    <dgm:pt modelId="{922BD267-289A-4598-BA02-A723000392D7}" type="parTrans" cxnId="{DE6D3CCE-F29B-4167-A314-102A095C8733}">
      <dgm:prSet/>
      <dgm:spPr/>
      <dgm:t>
        <a:bodyPr/>
        <a:lstStyle/>
        <a:p>
          <a:endParaRPr lang="ru-RU"/>
        </a:p>
      </dgm:t>
    </dgm:pt>
    <dgm:pt modelId="{945D99EE-3126-4065-AB02-B9009ABA84A4}" type="sibTrans" cxnId="{DE6D3CCE-F29B-4167-A314-102A095C8733}">
      <dgm:prSet/>
      <dgm:spPr/>
      <dgm:t>
        <a:bodyPr/>
        <a:lstStyle/>
        <a:p>
          <a:endParaRPr lang="ru-RU"/>
        </a:p>
      </dgm:t>
    </dgm:pt>
    <dgm:pt modelId="{13D72E00-3BD8-45C2-8B04-2D2060E52FF1}" type="pres">
      <dgm:prSet presAssocID="{C985A5F6-9328-4CDB-B9E7-D616AE4D85C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25F6DC8-6FE3-4C19-B181-D112D6BCB75F}" type="pres">
      <dgm:prSet presAssocID="{71301110-E954-4E5A-9474-0BC8AF617094}" presName="composite" presStyleCnt="0"/>
      <dgm:spPr/>
    </dgm:pt>
    <dgm:pt modelId="{CE2B3282-C7DD-4099-BD95-F2E77AEC0AB9}" type="pres">
      <dgm:prSet presAssocID="{71301110-E954-4E5A-9474-0BC8AF617094}" presName="parTx" presStyleLbl="alignNode1" presStyleIdx="0" presStyleCnt="2" custScaleY="12735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AC04DE-7F5B-4E9B-90CB-87C5E2574C68}" type="pres">
      <dgm:prSet presAssocID="{71301110-E954-4E5A-9474-0BC8AF617094}" presName="desTx" presStyleLbl="alignAccFollowNode1" presStyleIdx="0" presStyleCnt="2" custScale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2B8C98-F94C-4852-B82A-E34AECECAC54}" type="pres">
      <dgm:prSet presAssocID="{3D64D6A2-7BED-4CE5-AA2F-089DCC96F7C9}" presName="space" presStyleCnt="0"/>
      <dgm:spPr/>
    </dgm:pt>
    <dgm:pt modelId="{6E3BA92F-04C7-4B48-80FF-C7F931A0EE6D}" type="pres">
      <dgm:prSet presAssocID="{BFA78FAF-17B1-474F-BC57-DD17C1C6AAC3}" presName="composite" presStyleCnt="0"/>
      <dgm:spPr/>
    </dgm:pt>
    <dgm:pt modelId="{28E35E79-B55D-43A5-A45A-2A5828BE7240}" type="pres">
      <dgm:prSet presAssocID="{BFA78FAF-17B1-474F-BC57-DD17C1C6AAC3}" presName="parTx" presStyleLbl="alignNode1" presStyleIdx="1" presStyleCnt="2" custScaleY="12735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66D8BB-17B2-4B42-B3FE-32178FA266FC}" type="pres">
      <dgm:prSet presAssocID="{BFA78FAF-17B1-474F-BC57-DD17C1C6AAC3}" presName="desTx" presStyleLbl="alignAccFollowNode1" presStyleIdx="1" presStyleCnt="2" custScaleY="970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71FF53-5461-411E-90AE-9D3069B120AD}" type="presOf" srcId="{BFA78FAF-17B1-474F-BC57-DD17C1C6AAC3}" destId="{28E35E79-B55D-43A5-A45A-2A5828BE7240}" srcOrd="0" destOrd="0" presId="urn:microsoft.com/office/officeart/2005/8/layout/hList1"/>
    <dgm:cxn modelId="{2D98B8F6-3915-4090-8CF5-65DDE3C84CBB}" type="presOf" srcId="{71301110-E954-4E5A-9474-0BC8AF617094}" destId="{CE2B3282-C7DD-4099-BD95-F2E77AEC0AB9}" srcOrd="0" destOrd="0" presId="urn:microsoft.com/office/officeart/2005/8/layout/hList1"/>
    <dgm:cxn modelId="{DE6D3CCE-F29B-4167-A314-102A095C8733}" srcId="{BFA78FAF-17B1-474F-BC57-DD17C1C6AAC3}" destId="{A9B99A33-3DCF-4781-8F0C-FC9869AB6661}" srcOrd="0" destOrd="0" parTransId="{922BD267-289A-4598-BA02-A723000392D7}" sibTransId="{945D99EE-3126-4065-AB02-B9009ABA84A4}"/>
    <dgm:cxn modelId="{9B4479CB-152F-4324-B62E-F20A21996EFC}" type="presOf" srcId="{B7182E79-BA5D-4A53-9A0C-A4B1C36A8AC2}" destId="{72AC04DE-7F5B-4E9B-90CB-87C5E2574C68}" srcOrd="0" destOrd="1" presId="urn:microsoft.com/office/officeart/2005/8/layout/hList1"/>
    <dgm:cxn modelId="{1ADD35A9-91E5-452A-8057-1207C6734F4E}" srcId="{C985A5F6-9328-4CDB-B9E7-D616AE4D85C0}" destId="{BFA78FAF-17B1-474F-BC57-DD17C1C6AAC3}" srcOrd="1" destOrd="0" parTransId="{7D00811D-1AB8-486D-8A2C-B5EBAB82E472}" sibTransId="{31C4713F-2E2A-49AE-8051-E56F99B17182}"/>
    <dgm:cxn modelId="{8261487A-809C-4BB0-8F95-B00AFDAA0339}" srcId="{BFA78FAF-17B1-474F-BC57-DD17C1C6AAC3}" destId="{4FE3F0CF-0542-4E24-8F38-B9D713AA8825}" srcOrd="1" destOrd="0" parTransId="{963ED79B-6E77-427E-BADD-335C33600CCD}" sibTransId="{64C30C3C-2E86-4DC5-A7E0-91F933E02248}"/>
    <dgm:cxn modelId="{742C4EF8-BD26-4CA1-A860-9834A934D651}" type="presOf" srcId="{4FE3F0CF-0542-4E24-8F38-B9D713AA8825}" destId="{BF66D8BB-17B2-4B42-B3FE-32178FA266FC}" srcOrd="0" destOrd="1" presId="urn:microsoft.com/office/officeart/2005/8/layout/hList1"/>
    <dgm:cxn modelId="{30BE03EF-9A6C-4F89-91CE-A117D07125B0}" srcId="{C985A5F6-9328-4CDB-B9E7-D616AE4D85C0}" destId="{71301110-E954-4E5A-9474-0BC8AF617094}" srcOrd="0" destOrd="0" parTransId="{849DA0B1-311E-4AB3-9D4C-586FCCF04878}" sibTransId="{3D64D6A2-7BED-4CE5-AA2F-089DCC96F7C9}"/>
    <dgm:cxn modelId="{2F694187-3B93-4448-BBFE-B3C0DAD19C76}" type="presOf" srcId="{A9B99A33-3DCF-4781-8F0C-FC9869AB6661}" destId="{BF66D8BB-17B2-4B42-B3FE-32178FA266FC}" srcOrd="0" destOrd="0" presId="urn:microsoft.com/office/officeart/2005/8/layout/hList1"/>
    <dgm:cxn modelId="{24A35148-AD91-4B46-8948-CD2006395DA0}" srcId="{71301110-E954-4E5A-9474-0BC8AF617094}" destId="{3CAC6744-A123-4C69-BEF9-22A0D8DF1A31}" srcOrd="0" destOrd="0" parTransId="{0C7E4F79-D3D2-4796-BEEF-FA09C73FABFF}" sibTransId="{453CB495-7539-4929-9F69-0DD0D6F7E8A7}"/>
    <dgm:cxn modelId="{A16AD3CB-E716-4DC7-8421-7A75187A6708}" type="presOf" srcId="{3CAC6744-A123-4C69-BEF9-22A0D8DF1A31}" destId="{72AC04DE-7F5B-4E9B-90CB-87C5E2574C68}" srcOrd="0" destOrd="0" presId="urn:microsoft.com/office/officeart/2005/8/layout/hList1"/>
    <dgm:cxn modelId="{5FD780F2-A7A2-4EE8-9F1C-31F869DA1631}" srcId="{71301110-E954-4E5A-9474-0BC8AF617094}" destId="{B7182E79-BA5D-4A53-9A0C-A4B1C36A8AC2}" srcOrd="1" destOrd="0" parTransId="{7CEBDECC-49AD-4030-BEAC-A7CF58AA4459}" sibTransId="{E07B02BB-8590-458D-8D3F-7539418EA9D6}"/>
    <dgm:cxn modelId="{31398626-C40B-4A9C-B533-1DAB5D882828}" type="presOf" srcId="{C985A5F6-9328-4CDB-B9E7-D616AE4D85C0}" destId="{13D72E00-3BD8-45C2-8B04-2D2060E52FF1}" srcOrd="0" destOrd="0" presId="urn:microsoft.com/office/officeart/2005/8/layout/hList1"/>
    <dgm:cxn modelId="{DB12072C-6AFC-49B4-8A09-9DDD175451BD}" type="presParOf" srcId="{13D72E00-3BD8-45C2-8B04-2D2060E52FF1}" destId="{325F6DC8-6FE3-4C19-B181-D112D6BCB75F}" srcOrd="0" destOrd="0" presId="urn:microsoft.com/office/officeart/2005/8/layout/hList1"/>
    <dgm:cxn modelId="{F5A6AFCC-803B-43CE-AD94-8E0DD9BAAF2E}" type="presParOf" srcId="{325F6DC8-6FE3-4C19-B181-D112D6BCB75F}" destId="{CE2B3282-C7DD-4099-BD95-F2E77AEC0AB9}" srcOrd="0" destOrd="0" presId="urn:microsoft.com/office/officeart/2005/8/layout/hList1"/>
    <dgm:cxn modelId="{E4F19D1E-F256-453C-83CC-F483EB7212A0}" type="presParOf" srcId="{325F6DC8-6FE3-4C19-B181-D112D6BCB75F}" destId="{72AC04DE-7F5B-4E9B-90CB-87C5E2574C68}" srcOrd="1" destOrd="0" presId="urn:microsoft.com/office/officeart/2005/8/layout/hList1"/>
    <dgm:cxn modelId="{BF385100-B4FC-48D3-B072-BD4D3FCB5CBC}" type="presParOf" srcId="{13D72E00-3BD8-45C2-8B04-2D2060E52FF1}" destId="{8B2B8C98-F94C-4852-B82A-E34AECECAC54}" srcOrd="1" destOrd="0" presId="urn:microsoft.com/office/officeart/2005/8/layout/hList1"/>
    <dgm:cxn modelId="{B6BE2180-1C9C-4549-8B7A-BDDCE5CA6D13}" type="presParOf" srcId="{13D72E00-3BD8-45C2-8B04-2D2060E52FF1}" destId="{6E3BA92F-04C7-4B48-80FF-C7F931A0EE6D}" srcOrd="2" destOrd="0" presId="urn:microsoft.com/office/officeart/2005/8/layout/hList1"/>
    <dgm:cxn modelId="{6F6374AE-07A2-42D0-A597-0025BA7C0107}" type="presParOf" srcId="{6E3BA92F-04C7-4B48-80FF-C7F931A0EE6D}" destId="{28E35E79-B55D-43A5-A45A-2A5828BE7240}" srcOrd="0" destOrd="0" presId="urn:microsoft.com/office/officeart/2005/8/layout/hList1"/>
    <dgm:cxn modelId="{635B9F85-6833-4BF8-883D-B5B82638E6BB}" type="presParOf" srcId="{6E3BA92F-04C7-4B48-80FF-C7F931A0EE6D}" destId="{BF66D8BB-17B2-4B42-B3FE-32178FA266F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C985A5F6-9328-4CDB-B9E7-D616AE4D85C0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1301110-E954-4E5A-9474-0BC8AF617094}">
      <dgm:prSet phldrT="[Текст]" custT="1"/>
      <dgm:spPr/>
      <dgm:t>
        <a:bodyPr/>
        <a:lstStyle/>
        <a:p>
          <a:r>
            <a:rPr lang="ru-RU" sz="2000" dirty="0" smtClean="0">
              <a:latin typeface="Arial Narrow" panose="020B0606020202030204" pitchFamily="34" charset="0"/>
            </a:rPr>
            <a:t>Мониторинг успехов и затруднений в деятельности учителей-логопедов и учителей-дефектологов за 2020/2021учебный  год.</a:t>
          </a:r>
          <a:endParaRPr lang="ru-RU" sz="2000" dirty="0">
            <a:latin typeface="Arial Narrow" panose="020B0606020202030204" pitchFamily="34" charset="0"/>
          </a:endParaRPr>
        </a:p>
      </dgm:t>
    </dgm:pt>
    <dgm:pt modelId="{849DA0B1-311E-4AB3-9D4C-586FCCF04878}" type="parTrans" cxnId="{30BE03EF-9A6C-4F89-91CE-A117D07125B0}">
      <dgm:prSet/>
      <dgm:spPr/>
      <dgm:t>
        <a:bodyPr/>
        <a:lstStyle/>
        <a:p>
          <a:endParaRPr lang="ru-RU"/>
        </a:p>
      </dgm:t>
    </dgm:pt>
    <dgm:pt modelId="{3D64D6A2-7BED-4CE5-AA2F-089DCC96F7C9}" type="sibTrans" cxnId="{30BE03EF-9A6C-4F89-91CE-A117D07125B0}">
      <dgm:prSet/>
      <dgm:spPr/>
      <dgm:t>
        <a:bodyPr/>
        <a:lstStyle/>
        <a:p>
          <a:endParaRPr lang="ru-RU"/>
        </a:p>
      </dgm:t>
    </dgm:pt>
    <dgm:pt modelId="{BFA78FAF-17B1-474F-BC57-DD17C1C6AAC3}">
      <dgm:prSet custT="1"/>
      <dgm:spPr/>
      <dgm:t>
        <a:bodyPr/>
        <a:lstStyle/>
        <a:p>
          <a:r>
            <a:rPr lang="ru-RU" sz="2000" dirty="0" smtClean="0">
              <a:latin typeface="Arial Narrow" panose="020B0606020202030204" pitchFamily="34" charset="0"/>
            </a:rPr>
            <a:t>Анализ работы РМО за 2020/2021 учебный год. Планирование работы РМО  на 2021/2022 учебный год.</a:t>
          </a:r>
          <a:endParaRPr lang="ru-RU" sz="2000" dirty="0">
            <a:latin typeface="Arial Narrow" panose="020B0606020202030204" pitchFamily="34" charset="0"/>
          </a:endParaRPr>
        </a:p>
      </dgm:t>
    </dgm:pt>
    <dgm:pt modelId="{7D00811D-1AB8-486D-8A2C-B5EBAB82E472}" type="parTrans" cxnId="{1ADD35A9-91E5-452A-8057-1207C6734F4E}">
      <dgm:prSet/>
      <dgm:spPr/>
      <dgm:t>
        <a:bodyPr/>
        <a:lstStyle/>
        <a:p>
          <a:endParaRPr lang="ru-RU"/>
        </a:p>
      </dgm:t>
    </dgm:pt>
    <dgm:pt modelId="{31C4713F-2E2A-49AE-8051-E56F99B17182}" type="sibTrans" cxnId="{1ADD35A9-91E5-452A-8057-1207C6734F4E}">
      <dgm:prSet/>
      <dgm:spPr/>
      <dgm:t>
        <a:bodyPr/>
        <a:lstStyle/>
        <a:p>
          <a:endParaRPr lang="ru-RU"/>
        </a:p>
      </dgm:t>
    </dgm:pt>
    <dgm:pt modelId="{3CAC6744-A123-4C69-BEF9-22A0D8DF1A31}">
      <dgm:prSet phldrT="[Текст]" custT="1"/>
      <dgm:spPr/>
      <dgm:t>
        <a:bodyPr/>
        <a:lstStyle/>
        <a:p>
          <a:pPr algn="ctr"/>
          <a:endParaRPr lang="ru-RU" sz="2000" dirty="0">
            <a:solidFill>
              <a:srgbClr val="002060"/>
            </a:solidFill>
            <a:latin typeface="Arial Narrow" panose="020B0606020202030204" pitchFamily="34" charset="0"/>
          </a:endParaRPr>
        </a:p>
      </dgm:t>
    </dgm:pt>
    <dgm:pt modelId="{453CB495-7539-4929-9F69-0DD0D6F7E8A7}" type="sibTrans" cxnId="{24A35148-AD91-4B46-8948-CD2006395DA0}">
      <dgm:prSet/>
      <dgm:spPr/>
      <dgm:t>
        <a:bodyPr/>
        <a:lstStyle/>
        <a:p>
          <a:endParaRPr lang="ru-RU"/>
        </a:p>
      </dgm:t>
    </dgm:pt>
    <dgm:pt modelId="{0C7E4F79-D3D2-4796-BEEF-FA09C73FABFF}" type="parTrans" cxnId="{24A35148-AD91-4B46-8948-CD2006395DA0}">
      <dgm:prSet/>
      <dgm:spPr/>
      <dgm:t>
        <a:bodyPr/>
        <a:lstStyle/>
        <a:p>
          <a:endParaRPr lang="ru-RU"/>
        </a:p>
      </dgm:t>
    </dgm:pt>
    <dgm:pt modelId="{B7182E79-BA5D-4A53-9A0C-A4B1C36A8AC2}">
      <dgm:prSet custT="1"/>
      <dgm:spPr/>
      <dgm:t>
        <a:bodyPr/>
        <a:lstStyle/>
        <a:p>
          <a:pPr algn="ctr"/>
          <a:r>
            <a:rPr lang="ru-RU" sz="2000" dirty="0" smtClean="0">
              <a:solidFill>
                <a:srgbClr val="002060"/>
              </a:solidFill>
              <a:latin typeface="Arial Narrow" panose="020B0606020202030204" pitchFamily="34" charset="0"/>
            </a:rPr>
            <a:t>          </a:t>
          </a:r>
          <a:r>
            <a:rPr lang="ru-RU" sz="2000" dirty="0" err="1" smtClean="0">
              <a:solidFill>
                <a:srgbClr val="002060"/>
              </a:solidFill>
              <a:latin typeface="Arial Narrow" panose="020B0606020202030204" pitchFamily="34" charset="0"/>
            </a:rPr>
            <a:t>Совпенко</a:t>
          </a:r>
          <a:r>
            <a:rPr lang="ru-RU" sz="2000" dirty="0" smtClean="0">
              <a:solidFill>
                <a:srgbClr val="002060"/>
              </a:solidFill>
              <a:latin typeface="Arial Narrow" panose="020B0606020202030204" pitchFamily="34" charset="0"/>
            </a:rPr>
            <a:t> Любовь Николаевна, учитель-дефектолог МАУДО «Спектр»</a:t>
          </a:r>
          <a:endParaRPr lang="ru-RU" sz="2000" dirty="0">
            <a:solidFill>
              <a:srgbClr val="002060"/>
            </a:solidFill>
            <a:latin typeface="Arial Narrow" panose="020B0606020202030204" pitchFamily="34" charset="0"/>
          </a:endParaRPr>
        </a:p>
      </dgm:t>
    </dgm:pt>
    <dgm:pt modelId="{7CEBDECC-49AD-4030-BEAC-A7CF58AA4459}" type="parTrans" cxnId="{5FD780F2-A7A2-4EE8-9F1C-31F869DA1631}">
      <dgm:prSet/>
      <dgm:spPr/>
      <dgm:t>
        <a:bodyPr/>
        <a:lstStyle/>
        <a:p>
          <a:endParaRPr lang="ru-RU"/>
        </a:p>
      </dgm:t>
    </dgm:pt>
    <dgm:pt modelId="{E07B02BB-8590-458D-8D3F-7539418EA9D6}" type="sibTrans" cxnId="{5FD780F2-A7A2-4EE8-9F1C-31F869DA1631}">
      <dgm:prSet/>
      <dgm:spPr/>
      <dgm:t>
        <a:bodyPr/>
        <a:lstStyle/>
        <a:p>
          <a:endParaRPr lang="ru-RU"/>
        </a:p>
      </dgm:t>
    </dgm:pt>
    <dgm:pt modelId="{4FE3F0CF-0542-4E24-8F38-B9D713AA8825}">
      <dgm:prSet custT="1"/>
      <dgm:spPr/>
      <dgm:t>
        <a:bodyPr/>
        <a:lstStyle/>
        <a:p>
          <a:pPr algn="ctr"/>
          <a:r>
            <a:rPr lang="ru-RU" sz="2000" dirty="0" smtClean="0">
              <a:solidFill>
                <a:srgbClr val="002060"/>
              </a:solidFill>
              <a:latin typeface="Arial Narrow" panose="020B0606020202030204" pitchFamily="34" charset="0"/>
            </a:rPr>
            <a:t>Михайлова </a:t>
          </a:r>
          <a:r>
            <a:rPr lang="ru-RU" sz="2000" dirty="0" err="1" smtClean="0">
              <a:solidFill>
                <a:srgbClr val="002060"/>
              </a:solidFill>
              <a:latin typeface="Arial Narrow" panose="020B0606020202030204" pitchFamily="34" charset="0"/>
            </a:rPr>
            <a:t>АлсуТаштимировна</a:t>
          </a:r>
          <a:r>
            <a:rPr lang="ru-RU" sz="2000" dirty="0" smtClean="0">
              <a:solidFill>
                <a:srgbClr val="002060"/>
              </a:solidFill>
              <a:latin typeface="Arial Narrow" panose="020B0606020202030204" pitchFamily="34" charset="0"/>
            </a:rPr>
            <a:t>,       руководитель РМО учителей-логопедов             и учителей- дефектологов МБОУ НВР </a:t>
          </a:r>
          <a:endParaRPr lang="ru-RU" sz="2000" dirty="0">
            <a:solidFill>
              <a:srgbClr val="002060"/>
            </a:solidFill>
            <a:latin typeface="Arial Narrow" panose="020B0606020202030204" pitchFamily="34" charset="0"/>
          </a:endParaRPr>
        </a:p>
      </dgm:t>
    </dgm:pt>
    <dgm:pt modelId="{963ED79B-6E77-427E-BADD-335C33600CCD}" type="parTrans" cxnId="{8261487A-809C-4BB0-8F95-B00AFDAA0339}">
      <dgm:prSet/>
      <dgm:spPr/>
      <dgm:t>
        <a:bodyPr/>
        <a:lstStyle/>
        <a:p>
          <a:endParaRPr lang="ru-RU"/>
        </a:p>
      </dgm:t>
    </dgm:pt>
    <dgm:pt modelId="{64C30C3C-2E86-4DC5-A7E0-91F933E02248}" type="sibTrans" cxnId="{8261487A-809C-4BB0-8F95-B00AFDAA0339}">
      <dgm:prSet/>
      <dgm:spPr/>
      <dgm:t>
        <a:bodyPr/>
        <a:lstStyle/>
        <a:p>
          <a:endParaRPr lang="ru-RU"/>
        </a:p>
      </dgm:t>
    </dgm:pt>
    <dgm:pt modelId="{A9B99A33-3DCF-4781-8F0C-FC9869AB6661}">
      <dgm:prSet custT="1"/>
      <dgm:spPr/>
      <dgm:t>
        <a:bodyPr/>
        <a:lstStyle/>
        <a:p>
          <a:pPr algn="ctr"/>
          <a:endParaRPr lang="ru-RU" sz="2000" dirty="0">
            <a:solidFill>
              <a:srgbClr val="002060"/>
            </a:solidFill>
            <a:latin typeface="Arial Narrow" panose="020B0606020202030204" pitchFamily="34" charset="0"/>
          </a:endParaRPr>
        </a:p>
      </dgm:t>
    </dgm:pt>
    <dgm:pt modelId="{922BD267-289A-4598-BA02-A723000392D7}" type="parTrans" cxnId="{DE6D3CCE-F29B-4167-A314-102A095C8733}">
      <dgm:prSet/>
      <dgm:spPr/>
      <dgm:t>
        <a:bodyPr/>
        <a:lstStyle/>
        <a:p>
          <a:endParaRPr lang="ru-RU"/>
        </a:p>
      </dgm:t>
    </dgm:pt>
    <dgm:pt modelId="{945D99EE-3126-4065-AB02-B9009ABA84A4}" type="sibTrans" cxnId="{DE6D3CCE-F29B-4167-A314-102A095C8733}">
      <dgm:prSet/>
      <dgm:spPr/>
      <dgm:t>
        <a:bodyPr/>
        <a:lstStyle/>
        <a:p>
          <a:endParaRPr lang="ru-RU"/>
        </a:p>
      </dgm:t>
    </dgm:pt>
    <dgm:pt modelId="{13D72E00-3BD8-45C2-8B04-2D2060E52FF1}" type="pres">
      <dgm:prSet presAssocID="{C985A5F6-9328-4CDB-B9E7-D616AE4D85C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25F6DC8-6FE3-4C19-B181-D112D6BCB75F}" type="pres">
      <dgm:prSet presAssocID="{71301110-E954-4E5A-9474-0BC8AF617094}" presName="composite" presStyleCnt="0"/>
      <dgm:spPr/>
    </dgm:pt>
    <dgm:pt modelId="{CE2B3282-C7DD-4099-BD95-F2E77AEC0AB9}" type="pres">
      <dgm:prSet presAssocID="{71301110-E954-4E5A-9474-0BC8AF617094}" presName="parTx" presStyleLbl="alignNode1" presStyleIdx="0" presStyleCnt="2" custScaleY="12735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AC04DE-7F5B-4E9B-90CB-87C5E2574C68}" type="pres">
      <dgm:prSet presAssocID="{71301110-E954-4E5A-9474-0BC8AF617094}" presName="desTx" presStyleLbl="alignAccFollowNode1" presStyleIdx="0" presStyleCnt="2" custScale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2B8C98-F94C-4852-B82A-E34AECECAC54}" type="pres">
      <dgm:prSet presAssocID="{3D64D6A2-7BED-4CE5-AA2F-089DCC96F7C9}" presName="space" presStyleCnt="0"/>
      <dgm:spPr/>
    </dgm:pt>
    <dgm:pt modelId="{6E3BA92F-04C7-4B48-80FF-C7F931A0EE6D}" type="pres">
      <dgm:prSet presAssocID="{BFA78FAF-17B1-474F-BC57-DD17C1C6AAC3}" presName="composite" presStyleCnt="0"/>
      <dgm:spPr/>
    </dgm:pt>
    <dgm:pt modelId="{28E35E79-B55D-43A5-A45A-2A5828BE7240}" type="pres">
      <dgm:prSet presAssocID="{BFA78FAF-17B1-474F-BC57-DD17C1C6AAC3}" presName="parTx" presStyleLbl="alignNode1" presStyleIdx="1" presStyleCnt="2" custScaleY="12735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66D8BB-17B2-4B42-B3FE-32178FA266FC}" type="pres">
      <dgm:prSet presAssocID="{BFA78FAF-17B1-474F-BC57-DD17C1C6AAC3}" presName="desTx" presStyleLbl="alignAccFollowNode1" presStyleIdx="1" presStyleCnt="2" custScaleY="970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E6D3CCE-F29B-4167-A314-102A095C8733}" srcId="{BFA78FAF-17B1-474F-BC57-DD17C1C6AAC3}" destId="{A9B99A33-3DCF-4781-8F0C-FC9869AB6661}" srcOrd="0" destOrd="0" parTransId="{922BD267-289A-4598-BA02-A723000392D7}" sibTransId="{945D99EE-3126-4065-AB02-B9009ABA84A4}"/>
    <dgm:cxn modelId="{C901B8F9-2D24-46E7-9019-5A549524C7B7}" type="presOf" srcId="{3CAC6744-A123-4C69-BEF9-22A0D8DF1A31}" destId="{72AC04DE-7F5B-4E9B-90CB-87C5E2574C68}" srcOrd="0" destOrd="0" presId="urn:microsoft.com/office/officeart/2005/8/layout/hList1"/>
    <dgm:cxn modelId="{093585AD-5F24-4518-841D-FEC6762AE4E6}" type="presOf" srcId="{B7182E79-BA5D-4A53-9A0C-A4B1C36A8AC2}" destId="{72AC04DE-7F5B-4E9B-90CB-87C5E2574C68}" srcOrd="0" destOrd="1" presId="urn:microsoft.com/office/officeart/2005/8/layout/hList1"/>
    <dgm:cxn modelId="{1ADD35A9-91E5-452A-8057-1207C6734F4E}" srcId="{C985A5F6-9328-4CDB-B9E7-D616AE4D85C0}" destId="{BFA78FAF-17B1-474F-BC57-DD17C1C6AAC3}" srcOrd="1" destOrd="0" parTransId="{7D00811D-1AB8-486D-8A2C-B5EBAB82E472}" sibTransId="{31C4713F-2E2A-49AE-8051-E56F99B17182}"/>
    <dgm:cxn modelId="{8261487A-809C-4BB0-8F95-B00AFDAA0339}" srcId="{BFA78FAF-17B1-474F-BC57-DD17C1C6AAC3}" destId="{4FE3F0CF-0542-4E24-8F38-B9D713AA8825}" srcOrd="1" destOrd="0" parTransId="{963ED79B-6E77-427E-BADD-335C33600CCD}" sibTransId="{64C30C3C-2E86-4DC5-A7E0-91F933E02248}"/>
    <dgm:cxn modelId="{30BE03EF-9A6C-4F89-91CE-A117D07125B0}" srcId="{C985A5F6-9328-4CDB-B9E7-D616AE4D85C0}" destId="{71301110-E954-4E5A-9474-0BC8AF617094}" srcOrd="0" destOrd="0" parTransId="{849DA0B1-311E-4AB3-9D4C-586FCCF04878}" sibTransId="{3D64D6A2-7BED-4CE5-AA2F-089DCC96F7C9}"/>
    <dgm:cxn modelId="{3E831D6D-BF1E-47D2-A909-A03D8B942D7D}" type="presOf" srcId="{C985A5F6-9328-4CDB-B9E7-D616AE4D85C0}" destId="{13D72E00-3BD8-45C2-8B04-2D2060E52FF1}" srcOrd="0" destOrd="0" presId="urn:microsoft.com/office/officeart/2005/8/layout/hList1"/>
    <dgm:cxn modelId="{F3F0E95D-251E-49A5-AE5E-38AC9B0A45DD}" type="presOf" srcId="{BFA78FAF-17B1-474F-BC57-DD17C1C6AAC3}" destId="{28E35E79-B55D-43A5-A45A-2A5828BE7240}" srcOrd="0" destOrd="0" presId="urn:microsoft.com/office/officeart/2005/8/layout/hList1"/>
    <dgm:cxn modelId="{6FA7977A-E312-4673-B307-68731C665C59}" type="presOf" srcId="{4FE3F0CF-0542-4E24-8F38-B9D713AA8825}" destId="{BF66D8BB-17B2-4B42-B3FE-32178FA266FC}" srcOrd="0" destOrd="1" presId="urn:microsoft.com/office/officeart/2005/8/layout/hList1"/>
    <dgm:cxn modelId="{24A35148-AD91-4B46-8948-CD2006395DA0}" srcId="{71301110-E954-4E5A-9474-0BC8AF617094}" destId="{3CAC6744-A123-4C69-BEF9-22A0D8DF1A31}" srcOrd="0" destOrd="0" parTransId="{0C7E4F79-D3D2-4796-BEEF-FA09C73FABFF}" sibTransId="{453CB495-7539-4929-9F69-0DD0D6F7E8A7}"/>
    <dgm:cxn modelId="{5FD780F2-A7A2-4EE8-9F1C-31F869DA1631}" srcId="{71301110-E954-4E5A-9474-0BC8AF617094}" destId="{B7182E79-BA5D-4A53-9A0C-A4B1C36A8AC2}" srcOrd="1" destOrd="0" parTransId="{7CEBDECC-49AD-4030-BEAC-A7CF58AA4459}" sibTransId="{E07B02BB-8590-458D-8D3F-7539418EA9D6}"/>
    <dgm:cxn modelId="{27CDAF46-217F-491B-81EF-C4D5F56E6C6A}" type="presOf" srcId="{A9B99A33-3DCF-4781-8F0C-FC9869AB6661}" destId="{BF66D8BB-17B2-4B42-B3FE-32178FA266FC}" srcOrd="0" destOrd="0" presId="urn:microsoft.com/office/officeart/2005/8/layout/hList1"/>
    <dgm:cxn modelId="{783EC882-7F7E-48AB-9F5B-27DF838A4EDA}" type="presOf" srcId="{71301110-E954-4E5A-9474-0BC8AF617094}" destId="{CE2B3282-C7DD-4099-BD95-F2E77AEC0AB9}" srcOrd="0" destOrd="0" presId="urn:microsoft.com/office/officeart/2005/8/layout/hList1"/>
    <dgm:cxn modelId="{E14A2CB5-96B9-4447-986C-510884990A25}" type="presParOf" srcId="{13D72E00-3BD8-45C2-8B04-2D2060E52FF1}" destId="{325F6DC8-6FE3-4C19-B181-D112D6BCB75F}" srcOrd="0" destOrd="0" presId="urn:microsoft.com/office/officeart/2005/8/layout/hList1"/>
    <dgm:cxn modelId="{F3AF33C1-F50C-4FDB-9CF3-7DBDBF084F73}" type="presParOf" srcId="{325F6DC8-6FE3-4C19-B181-D112D6BCB75F}" destId="{CE2B3282-C7DD-4099-BD95-F2E77AEC0AB9}" srcOrd="0" destOrd="0" presId="urn:microsoft.com/office/officeart/2005/8/layout/hList1"/>
    <dgm:cxn modelId="{2824386C-0496-4E6A-A214-1C0E14339BF0}" type="presParOf" srcId="{325F6DC8-6FE3-4C19-B181-D112D6BCB75F}" destId="{72AC04DE-7F5B-4E9B-90CB-87C5E2574C68}" srcOrd="1" destOrd="0" presId="urn:microsoft.com/office/officeart/2005/8/layout/hList1"/>
    <dgm:cxn modelId="{F1E94DAF-CE91-4DB1-8ACA-49DC15C7FCD1}" type="presParOf" srcId="{13D72E00-3BD8-45C2-8B04-2D2060E52FF1}" destId="{8B2B8C98-F94C-4852-B82A-E34AECECAC54}" srcOrd="1" destOrd="0" presId="urn:microsoft.com/office/officeart/2005/8/layout/hList1"/>
    <dgm:cxn modelId="{3319F9D4-520C-4E22-AE9C-66C81FEA6E3F}" type="presParOf" srcId="{13D72E00-3BD8-45C2-8B04-2D2060E52FF1}" destId="{6E3BA92F-04C7-4B48-80FF-C7F931A0EE6D}" srcOrd="2" destOrd="0" presId="urn:microsoft.com/office/officeart/2005/8/layout/hList1"/>
    <dgm:cxn modelId="{C69F4130-EC8B-4E12-8492-5744C04F4D39}" type="presParOf" srcId="{6E3BA92F-04C7-4B48-80FF-C7F931A0EE6D}" destId="{28E35E79-B55D-43A5-A45A-2A5828BE7240}" srcOrd="0" destOrd="0" presId="urn:microsoft.com/office/officeart/2005/8/layout/hList1"/>
    <dgm:cxn modelId="{5C842BC5-9B7B-4DCA-8C4B-77A23623B414}" type="presParOf" srcId="{6E3BA92F-04C7-4B48-80FF-C7F931A0EE6D}" destId="{BF66D8BB-17B2-4B42-B3FE-32178FA266FC}" srcOrd="1" destOrd="0" presId="urn:microsoft.com/office/officeart/2005/8/layout/hList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643C791-3D73-4D39-96FF-5EC791C67147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36AD41A-1123-4B6C-BD9A-8DA6A083CF87}">
      <dgm:prSet phldrT="[Текст]" custT="1"/>
      <dgm:spPr/>
      <dgm:t>
        <a:bodyPr/>
        <a:lstStyle/>
        <a:p>
          <a:r>
            <a:rPr lang="ru-RU" sz="2100" b="0" dirty="0" smtClean="0">
              <a:solidFill>
                <a:srgbClr val="002060"/>
              </a:solidFill>
              <a:latin typeface="Arial Narrow" pitchFamily="34" charset="0"/>
            </a:rPr>
            <a:t>«Использование учебно-игровых терминалов как средство повышения эффективности коррекционной работы с детьми с ТНР» (из опыта работы).</a:t>
          </a:r>
          <a:endParaRPr lang="ru-RU" sz="2100" b="0" dirty="0">
            <a:solidFill>
              <a:srgbClr val="002060"/>
            </a:solidFill>
            <a:latin typeface="Arial Narrow" pitchFamily="34" charset="0"/>
          </a:endParaRPr>
        </a:p>
      </dgm:t>
    </dgm:pt>
    <dgm:pt modelId="{08FC9844-10A5-4E5E-8725-68F78CAB17EB}" type="parTrans" cxnId="{102FDDAA-8F69-4371-9749-106DE0E14F84}">
      <dgm:prSet/>
      <dgm:spPr/>
      <dgm:t>
        <a:bodyPr/>
        <a:lstStyle/>
        <a:p>
          <a:endParaRPr lang="ru-RU"/>
        </a:p>
      </dgm:t>
    </dgm:pt>
    <dgm:pt modelId="{CB574B53-6786-41F6-8F8C-61B16926B3CD}" type="sibTrans" cxnId="{102FDDAA-8F69-4371-9749-106DE0E14F84}">
      <dgm:prSet/>
      <dgm:spPr/>
      <dgm:t>
        <a:bodyPr/>
        <a:lstStyle/>
        <a:p>
          <a:endParaRPr lang="ru-RU"/>
        </a:p>
      </dgm:t>
    </dgm:pt>
    <dgm:pt modelId="{1348FD91-7A85-4E5A-A73F-5BC7CAF8BF53}">
      <dgm:prSet phldrT="[Текст]" custT="1"/>
      <dgm:spPr/>
      <dgm:t>
        <a:bodyPr/>
        <a:lstStyle/>
        <a:p>
          <a:r>
            <a:rPr lang="ru-RU" sz="2100" b="1" dirty="0" err="1" smtClean="0">
              <a:solidFill>
                <a:schemeClr val="bg1"/>
              </a:solidFill>
              <a:latin typeface="Arial Narrow" pitchFamily="34" charset="0"/>
            </a:rPr>
            <a:t>Джива</a:t>
          </a:r>
          <a:r>
            <a:rPr lang="ru-RU" sz="2100" b="1" dirty="0" smtClean="0">
              <a:solidFill>
                <a:schemeClr val="bg1"/>
              </a:solidFill>
              <a:latin typeface="Arial Narrow" pitchFamily="34" charset="0"/>
            </a:rPr>
            <a:t> Наталья Александровна, </a:t>
          </a:r>
          <a:r>
            <a:rPr lang="ru-RU" sz="2100" b="0" dirty="0" smtClean="0">
              <a:solidFill>
                <a:schemeClr val="bg1"/>
              </a:solidFill>
              <a:latin typeface="Arial Narrow" pitchFamily="34" charset="0"/>
            </a:rPr>
            <a:t>учитель-дефектолог МБОУ «</a:t>
          </a:r>
          <a:r>
            <a:rPr lang="ru-RU" sz="2100" b="0" dirty="0" err="1" smtClean="0">
              <a:solidFill>
                <a:schemeClr val="bg1"/>
              </a:solidFill>
              <a:latin typeface="Arial Narrow" pitchFamily="34" charset="0"/>
            </a:rPr>
            <a:t>Варьеганская</a:t>
          </a:r>
          <a:r>
            <a:rPr lang="ru-RU" sz="2100" b="0" dirty="0" smtClean="0">
              <a:solidFill>
                <a:schemeClr val="bg1"/>
              </a:solidFill>
              <a:latin typeface="Arial Narrow" pitchFamily="34" charset="0"/>
            </a:rPr>
            <a:t> ОСШ»</a:t>
          </a:r>
          <a:endParaRPr lang="ru-RU" sz="2100" b="0" dirty="0">
            <a:solidFill>
              <a:schemeClr val="bg1"/>
            </a:solidFill>
            <a:latin typeface="Arial Narrow" pitchFamily="34" charset="0"/>
          </a:endParaRPr>
        </a:p>
      </dgm:t>
    </dgm:pt>
    <dgm:pt modelId="{1DA37B4A-3EBF-41A1-BE74-8AEF58FA5373}" type="parTrans" cxnId="{6CC8F543-D3A5-41A7-862D-00377CAF0A44}">
      <dgm:prSet/>
      <dgm:spPr/>
      <dgm:t>
        <a:bodyPr/>
        <a:lstStyle/>
        <a:p>
          <a:endParaRPr lang="ru-RU"/>
        </a:p>
      </dgm:t>
    </dgm:pt>
    <dgm:pt modelId="{73153B32-0F0C-4D77-960E-70A2A7112210}" type="sibTrans" cxnId="{6CC8F543-D3A5-41A7-862D-00377CAF0A44}">
      <dgm:prSet/>
      <dgm:spPr/>
      <dgm:t>
        <a:bodyPr/>
        <a:lstStyle/>
        <a:p>
          <a:endParaRPr lang="ru-RU"/>
        </a:p>
      </dgm:t>
    </dgm:pt>
    <dgm:pt modelId="{C9407946-CC9E-48BD-B259-58D447835181}">
      <dgm:prSet phldrT="[Текст]" custT="1"/>
      <dgm:spPr/>
      <dgm:t>
        <a:bodyPr/>
        <a:lstStyle/>
        <a:p>
          <a:r>
            <a:rPr lang="ru-RU" sz="2100" b="0" dirty="0" smtClean="0">
              <a:solidFill>
                <a:srgbClr val="002060"/>
              </a:solidFill>
              <a:latin typeface="Arial Narrow" pitchFamily="34" charset="0"/>
            </a:rPr>
            <a:t>«Использование ИКТ в образовательной деятельности учителя-дефектолога» (из опыта работы).</a:t>
          </a:r>
          <a:endParaRPr lang="ru-RU" sz="2100" b="0" dirty="0">
            <a:solidFill>
              <a:srgbClr val="002060"/>
            </a:solidFill>
            <a:latin typeface="Arial Narrow" pitchFamily="34" charset="0"/>
          </a:endParaRPr>
        </a:p>
      </dgm:t>
    </dgm:pt>
    <dgm:pt modelId="{7B000C62-1DF8-4154-8A36-DB38CE2E35B2}" type="parTrans" cxnId="{F05D82C5-D336-4F0A-B4D2-89625652D080}">
      <dgm:prSet/>
      <dgm:spPr/>
      <dgm:t>
        <a:bodyPr/>
        <a:lstStyle/>
        <a:p>
          <a:endParaRPr lang="ru-RU"/>
        </a:p>
      </dgm:t>
    </dgm:pt>
    <dgm:pt modelId="{04F99469-7776-484C-880B-4CA5D64A9A52}" type="sibTrans" cxnId="{F05D82C5-D336-4F0A-B4D2-89625652D080}">
      <dgm:prSet/>
      <dgm:spPr/>
      <dgm:t>
        <a:bodyPr/>
        <a:lstStyle/>
        <a:p>
          <a:endParaRPr lang="ru-RU"/>
        </a:p>
      </dgm:t>
    </dgm:pt>
    <dgm:pt modelId="{C47A1AF3-9AA2-4D8B-A6E2-9D5B0BB18B4F}">
      <dgm:prSet custT="1"/>
      <dgm:spPr/>
      <dgm:t>
        <a:bodyPr/>
        <a:lstStyle/>
        <a:p>
          <a:r>
            <a:rPr lang="ru-RU" sz="2100" b="1" dirty="0" err="1" smtClean="0">
              <a:latin typeface="Arial Narrow" pitchFamily="34" charset="0"/>
            </a:rPr>
            <a:t>Помпеева</a:t>
          </a:r>
          <a:r>
            <a:rPr lang="ru-RU" sz="2100" b="1" dirty="0" smtClean="0">
              <a:latin typeface="Arial Narrow" pitchFamily="34" charset="0"/>
            </a:rPr>
            <a:t> Наталья Валериевна, </a:t>
          </a:r>
          <a:r>
            <a:rPr lang="ru-RU" sz="2100" b="0" dirty="0" smtClean="0">
              <a:latin typeface="Arial Narrow" pitchFamily="34" charset="0"/>
            </a:rPr>
            <a:t>учитель-логопед МБДОУ «</a:t>
          </a:r>
          <a:r>
            <a:rPr lang="ru-RU" sz="2100" b="0" dirty="0" err="1" smtClean="0">
              <a:latin typeface="Arial Narrow" pitchFamily="34" charset="0"/>
            </a:rPr>
            <a:t>Новоаганский</a:t>
          </a:r>
          <a:r>
            <a:rPr lang="ru-RU" sz="2100" b="0" dirty="0" smtClean="0">
              <a:latin typeface="Arial Narrow" pitchFamily="34" charset="0"/>
            </a:rPr>
            <a:t> </a:t>
          </a:r>
          <a:r>
            <a:rPr lang="ru-RU" sz="2100" b="0" dirty="0" err="1" smtClean="0">
              <a:latin typeface="Arial Narrow" pitchFamily="34" charset="0"/>
            </a:rPr>
            <a:t>ДСПиО</a:t>
          </a:r>
          <a:r>
            <a:rPr lang="ru-RU" sz="2100" b="0" dirty="0" smtClean="0">
              <a:latin typeface="Arial Narrow" pitchFamily="34" charset="0"/>
            </a:rPr>
            <a:t> «Солнышко»</a:t>
          </a:r>
        </a:p>
      </dgm:t>
    </dgm:pt>
    <dgm:pt modelId="{16874050-90BC-4812-8C89-DC6675006842}" type="sibTrans" cxnId="{64780760-C736-49FF-8191-B0185FB6ABC1}">
      <dgm:prSet/>
      <dgm:spPr/>
      <dgm:t>
        <a:bodyPr/>
        <a:lstStyle/>
        <a:p>
          <a:endParaRPr lang="ru-RU"/>
        </a:p>
      </dgm:t>
    </dgm:pt>
    <dgm:pt modelId="{6740D7D2-AB2B-43D0-BD01-68D4C74AED42}" type="parTrans" cxnId="{64780760-C736-49FF-8191-B0185FB6ABC1}">
      <dgm:prSet/>
      <dgm:spPr/>
      <dgm:t>
        <a:bodyPr/>
        <a:lstStyle/>
        <a:p>
          <a:endParaRPr lang="ru-RU"/>
        </a:p>
      </dgm:t>
    </dgm:pt>
    <dgm:pt modelId="{3B3CF2D6-7672-4D18-9DD0-0C2F7CA852EA}" type="pres">
      <dgm:prSet presAssocID="{A643C791-3D73-4D39-96FF-5EC791C6714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35E8E2C-77E4-40D3-89B8-D4EF5A29DCDA}" type="pres">
      <dgm:prSet presAssocID="{C47A1AF3-9AA2-4D8B-A6E2-9D5B0BB18B4F}" presName="linNode" presStyleCnt="0"/>
      <dgm:spPr/>
    </dgm:pt>
    <dgm:pt modelId="{875CBBB3-AEF9-4031-8B08-D0C3807EF110}" type="pres">
      <dgm:prSet presAssocID="{C47A1AF3-9AA2-4D8B-A6E2-9D5B0BB18B4F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5B12AB-D300-4FFC-A175-A75908DE7F92}" type="pres">
      <dgm:prSet presAssocID="{C47A1AF3-9AA2-4D8B-A6E2-9D5B0BB18B4F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B6A100-4CCC-4AD2-A9B6-630773A41D06}" type="pres">
      <dgm:prSet presAssocID="{16874050-90BC-4812-8C89-DC6675006842}" presName="sp" presStyleCnt="0"/>
      <dgm:spPr/>
    </dgm:pt>
    <dgm:pt modelId="{B3C51028-F597-4503-8DF7-7C0EEA8C86C9}" type="pres">
      <dgm:prSet presAssocID="{1348FD91-7A85-4E5A-A73F-5BC7CAF8BF53}" presName="linNode" presStyleCnt="0"/>
      <dgm:spPr/>
    </dgm:pt>
    <dgm:pt modelId="{C60BD89D-6FB7-4555-829B-E87ACDB7C798}" type="pres">
      <dgm:prSet presAssocID="{1348FD91-7A85-4E5A-A73F-5BC7CAF8BF53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5AB4FD-E6D5-45BB-98D6-154ED3A9DAC5}" type="pres">
      <dgm:prSet presAssocID="{1348FD91-7A85-4E5A-A73F-5BC7CAF8BF53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C82A3BA-5CCD-4611-81F6-3A8F6A290535}" type="presOf" srcId="{C9407946-CC9E-48BD-B259-58D447835181}" destId="{1A5AB4FD-E6D5-45BB-98D6-154ED3A9DAC5}" srcOrd="0" destOrd="0" presId="urn:microsoft.com/office/officeart/2005/8/layout/vList5"/>
    <dgm:cxn modelId="{102FDDAA-8F69-4371-9749-106DE0E14F84}" srcId="{C47A1AF3-9AA2-4D8B-A6E2-9D5B0BB18B4F}" destId="{736AD41A-1123-4B6C-BD9A-8DA6A083CF87}" srcOrd="0" destOrd="0" parTransId="{08FC9844-10A5-4E5E-8725-68F78CAB17EB}" sibTransId="{CB574B53-6786-41F6-8F8C-61B16926B3CD}"/>
    <dgm:cxn modelId="{64780760-C736-49FF-8191-B0185FB6ABC1}" srcId="{A643C791-3D73-4D39-96FF-5EC791C67147}" destId="{C47A1AF3-9AA2-4D8B-A6E2-9D5B0BB18B4F}" srcOrd="0" destOrd="0" parTransId="{6740D7D2-AB2B-43D0-BD01-68D4C74AED42}" sibTransId="{16874050-90BC-4812-8C89-DC6675006842}"/>
    <dgm:cxn modelId="{F05D82C5-D336-4F0A-B4D2-89625652D080}" srcId="{1348FD91-7A85-4E5A-A73F-5BC7CAF8BF53}" destId="{C9407946-CC9E-48BD-B259-58D447835181}" srcOrd="0" destOrd="0" parTransId="{7B000C62-1DF8-4154-8A36-DB38CE2E35B2}" sibTransId="{04F99469-7776-484C-880B-4CA5D64A9A52}"/>
    <dgm:cxn modelId="{A1C9BF8D-FCF3-4247-9E60-0AB22E6505AF}" type="presOf" srcId="{1348FD91-7A85-4E5A-A73F-5BC7CAF8BF53}" destId="{C60BD89D-6FB7-4555-829B-E87ACDB7C798}" srcOrd="0" destOrd="0" presId="urn:microsoft.com/office/officeart/2005/8/layout/vList5"/>
    <dgm:cxn modelId="{766D0120-DC31-4200-AF1D-58FACD5DDFB2}" type="presOf" srcId="{736AD41A-1123-4B6C-BD9A-8DA6A083CF87}" destId="{395B12AB-D300-4FFC-A175-A75908DE7F92}" srcOrd="0" destOrd="0" presId="urn:microsoft.com/office/officeart/2005/8/layout/vList5"/>
    <dgm:cxn modelId="{75D0CA3C-FC3A-4D80-BF38-E0DE8C8DB1AA}" type="presOf" srcId="{A643C791-3D73-4D39-96FF-5EC791C67147}" destId="{3B3CF2D6-7672-4D18-9DD0-0C2F7CA852EA}" srcOrd="0" destOrd="0" presId="urn:microsoft.com/office/officeart/2005/8/layout/vList5"/>
    <dgm:cxn modelId="{612A30EA-124D-4713-B1FE-180073908F19}" type="presOf" srcId="{C47A1AF3-9AA2-4D8B-A6E2-9D5B0BB18B4F}" destId="{875CBBB3-AEF9-4031-8B08-D0C3807EF110}" srcOrd="0" destOrd="0" presId="urn:microsoft.com/office/officeart/2005/8/layout/vList5"/>
    <dgm:cxn modelId="{6CC8F543-D3A5-41A7-862D-00377CAF0A44}" srcId="{A643C791-3D73-4D39-96FF-5EC791C67147}" destId="{1348FD91-7A85-4E5A-A73F-5BC7CAF8BF53}" srcOrd="1" destOrd="0" parTransId="{1DA37B4A-3EBF-41A1-BE74-8AEF58FA5373}" sibTransId="{73153B32-0F0C-4D77-960E-70A2A7112210}"/>
    <dgm:cxn modelId="{6E5B3F86-2192-4C20-8D6A-91C5819295FD}" type="presParOf" srcId="{3B3CF2D6-7672-4D18-9DD0-0C2F7CA852EA}" destId="{F35E8E2C-77E4-40D3-89B8-D4EF5A29DCDA}" srcOrd="0" destOrd="0" presId="urn:microsoft.com/office/officeart/2005/8/layout/vList5"/>
    <dgm:cxn modelId="{1533715C-8CE3-487E-B062-96D992E68149}" type="presParOf" srcId="{F35E8E2C-77E4-40D3-89B8-D4EF5A29DCDA}" destId="{875CBBB3-AEF9-4031-8B08-D0C3807EF110}" srcOrd="0" destOrd="0" presId="urn:microsoft.com/office/officeart/2005/8/layout/vList5"/>
    <dgm:cxn modelId="{821239C1-613D-4770-933A-DD7465BC927D}" type="presParOf" srcId="{F35E8E2C-77E4-40D3-89B8-D4EF5A29DCDA}" destId="{395B12AB-D300-4FFC-A175-A75908DE7F92}" srcOrd="1" destOrd="0" presId="urn:microsoft.com/office/officeart/2005/8/layout/vList5"/>
    <dgm:cxn modelId="{8C2B120D-9676-4781-A4A8-0271DA58D9F2}" type="presParOf" srcId="{3B3CF2D6-7672-4D18-9DD0-0C2F7CA852EA}" destId="{D2B6A100-4CCC-4AD2-A9B6-630773A41D06}" srcOrd="1" destOrd="0" presId="urn:microsoft.com/office/officeart/2005/8/layout/vList5"/>
    <dgm:cxn modelId="{8105A6EF-3C94-4890-AB9E-65E8459C456B}" type="presParOf" srcId="{3B3CF2D6-7672-4D18-9DD0-0C2F7CA852EA}" destId="{B3C51028-F597-4503-8DF7-7C0EEA8C86C9}" srcOrd="2" destOrd="0" presId="urn:microsoft.com/office/officeart/2005/8/layout/vList5"/>
    <dgm:cxn modelId="{3F410B52-A0FF-4535-B74A-83A613076287}" type="presParOf" srcId="{B3C51028-F597-4503-8DF7-7C0EEA8C86C9}" destId="{C60BD89D-6FB7-4555-829B-E87ACDB7C798}" srcOrd="0" destOrd="0" presId="urn:microsoft.com/office/officeart/2005/8/layout/vList5"/>
    <dgm:cxn modelId="{EBDE5B7F-C3C6-4FE4-AB69-A380C76B20B7}" type="presParOf" srcId="{B3C51028-F597-4503-8DF7-7C0EEA8C86C9}" destId="{1A5AB4FD-E6D5-45BB-98D6-154ED3A9DAC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643C791-3D73-4D39-96FF-5EC791C67147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6FD83DA-DF75-400C-8F4E-EABB1FA6E52B}">
      <dgm:prSet phldrT="[Текст]" custT="1"/>
      <dgm:spPr/>
      <dgm:t>
        <a:bodyPr/>
        <a:lstStyle/>
        <a:p>
          <a:r>
            <a:rPr lang="ru-RU" sz="2100" b="1" dirty="0" err="1" smtClean="0">
              <a:latin typeface="Arial Narrow" pitchFamily="34" charset="0"/>
            </a:rPr>
            <a:t>Кандаурова</a:t>
          </a:r>
          <a:r>
            <a:rPr lang="ru-RU" sz="2100" b="1" dirty="0" smtClean="0">
              <a:latin typeface="Arial Narrow" pitchFamily="34" charset="0"/>
            </a:rPr>
            <a:t> </a:t>
          </a:r>
          <a:r>
            <a:rPr lang="ru-RU" sz="2100" b="1" dirty="0" err="1" smtClean="0">
              <a:latin typeface="Arial Narrow" pitchFamily="34" charset="0"/>
            </a:rPr>
            <a:t>Гульзиря</a:t>
          </a:r>
          <a:r>
            <a:rPr lang="ru-RU" sz="2100" b="1" dirty="0" smtClean="0">
              <a:latin typeface="Arial Narrow" pitchFamily="34" charset="0"/>
            </a:rPr>
            <a:t> </a:t>
          </a:r>
          <a:r>
            <a:rPr lang="ru-RU" sz="2100" b="1" dirty="0" err="1" smtClean="0">
              <a:latin typeface="Arial Narrow" pitchFamily="34" charset="0"/>
            </a:rPr>
            <a:t>Наилевна</a:t>
          </a:r>
          <a:r>
            <a:rPr lang="ru-RU" sz="2100" b="1" dirty="0" smtClean="0">
              <a:latin typeface="Arial Narrow" pitchFamily="34" charset="0"/>
            </a:rPr>
            <a:t> учитель-логопед                  </a:t>
          </a:r>
          <a:r>
            <a:rPr lang="ru-RU" sz="2100" b="0" dirty="0" smtClean="0">
              <a:latin typeface="Arial Narrow" pitchFamily="34" charset="0"/>
            </a:rPr>
            <a:t>МБДОУ «</a:t>
          </a:r>
          <a:r>
            <a:rPr lang="ru-RU" sz="2100" b="0" dirty="0" err="1" smtClean="0">
              <a:latin typeface="Arial Narrow" pitchFamily="34" charset="0"/>
            </a:rPr>
            <a:t>Излучинский</a:t>
          </a:r>
          <a:r>
            <a:rPr lang="ru-RU" sz="2100" b="0" dirty="0" smtClean="0">
              <a:latin typeface="Arial Narrow" pitchFamily="34" charset="0"/>
            </a:rPr>
            <a:t> ДСКВ «Сказка»</a:t>
          </a:r>
          <a:endParaRPr lang="ru-RU" sz="2100" b="0" dirty="0">
            <a:latin typeface="Arial Narrow" pitchFamily="34" charset="0"/>
          </a:endParaRPr>
        </a:p>
      </dgm:t>
    </dgm:pt>
    <dgm:pt modelId="{9FF02FAF-85B6-4996-AD65-132C9A29AE90}" type="parTrans" cxnId="{0F3AB76C-68EE-4DC3-BB1A-A01E9BA1C55C}">
      <dgm:prSet/>
      <dgm:spPr/>
      <dgm:t>
        <a:bodyPr/>
        <a:lstStyle/>
        <a:p>
          <a:endParaRPr lang="ru-RU"/>
        </a:p>
      </dgm:t>
    </dgm:pt>
    <dgm:pt modelId="{61151EBC-D303-4238-BD9A-27A148340C12}" type="sibTrans" cxnId="{0F3AB76C-68EE-4DC3-BB1A-A01E9BA1C55C}">
      <dgm:prSet/>
      <dgm:spPr/>
      <dgm:t>
        <a:bodyPr/>
        <a:lstStyle/>
        <a:p>
          <a:endParaRPr lang="ru-RU"/>
        </a:p>
      </dgm:t>
    </dgm:pt>
    <dgm:pt modelId="{7287EC00-2C5F-4A4F-BA4F-A5BC7DA528C2}">
      <dgm:prSet phldrT="[Текст]" custT="1"/>
      <dgm:spPr/>
      <dgm:t>
        <a:bodyPr/>
        <a:lstStyle/>
        <a:p>
          <a:r>
            <a:rPr lang="ru-RU" sz="2100" b="0" dirty="0" smtClean="0">
              <a:solidFill>
                <a:srgbClr val="002060"/>
              </a:solidFill>
              <a:latin typeface="Arial Narrow" pitchFamily="34" charset="0"/>
            </a:rPr>
            <a:t>«Генератор логопедических заданий. Программа для создания домашних логопедических заданий за 1 минуту» (из опыта работы).</a:t>
          </a:r>
          <a:endParaRPr lang="ru-RU" sz="2100" b="0" dirty="0">
            <a:solidFill>
              <a:srgbClr val="002060"/>
            </a:solidFill>
            <a:latin typeface="Arial Narrow" pitchFamily="34" charset="0"/>
          </a:endParaRPr>
        </a:p>
      </dgm:t>
    </dgm:pt>
    <dgm:pt modelId="{78338C37-7AE7-4FE3-A897-B7CD02CD61B4}" type="parTrans" cxnId="{85E1A717-29F8-432C-B9CC-FECC8AEF213C}">
      <dgm:prSet/>
      <dgm:spPr/>
      <dgm:t>
        <a:bodyPr/>
        <a:lstStyle/>
        <a:p>
          <a:endParaRPr lang="ru-RU"/>
        </a:p>
      </dgm:t>
    </dgm:pt>
    <dgm:pt modelId="{B309CCF8-A317-4189-BED3-2C14BC0C56F6}" type="sibTrans" cxnId="{85E1A717-29F8-432C-B9CC-FECC8AEF213C}">
      <dgm:prSet/>
      <dgm:spPr/>
      <dgm:t>
        <a:bodyPr/>
        <a:lstStyle/>
        <a:p>
          <a:endParaRPr lang="ru-RU"/>
        </a:p>
      </dgm:t>
    </dgm:pt>
    <dgm:pt modelId="{D9776B1B-A04B-46C4-88A8-AAE64D0FFC41}">
      <dgm:prSet custT="1"/>
      <dgm:spPr/>
      <dgm:t>
        <a:bodyPr/>
        <a:lstStyle/>
        <a:p>
          <a:r>
            <a:rPr lang="ru-RU" sz="2100" b="0" dirty="0" smtClean="0">
              <a:solidFill>
                <a:srgbClr val="002060"/>
              </a:solidFill>
              <a:latin typeface="Arial Narrow" pitchFamily="34" charset="0"/>
            </a:rPr>
            <a:t>«Применение интерактивного оборудования «LOGOEDU» в коррекционной работе с детьми с ОВЗ» (из опыта работы).</a:t>
          </a:r>
          <a:endParaRPr lang="ru-RU" sz="2100" b="0" dirty="0">
            <a:solidFill>
              <a:srgbClr val="002060"/>
            </a:solidFill>
            <a:latin typeface="Arial Narrow" pitchFamily="34" charset="0"/>
          </a:endParaRPr>
        </a:p>
      </dgm:t>
    </dgm:pt>
    <dgm:pt modelId="{0BB85ED0-6CF6-4344-8CA2-637C79FA997F}" type="parTrans" cxnId="{EEB30549-5478-4A5B-BE67-12FA44A1D472}">
      <dgm:prSet/>
      <dgm:spPr/>
      <dgm:t>
        <a:bodyPr/>
        <a:lstStyle/>
        <a:p>
          <a:endParaRPr lang="ru-RU"/>
        </a:p>
      </dgm:t>
    </dgm:pt>
    <dgm:pt modelId="{167A055F-D1E5-47DC-8AA7-138E952766C8}" type="sibTrans" cxnId="{EEB30549-5478-4A5B-BE67-12FA44A1D472}">
      <dgm:prSet/>
      <dgm:spPr/>
      <dgm:t>
        <a:bodyPr/>
        <a:lstStyle/>
        <a:p>
          <a:endParaRPr lang="ru-RU"/>
        </a:p>
      </dgm:t>
    </dgm:pt>
    <dgm:pt modelId="{C0361949-65CD-4633-B2C6-428A79BDDEEB}">
      <dgm:prSet/>
      <dgm:spPr/>
      <dgm:t>
        <a:bodyPr/>
        <a:lstStyle/>
        <a:p>
          <a:r>
            <a:rPr lang="ru-RU" b="1" dirty="0" smtClean="0">
              <a:latin typeface="Arial Narrow" pitchFamily="34" charset="0"/>
            </a:rPr>
            <a:t>Лещева Ольга Анатольевна, </a:t>
          </a:r>
          <a:r>
            <a:rPr lang="ru-RU" b="0" dirty="0" smtClean="0">
              <a:latin typeface="Arial Narrow" pitchFamily="34" charset="0"/>
            </a:rPr>
            <a:t>учитель-логопед                  МБДОУ «</a:t>
          </a:r>
          <a:r>
            <a:rPr lang="ru-RU" b="0" dirty="0" err="1" smtClean="0">
              <a:latin typeface="Arial Narrow" pitchFamily="34" charset="0"/>
            </a:rPr>
            <a:t>Новоаганский</a:t>
          </a:r>
          <a:r>
            <a:rPr lang="ru-RU" b="0" dirty="0" smtClean="0">
              <a:latin typeface="Arial Narrow" pitchFamily="34" charset="0"/>
            </a:rPr>
            <a:t> ДСКВ «Снежинка»</a:t>
          </a:r>
          <a:endParaRPr lang="ru-RU" b="0" dirty="0">
            <a:latin typeface="Arial Narrow" pitchFamily="34" charset="0"/>
          </a:endParaRPr>
        </a:p>
      </dgm:t>
    </dgm:pt>
    <dgm:pt modelId="{E36814A8-1085-41A2-B6FB-680E721675EB}" type="sibTrans" cxnId="{31F9F4A6-0D43-4EC6-AC18-53B37F0C68C6}">
      <dgm:prSet/>
      <dgm:spPr/>
      <dgm:t>
        <a:bodyPr/>
        <a:lstStyle/>
        <a:p>
          <a:endParaRPr lang="ru-RU"/>
        </a:p>
      </dgm:t>
    </dgm:pt>
    <dgm:pt modelId="{39920C00-710B-443C-92CE-7E7DE8B498FB}" type="parTrans" cxnId="{31F9F4A6-0D43-4EC6-AC18-53B37F0C68C6}">
      <dgm:prSet/>
      <dgm:spPr/>
      <dgm:t>
        <a:bodyPr/>
        <a:lstStyle/>
        <a:p>
          <a:endParaRPr lang="ru-RU"/>
        </a:p>
      </dgm:t>
    </dgm:pt>
    <dgm:pt modelId="{3B3CF2D6-7672-4D18-9DD0-0C2F7CA852EA}" type="pres">
      <dgm:prSet presAssocID="{A643C791-3D73-4D39-96FF-5EC791C6714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997917F-4476-4D87-91E3-ED9B14C8020B}" type="pres">
      <dgm:prSet presAssocID="{F6FD83DA-DF75-400C-8F4E-EABB1FA6E52B}" presName="linNode" presStyleCnt="0"/>
      <dgm:spPr/>
    </dgm:pt>
    <dgm:pt modelId="{0AA9D2DA-8EB7-423C-82D5-6107C0630CEA}" type="pres">
      <dgm:prSet presAssocID="{F6FD83DA-DF75-400C-8F4E-EABB1FA6E52B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826542-C3C4-4D45-A3FD-0B4BE609A27C}" type="pres">
      <dgm:prSet presAssocID="{F6FD83DA-DF75-400C-8F4E-EABB1FA6E52B}" presName="descendantText" presStyleLbl="alignAccFollowNode1" presStyleIdx="0" presStyleCnt="2" custLinFactNeighborX="-794" custLinFactNeighborY="42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EFB28A-CABA-4D6D-9750-1174DC562909}" type="pres">
      <dgm:prSet presAssocID="{61151EBC-D303-4238-BD9A-27A148340C12}" presName="sp" presStyleCnt="0"/>
      <dgm:spPr/>
    </dgm:pt>
    <dgm:pt modelId="{6746F53C-EF1F-4298-8D76-6247CE9C427F}" type="pres">
      <dgm:prSet presAssocID="{C0361949-65CD-4633-B2C6-428A79BDDEEB}" presName="linNode" presStyleCnt="0"/>
      <dgm:spPr/>
    </dgm:pt>
    <dgm:pt modelId="{DA2F7210-C437-41BA-BD8A-E79AF6236400}" type="pres">
      <dgm:prSet presAssocID="{C0361949-65CD-4633-B2C6-428A79BDDEEB}" presName="parentText" presStyleLbl="node1" presStyleIdx="1" presStyleCnt="2" custLinFactNeighborX="-508" custLinFactNeighborY="203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989239-2EF0-42A8-8E45-B89E17F0CE8C}" type="pres">
      <dgm:prSet presAssocID="{C0361949-65CD-4633-B2C6-428A79BDDEEB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1F9F4A6-0D43-4EC6-AC18-53B37F0C68C6}" srcId="{A643C791-3D73-4D39-96FF-5EC791C67147}" destId="{C0361949-65CD-4633-B2C6-428A79BDDEEB}" srcOrd="1" destOrd="0" parTransId="{39920C00-710B-443C-92CE-7E7DE8B498FB}" sibTransId="{E36814A8-1085-41A2-B6FB-680E721675EB}"/>
    <dgm:cxn modelId="{EEB30549-5478-4A5B-BE67-12FA44A1D472}" srcId="{C0361949-65CD-4633-B2C6-428A79BDDEEB}" destId="{D9776B1B-A04B-46C4-88A8-AAE64D0FFC41}" srcOrd="0" destOrd="0" parTransId="{0BB85ED0-6CF6-4344-8CA2-637C79FA997F}" sibTransId="{167A055F-D1E5-47DC-8AA7-138E952766C8}"/>
    <dgm:cxn modelId="{0356DFD1-E680-4E1C-B03E-A15E6FDE7E88}" type="presOf" srcId="{D9776B1B-A04B-46C4-88A8-AAE64D0FFC41}" destId="{73989239-2EF0-42A8-8E45-B89E17F0CE8C}" srcOrd="0" destOrd="0" presId="urn:microsoft.com/office/officeart/2005/8/layout/vList5"/>
    <dgm:cxn modelId="{676612D5-9A95-4FF1-97F9-D6034EDB7CB2}" type="presOf" srcId="{C0361949-65CD-4633-B2C6-428A79BDDEEB}" destId="{DA2F7210-C437-41BA-BD8A-E79AF6236400}" srcOrd="0" destOrd="0" presId="urn:microsoft.com/office/officeart/2005/8/layout/vList5"/>
    <dgm:cxn modelId="{75D0CA3C-FC3A-4D80-BF38-E0DE8C8DB1AA}" type="presOf" srcId="{A643C791-3D73-4D39-96FF-5EC791C67147}" destId="{3B3CF2D6-7672-4D18-9DD0-0C2F7CA852EA}" srcOrd="0" destOrd="0" presId="urn:microsoft.com/office/officeart/2005/8/layout/vList5"/>
    <dgm:cxn modelId="{0F3AB76C-68EE-4DC3-BB1A-A01E9BA1C55C}" srcId="{A643C791-3D73-4D39-96FF-5EC791C67147}" destId="{F6FD83DA-DF75-400C-8F4E-EABB1FA6E52B}" srcOrd="0" destOrd="0" parTransId="{9FF02FAF-85B6-4996-AD65-132C9A29AE90}" sibTransId="{61151EBC-D303-4238-BD9A-27A148340C12}"/>
    <dgm:cxn modelId="{FFB55835-E49D-4857-8FA9-2492A5FCC267}" type="presOf" srcId="{7287EC00-2C5F-4A4F-BA4F-A5BC7DA528C2}" destId="{59826542-C3C4-4D45-A3FD-0B4BE609A27C}" srcOrd="0" destOrd="0" presId="urn:microsoft.com/office/officeart/2005/8/layout/vList5"/>
    <dgm:cxn modelId="{85FBC685-6ECA-4D1B-8311-ABBB3C5BAEB7}" type="presOf" srcId="{F6FD83DA-DF75-400C-8F4E-EABB1FA6E52B}" destId="{0AA9D2DA-8EB7-423C-82D5-6107C0630CEA}" srcOrd="0" destOrd="0" presId="urn:microsoft.com/office/officeart/2005/8/layout/vList5"/>
    <dgm:cxn modelId="{85E1A717-29F8-432C-B9CC-FECC8AEF213C}" srcId="{F6FD83DA-DF75-400C-8F4E-EABB1FA6E52B}" destId="{7287EC00-2C5F-4A4F-BA4F-A5BC7DA528C2}" srcOrd="0" destOrd="0" parTransId="{78338C37-7AE7-4FE3-A897-B7CD02CD61B4}" sibTransId="{B309CCF8-A317-4189-BED3-2C14BC0C56F6}"/>
    <dgm:cxn modelId="{D934DB1D-149C-4EF3-9F46-3A2EB40B7255}" type="presParOf" srcId="{3B3CF2D6-7672-4D18-9DD0-0C2F7CA852EA}" destId="{2997917F-4476-4D87-91E3-ED9B14C8020B}" srcOrd="0" destOrd="0" presId="urn:microsoft.com/office/officeart/2005/8/layout/vList5"/>
    <dgm:cxn modelId="{35128FDC-C3C3-4A0E-802D-C8AEA0FFC40F}" type="presParOf" srcId="{2997917F-4476-4D87-91E3-ED9B14C8020B}" destId="{0AA9D2DA-8EB7-423C-82D5-6107C0630CEA}" srcOrd="0" destOrd="0" presId="urn:microsoft.com/office/officeart/2005/8/layout/vList5"/>
    <dgm:cxn modelId="{22215E5A-F551-4E39-B3E6-22A98A965A2F}" type="presParOf" srcId="{2997917F-4476-4D87-91E3-ED9B14C8020B}" destId="{59826542-C3C4-4D45-A3FD-0B4BE609A27C}" srcOrd="1" destOrd="0" presId="urn:microsoft.com/office/officeart/2005/8/layout/vList5"/>
    <dgm:cxn modelId="{4A2BC27A-3E43-4111-98AC-2E7BFCC6210D}" type="presParOf" srcId="{3B3CF2D6-7672-4D18-9DD0-0C2F7CA852EA}" destId="{83EFB28A-CABA-4D6D-9750-1174DC562909}" srcOrd="1" destOrd="0" presId="urn:microsoft.com/office/officeart/2005/8/layout/vList5"/>
    <dgm:cxn modelId="{99563DCB-B287-4E8E-8D5B-2C9226270B15}" type="presParOf" srcId="{3B3CF2D6-7672-4D18-9DD0-0C2F7CA852EA}" destId="{6746F53C-EF1F-4298-8D76-6247CE9C427F}" srcOrd="2" destOrd="0" presId="urn:microsoft.com/office/officeart/2005/8/layout/vList5"/>
    <dgm:cxn modelId="{F2459B82-3BC6-41CD-9034-8BA143E98793}" type="presParOf" srcId="{6746F53C-EF1F-4298-8D76-6247CE9C427F}" destId="{DA2F7210-C437-41BA-BD8A-E79AF6236400}" srcOrd="0" destOrd="0" presId="urn:microsoft.com/office/officeart/2005/8/layout/vList5"/>
    <dgm:cxn modelId="{0BC29158-B5CC-478D-9985-9E355FBE9140}" type="presParOf" srcId="{6746F53C-EF1F-4298-8D76-6247CE9C427F}" destId="{73989239-2EF0-42A8-8E45-B89E17F0CE8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643C791-3D73-4D39-96FF-5EC791C67147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287EC00-2C5F-4A4F-BA4F-A5BC7DA528C2}">
      <dgm:prSet phldrT="[Текст]" custT="1"/>
      <dgm:spPr/>
      <dgm:t>
        <a:bodyPr/>
        <a:lstStyle/>
        <a:p>
          <a:r>
            <a:rPr lang="ru-RU" sz="2100" b="0" dirty="0" smtClean="0">
              <a:solidFill>
                <a:srgbClr val="002060"/>
              </a:solidFill>
              <a:latin typeface="Arial Narrow" pitchFamily="34" charset="0"/>
            </a:rPr>
            <a:t>Подведение итогов работы.</a:t>
          </a:r>
          <a:endParaRPr lang="ru-RU" sz="2100" b="0" dirty="0">
            <a:solidFill>
              <a:srgbClr val="002060"/>
            </a:solidFill>
            <a:latin typeface="Arial Narrow" pitchFamily="34" charset="0"/>
          </a:endParaRPr>
        </a:p>
      </dgm:t>
    </dgm:pt>
    <dgm:pt modelId="{78338C37-7AE7-4FE3-A897-B7CD02CD61B4}" type="parTrans" cxnId="{85E1A717-29F8-432C-B9CC-FECC8AEF213C}">
      <dgm:prSet/>
      <dgm:spPr/>
      <dgm:t>
        <a:bodyPr/>
        <a:lstStyle/>
        <a:p>
          <a:endParaRPr lang="ru-RU"/>
        </a:p>
      </dgm:t>
    </dgm:pt>
    <dgm:pt modelId="{B309CCF8-A317-4189-BED3-2C14BC0C56F6}" type="sibTrans" cxnId="{85E1A717-29F8-432C-B9CC-FECC8AEF213C}">
      <dgm:prSet/>
      <dgm:spPr/>
      <dgm:t>
        <a:bodyPr/>
        <a:lstStyle/>
        <a:p>
          <a:endParaRPr lang="ru-RU"/>
        </a:p>
      </dgm:t>
    </dgm:pt>
    <dgm:pt modelId="{F6FD83DA-DF75-400C-8F4E-EABB1FA6E52B}">
      <dgm:prSet phldrT="[Текст]" custT="1"/>
      <dgm:spPr/>
      <dgm:t>
        <a:bodyPr/>
        <a:lstStyle/>
        <a:p>
          <a:r>
            <a:rPr lang="ru-RU" sz="2100" b="1" dirty="0" smtClean="0">
              <a:latin typeface="Arial Narrow" pitchFamily="34" charset="0"/>
            </a:rPr>
            <a:t>Михайлова Алсу </a:t>
          </a:r>
          <a:r>
            <a:rPr lang="ru-RU" sz="2100" b="1" dirty="0" err="1" smtClean="0">
              <a:latin typeface="Arial Narrow" pitchFamily="34" charset="0"/>
            </a:rPr>
            <a:t>Таштимировна</a:t>
          </a:r>
          <a:r>
            <a:rPr lang="ru-RU" sz="2100" b="0" dirty="0" smtClean="0">
              <a:latin typeface="Arial Narrow" pitchFamily="34" charset="0"/>
            </a:rPr>
            <a:t>,        руководитель РМО учителей–логопедов и учителей–дефектологов МБОУ  НВР</a:t>
          </a:r>
          <a:endParaRPr lang="ru-RU" sz="2100" b="0" dirty="0">
            <a:latin typeface="Arial Narrow" pitchFamily="34" charset="0"/>
          </a:endParaRPr>
        </a:p>
      </dgm:t>
    </dgm:pt>
    <dgm:pt modelId="{61151EBC-D303-4238-BD9A-27A148340C12}" type="sibTrans" cxnId="{0F3AB76C-68EE-4DC3-BB1A-A01E9BA1C55C}">
      <dgm:prSet/>
      <dgm:spPr/>
      <dgm:t>
        <a:bodyPr/>
        <a:lstStyle/>
        <a:p>
          <a:endParaRPr lang="ru-RU"/>
        </a:p>
      </dgm:t>
    </dgm:pt>
    <dgm:pt modelId="{9FF02FAF-85B6-4996-AD65-132C9A29AE90}" type="parTrans" cxnId="{0F3AB76C-68EE-4DC3-BB1A-A01E9BA1C55C}">
      <dgm:prSet/>
      <dgm:spPr/>
      <dgm:t>
        <a:bodyPr/>
        <a:lstStyle/>
        <a:p>
          <a:endParaRPr lang="ru-RU"/>
        </a:p>
      </dgm:t>
    </dgm:pt>
    <dgm:pt modelId="{3B3CF2D6-7672-4D18-9DD0-0C2F7CA852EA}" type="pres">
      <dgm:prSet presAssocID="{A643C791-3D73-4D39-96FF-5EC791C6714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997917F-4476-4D87-91E3-ED9B14C8020B}" type="pres">
      <dgm:prSet presAssocID="{F6FD83DA-DF75-400C-8F4E-EABB1FA6E52B}" presName="linNode" presStyleCnt="0"/>
      <dgm:spPr/>
    </dgm:pt>
    <dgm:pt modelId="{0AA9D2DA-8EB7-423C-82D5-6107C0630CEA}" type="pres">
      <dgm:prSet presAssocID="{F6FD83DA-DF75-400C-8F4E-EABB1FA6E52B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826542-C3C4-4D45-A3FD-0B4BE609A27C}" type="pres">
      <dgm:prSet presAssocID="{F6FD83DA-DF75-400C-8F4E-EABB1FA6E52B}" presName="descendantText" presStyleLbl="alignAccFollowNode1" presStyleIdx="0" presStyleCnt="1" custLinFactNeighborX="-794" custLinFactNeighborY="42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5D0CA3C-FC3A-4D80-BF38-E0DE8C8DB1AA}" type="presOf" srcId="{A643C791-3D73-4D39-96FF-5EC791C67147}" destId="{3B3CF2D6-7672-4D18-9DD0-0C2F7CA852EA}" srcOrd="0" destOrd="0" presId="urn:microsoft.com/office/officeart/2005/8/layout/vList5"/>
    <dgm:cxn modelId="{0F3AB76C-68EE-4DC3-BB1A-A01E9BA1C55C}" srcId="{A643C791-3D73-4D39-96FF-5EC791C67147}" destId="{F6FD83DA-DF75-400C-8F4E-EABB1FA6E52B}" srcOrd="0" destOrd="0" parTransId="{9FF02FAF-85B6-4996-AD65-132C9A29AE90}" sibTransId="{61151EBC-D303-4238-BD9A-27A148340C12}"/>
    <dgm:cxn modelId="{FFB55835-E49D-4857-8FA9-2492A5FCC267}" type="presOf" srcId="{7287EC00-2C5F-4A4F-BA4F-A5BC7DA528C2}" destId="{59826542-C3C4-4D45-A3FD-0B4BE609A27C}" srcOrd="0" destOrd="0" presId="urn:microsoft.com/office/officeart/2005/8/layout/vList5"/>
    <dgm:cxn modelId="{85FBC685-6ECA-4D1B-8311-ABBB3C5BAEB7}" type="presOf" srcId="{F6FD83DA-DF75-400C-8F4E-EABB1FA6E52B}" destId="{0AA9D2DA-8EB7-423C-82D5-6107C0630CEA}" srcOrd="0" destOrd="0" presId="urn:microsoft.com/office/officeart/2005/8/layout/vList5"/>
    <dgm:cxn modelId="{85E1A717-29F8-432C-B9CC-FECC8AEF213C}" srcId="{F6FD83DA-DF75-400C-8F4E-EABB1FA6E52B}" destId="{7287EC00-2C5F-4A4F-BA4F-A5BC7DA528C2}" srcOrd="0" destOrd="0" parTransId="{78338C37-7AE7-4FE3-A897-B7CD02CD61B4}" sibTransId="{B309CCF8-A317-4189-BED3-2C14BC0C56F6}"/>
    <dgm:cxn modelId="{D934DB1D-149C-4EF3-9F46-3A2EB40B7255}" type="presParOf" srcId="{3B3CF2D6-7672-4D18-9DD0-0C2F7CA852EA}" destId="{2997917F-4476-4D87-91E3-ED9B14C8020B}" srcOrd="0" destOrd="0" presId="urn:microsoft.com/office/officeart/2005/8/layout/vList5"/>
    <dgm:cxn modelId="{35128FDC-C3C3-4A0E-802D-C8AEA0FFC40F}" type="presParOf" srcId="{2997917F-4476-4D87-91E3-ED9B14C8020B}" destId="{0AA9D2DA-8EB7-423C-82D5-6107C0630CEA}" srcOrd="0" destOrd="0" presId="urn:microsoft.com/office/officeart/2005/8/layout/vList5"/>
    <dgm:cxn modelId="{22215E5A-F551-4E39-B3E6-22A98A965A2F}" type="presParOf" srcId="{2997917F-4476-4D87-91E3-ED9B14C8020B}" destId="{59826542-C3C4-4D45-A3FD-0B4BE609A27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985A5F6-9328-4CDB-B9E7-D616AE4D85C0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1301110-E954-4E5A-9474-0BC8AF617094}">
      <dgm:prSet phldrT="[Текст]" custT="1"/>
      <dgm:spPr/>
      <dgm:t>
        <a:bodyPr/>
        <a:lstStyle/>
        <a:p>
          <a:r>
            <a:rPr lang="ru-RU" sz="2000" dirty="0" smtClean="0">
              <a:latin typeface="Arial Narrow" panose="020B0606020202030204" pitchFamily="34" charset="0"/>
            </a:rPr>
            <a:t>«Групповая коррекционно-развивающая работа учителя-дефектолога с младшими школьниками, имеющими РАС»                                                     (из опыта работы).</a:t>
          </a:r>
          <a:endParaRPr lang="ru-RU" sz="2000" dirty="0">
            <a:latin typeface="Arial Narrow" panose="020B0606020202030204" pitchFamily="34" charset="0"/>
          </a:endParaRPr>
        </a:p>
      </dgm:t>
    </dgm:pt>
    <dgm:pt modelId="{849DA0B1-311E-4AB3-9D4C-586FCCF04878}" type="parTrans" cxnId="{30BE03EF-9A6C-4F89-91CE-A117D07125B0}">
      <dgm:prSet/>
      <dgm:spPr/>
      <dgm:t>
        <a:bodyPr/>
        <a:lstStyle/>
        <a:p>
          <a:endParaRPr lang="ru-RU"/>
        </a:p>
      </dgm:t>
    </dgm:pt>
    <dgm:pt modelId="{3D64D6A2-7BED-4CE5-AA2F-089DCC96F7C9}" type="sibTrans" cxnId="{30BE03EF-9A6C-4F89-91CE-A117D07125B0}">
      <dgm:prSet/>
      <dgm:spPr/>
      <dgm:t>
        <a:bodyPr/>
        <a:lstStyle/>
        <a:p>
          <a:endParaRPr lang="ru-RU"/>
        </a:p>
      </dgm:t>
    </dgm:pt>
    <dgm:pt modelId="{218053FE-8ABB-41B2-A9ED-9F835461F7C6}">
      <dgm:prSet phldrT="[Текст]" custT="1"/>
      <dgm:spPr/>
      <dgm:t>
        <a:bodyPr/>
        <a:lstStyle/>
        <a:p>
          <a:pPr algn="ctr"/>
          <a:r>
            <a:rPr lang="ru-RU" sz="2000" dirty="0" err="1" smtClean="0">
              <a:solidFill>
                <a:srgbClr val="002060"/>
              </a:solidFill>
              <a:latin typeface="Arial Narrow" panose="020B0606020202030204" pitchFamily="34" charset="0"/>
            </a:rPr>
            <a:t>Передрий</a:t>
          </a:r>
          <a:r>
            <a:rPr lang="ru-RU" sz="2000" dirty="0" smtClean="0">
              <a:solidFill>
                <a:srgbClr val="002060"/>
              </a:solidFill>
              <a:latin typeface="Arial Narrow" panose="020B0606020202030204" pitchFamily="34" charset="0"/>
            </a:rPr>
            <a:t> </a:t>
          </a:r>
          <a:r>
            <a:rPr lang="ru-RU" sz="2000" dirty="0" err="1" smtClean="0">
              <a:solidFill>
                <a:srgbClr val="002060"/>
              </a:solidFill>
              <a:latin typeface="Arial Narrow" panose="020B0606020202030204" pitchFamily="34" charset="0"/>
            </a:rPr>
            <a:t>Танзиля</a:t>
          </a:r>
          <a:r>
            <a:rPr lang="ru-RU" sz="2000" dirty="0" smtClean="0">
              <a:solidFill>
                <a:srgbClr val="002060"/>
              </a:solidFill>
              <a:latin typeface="Arial Narrow" panose="020B0606020202030204" pitchFamily="34" charset="0"/>
            </a:rPr>
            <a:t> </a:t>
          </a:r>
          <a:r>
            <a:rPr lang="ru-RU" sz="2000" dirty="0" smtClean="0">
              <a:solidFill>
                <a:srgbClr val="002060"/>
              </a:solidFill>
              <a:latin typeface="Arial Narrow" panose="020B0606020202030204" pitchFamily="34" charset="0"/>
            </a:rPr>
            <a:t> </a:t>
          </a:r>
          <a:r>
            <a:rPr lang="ru-RU" sz="2000" dirty="0" err="1" smtClean="0">
              <a:solidFill>
                <a:srgbClr val="002060"/>
              </a:solidFill>
              <a:latin typeface="Arial Narrow" panose="020B0606020202030204" pitchFamily="34" charset="0"/>
            </a:rPr>
            <a:t>Фанисовна</a:t>
          </a:r>
          <a:r>
            <a:rPr lang="ru-RU" sz="2000" dirty="0" smtClean="0">
              <a:solidFill>
                <a:srgbClr val="002060"/>
              </a:solidFill>
              <a:latin typeface="Arial Narrow" panose="020B0606020202030204" pitchFamily="34" charset="0"/>
            </a:rPr>
            <a:t>, </a:t>
          </a:r>
          <a:r>
            <a:rPr lang="ru-RU" sz="2000" dirty="0" smtClean="0">
              <a:solidFill>
                <a:srgbClr val="002060"/>
              </a:solidFill>
              <a:latin typeface="Arial Narrow" panose="020B0606020202030204" pitchFamily="34" charset="0"/>
            </a:rPr>
            <a:t> </a:t>
          </a:r>
          <a:endParaRPr lang="ru-RU" sz="2000" dirty="0">
            <a:solidFill>
              <a:srgbClr val="002060"/>
            </a:solidFill>
            <a:latin typeface="Arial Narrow" panose="020B0606020202030204" pitchFamily="34" charset="0"/>
          </a:endParaRPr>
        </a:p>
      </dgm:t>
    </dgm:pt>
    <dgm:pt modelId="{FD547155-FA68-46B7-B6C3-DC24BA9DCE05}" type="parTrans" cxnId="{FEB4CD11-6716-45D4-888C-7AE303590CB2}">
      <dgm:prSet/>
      <dgm:spPr/>
      <dgm:t>
        <a:bodyPr/>
        <a:lstStyle/>
        <a:p>
          <a:endParaRPr lang="ru-RU"/>
        </a:p>
      </dgm:t>
    </dgm:pt>
    <dgm:pt modelId="{886C46E5-53FF-4525-96CD-474D49063D2A}" type="sibTrans" cxnId="{FEB4CD11-6716-45D4-888C-7AE303590CB2}">
      <dgm:prSet/>
      <dgm:spPr/>
      <dgm:t>
        <a:bodyPr/>
        <a:lstStyle/>
        <a:p>
          <a:endParaRPr lang="ru-RU"/>
        </a:p>
      </dgm:t>
    </dgm:pt>
    <dgm:pt modelId="{BFA78FAF-17B1-474F-BC57-DD17C1C6AAC3}">
      <dgm:prSet custT="1"/>
      <dgm:spPr/>
      <dgm:t>
        <a:bodyPr/>
        <a:lstStyle/>
        <a:p>
          <a:r>
            <a:rPr lang="ru-RU" sz="2000" dirty="0" smtClean="0">
              <a:latin typeface="Arial Narrow" panose="020B0606020202030204" pitchFamily="34" charset="0"/>
            </a:rPr>
            <a:t>«Формирование и развитие самоконтроля за речью на индивидуальных занятиях»                   (из опыта работы).</a:t>
          </a:r>
          <a:endParaRPr lang="ru-RU" sz="2000" dirty="0">
            <a:latin typeface="Arial Narrow" panose="020B0606020202030204" pitchFamily="34" charset="0"/>
          </a:endParaRPr>
        </a:p>
      </dgm:t>
    </dgm:pt>
    <dgm:pt modelId="{7D00811D-1AB8-486D-8A2C-B5EBAB82E472}" type="parTrans" cxnId="{1ADD35A9-91E5-452A-8057-1207C6734F4E}">
      <dgm:prSet/>
      <dgm:spPr/>
      <dgm:t>
        <a:bodyPr/>
        <a:lstStyle/>
        <a:p>
          <a:endParaRPr lang="ru-RU"/>
        </a:p>
      </dgm:t>
    </dgm:pt>
    <dgm:pt modelId="{31C4713F-2E2A-49AE-8051-E56F99B17182}" type="sibTrans" cxnId="{1ADD35A9-91E5-452A-8057-1207C6734F4E}">
      <dgm:prSet/>
      <dgm:spPr/>
      <dgm:t>
        <a:bodyPr/>
        <a:lstStyle/>
        <a:p>
          <a:endParaRPr lang="ru-RU"/>
        </a:p>
      </dgm:t>
    </dgm:pt>
    <dgm:pt modelId="{3CAC6744-A123-4C69-BEF9-22A0D8DF1A31}">
      <dgm:prSet phldrT="[Текст]" custT="1"/>
      <dgm:spPr/>
      <dgm:t>
        <a:bodyPr/>
        <a:lstStyle/>
        <a:p>
          <a:pPr algn="ctr"/>
          <a:r>
            <a:rPr lang="ru-RU" sz="2000" dirty="0" err="1" smtClean="0">
              <a:solidFill>
                <a:srgbClr val="002060"/>
              </a:solidFill>
              <a:latin typeface="Arial Narrow" panose="020B0606020202030204" pitchFamily="34" charset="0"/>
            </a:rPr>
            <a:t>Гайдушенко</a:t>
          </a:r>
          <a:r>
            <a:rPr lang="ru-RU" sz="2000" dirty="0" smtClean="0">
              <a:solidFill>
                <a:srgbClr val="002060"/>
              </a:solidFill>
              <a:latin typeface="Arial Narrow" panose="020B0606020202030204" pitchFamily="34" charset="0"/>
            </a:rPr>
            <a:t> Наталья Егоровна,                учитель-дефектолог, руководитель            ресурсного центра КУ </a:t>
          </a:r>
          <a:r>
            <a:rPr lang="ru-RU" sz="2000" dirty="0" err="1" smtClean="0">
              <a:solidFill>
                <a:srgbClr val="002060"/>
              </a:solidFill>
              <a:latin typeface="Arial Narrow" panose="020B0606020202030204" pitchFamily="34" charset="0"/>
            </a:rPr>
            <a:t>Нижневартовская</a:t>
          </a:r>
          <a:r>
            <a:rPr lang="ru-RU" sz="2000" dirty="0" smtClean="0">
              <a:solidFill>
                <a:srgbClr val="002060"/>
              </a:solidFill>
              <a:latin typeface="Arial Narrow" panose="020B0606020202030204" pitchFamily="34" charset="0"/>
            </a:rPr>
            <a:t> общеобразовательная санаторная школа»</a:t>
          </a:r>
          <a:endParaRPr lang="ru-RU" sz="2000" dirty="0">
            <a:solidFill>
              <a:srgbClr val="002060"/>
            </a:solidFill>
            <a:latin typeface="Arial Narrow" panose="020B0606020202030204" pitchFamily="34" charset="0"/>
          </a:endParaRPr>
        </a:p>
      </dgm:t>
    </dgm:pt>
    <dgm:pt modelId="{453CB495-7539-4929-9F69-0DD0D6F7E8A7}" type="sibTrans" cxnId="{24A35148-AD91-4B46-8948-CD2006395DA0}">
      <dgm:prSet/>
      <dgm:spPr/>
      <dgm:t>
        <a:bodyPr/>
        <a:lstStyle/>
        <a:p>
          <a:endParaRPr lang="ru-RU"/>
        </a:p>
      </dgm:t>
    </dgm:pt>
    <dgm:pt modelId="{0C7E4F79-D3D2-4796-BEEF-FA09C73FABFF}" type="parTrans" cxnId="{24A35148-AD91-4B46-8948-CD2006395DA0}">
      <dgm:prSet/>
      <dgm:spPr/>
      <dgm:t>
        <a:bodyPr/>
        <a:lstStyle/>
        <a:p>
          <a:endParaRPr lang="ru-RU"/>
        </a:p>
      </dgm:t>
    </dgm:pt>
    <dgm:pt modelId="{FBD77FCD-71F3-4BC0-B590-DE12C789A948}">
      <dgm:prSet phldrT="[Текст]" custT="1"/>
      <dgm:spPr/>
      <dgm:t>
        <a:bodyPr/>
        <a:lstStyle/>
        <a:p>
          <a:pPr algn="ctr"/>
          <a:r>
            <a:rPr lang="ru-RU" sz="2000" dirty="0" smtClean="0">
              <a:solidFill>
                <a:srgbClr val="002060"/>
              </a:solidFill>
              <a:latin typeface="Arial Narrow" panose="020B0606020202030204" pitchFamily="34" charset="0"/>
            </a:rPr>
            <a:t>учитель-логопед МБДОУ «</a:t>
          </a:r>
          <a:r>
            <a:rPr lang="ru-RU" sz="2000" dirty="0" err="1" smtClean="0">
              <a:solidFill>
                <a:srgbClr val="002060"/>
              </a:solidFill>
              <a:latin typeface="Arial Narrow" panose="020B0606020202030204" pitchFamily="34" charset="0"/>
            </a:rPr>
            <a:t>Излучинский</a:t>
          </a:r>
          <a:r>
            <a:rPr lang="ru-RU" sz="2000" dirty="0" smtClean="0">
              <a:solidFill>
                <a:srgbClr val="002060"/>
              </a:solidFill>
              <a:latin typeface="Arial Narrow" panose="020B0606020202030204" pitchFamily="34" charset="0"/>
            </a:rPr>
            <a:t> ДСКВ «Сказка»</a:t>
          </a:r>
          <a:endParaRPr lang="ru-RU" sz="2000" dirty="0">
            <a:solidFill>
              <a:srgbClr val="002060"/>
            </a:solidFill>
            <a:latin typeface="Arial Narrow" panose="020B0606020202030204" pitchFamily="34" charset="0"/>
          </a:endParaRPr>
        </a:p>
      </dgm:t>
    </dgm:pt>
    <dgm:pt modelId="{2BB12B00-5DC2-45CB-90EE-80B1243E979C}" type="parTrans" cxnId="{2968D03C-EED1-4A32-9808-68684949B422}">
      <dgm:prSet/>
      <dgm:spPr/>
      <dgm:t>
        <a:bodyPr/>
        <a:lstStyle/>
        <a:p>
          <a:endParaRPr lang="ru-RU"/>
        </a:p>
      </dgm:t>
    </dgm:pt>
    <dgm:pt modelId="{C0BE2373-C4A0-4C83-9C13-C257B4C2653E}" type="sibTrans" cxnId="{2968D03C-EED1-4A32-9808-68684949B422}">
      <dgm:prSet/>
      <dgm:spPr/>
      <dgm:t>
        <a:bodyPr/>
        <a:lstStyle/>
        <a:p>
          <a:endParaRPr lang="ru-RU"/>
        </a:p>
      </dgm:t>
    </dgm:pt>
    <dgm:pt modelId="{13D72E00-3BD8-45C2-8B04-2D2060E52FF1}" type="pres">
      <dgm:prSet presAssocID="{C985A5F6-9328-4CDB-B9E7-D616AE4D85C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25F6DC8-6FE3-4C19-B181-D112D6BCB75F}" type="pres">
      <dgm:prSet presAssocID="{71301110-E954-4E5A-9474-0BC8AF617094}" presName="composite" presStyleCnt="0"/>
      <dgm:spPr/>
    </dgm:pt>
    <dgm:pt modelId="{CE2B3282-C7DD-4099-BD95-F2E77AEC0AB9}" type="pres">
      <dgm:prSet presAssocID="{71301110-E954-4E5A-9474-0BC8AF617094}" presName="parTx" presStyleLbl="alignNode1" presStyleIdx="0" presStyleCnt="2" custScaleY="12735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AC04DE-7F5B-4E9B-90CB-87C5E2574C68}" type="pres">
      <dgm:prSet presAssocID="{71301110-E954-4E5A-9474-0BC8AF617094}" presName="desTx" presStyleLbl="alignAccFollowNode1" presStyleIdx="0" presStyleCnt="2" custScale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2B8C98-F94C-4852-B82A-E34AECECAC54}" type="pres">
      <dgm:prSet presAssocID="{3D64D6A2-7BED-4CE5-AA2F-089DCC96F7C9}" presName="space" presStyleCnt="0"/>
      <dgm:spPr/>
    </dgm:pt>
    <dgm:pt modelId="{6E3BA92F-04C7-4B48-80FF-C7F931A0EE6D}" type="pres">
      <dgm:prSet presAssocID="{BFA78FAF-17B1-474F-BC57-DD17C1C6AAC3}" presName="composite" presStyleCnt="0"/>
      <dgm:spPr/>
    </dgm:pt>
    <dgm:pt modelId="{28E35E79-B55D-43A5-A45A-2A5828BE7240}" type="pres">
      <dgm:prSet presAssocID="{BFA78FAF-17B1-474F-BC57-DD17C1C6AAC3}" presName="parTx" presStyleLbl="alignNode1" presStyleIdx="1" presStyleCnt="2" custScaleY="12735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66D8BB-17B2-4B42-B3FE-32178FA266FC}" type="pres">
      <dgm:prSet presAssocID="{BFA78FAF-17B1-474F-BC57-DD17C1C6AAC3}" presName="desTx" presStyleLbl="alignAccFollowNode1" presStyleIdx="1" presStyleCnt="2" custScaleY="970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71FF53-5461-411E-90AE-9D3069B120AD}" type="presOf" srcId="{BFA78FAF-17B1-474F-BC57-DD17C1C6AAC3}" destId="{28E35E79-B55D-43A5-A45A-2A5828BE7240}" srcOrd="0" destOrd="0" presId="urn:microsoft.com/office/officeart/2005/8/layout/hList1"/>
    <dgm:cxn modelId="{2D98B8F6-3915-4090-8CF5-65DDE3C84CBB}" type="presOf" srcId="{71301110-E954-4E5A-9474-0BC8AF617094}" destId="{CE2B3282-C7DD-4099-BD95-F2E77AEC0AB9}" srcOrd="0" destOrd="0" presId="urn:microsoft.com/office/officeart/2005/8/layout/hList1"/>
    <dgm:cxn modelId="{FEB4CD11-6716-45D4-888C-7AE303590CB2}" srcId="{BFA78FAF-17B1-474F-BC57-DD17C1C6AAC3}" destId="{218053FE-8ABB-41B2-A9ED-9F835461F7C6}" srcOrd="0" destOrd="0" parTransId="{FD547155-FA68-46B7-B6C3-DC24BA9DCE05}" sibTransId="{886C46E5-53FF-4525-96CD-474D49063D2A}"/>
    <dgm:cxn modelId="{A5298EE3-FBB8-42BA-AA83-C5DB3A7DB8C2}" type="presOf" srcId="{FBD77FCD-71F3-4BC0-B590-DE12C789A948}" destId="{BF66D8BB-17B2-4B42-B3FE-32178FA266FC}" srcOrd="0" destOrd="1" presId="urn:microsoft.com/office/officeart/2005/8/layout/hList1"/>
    <dgm:cxn modelId="{1ADD35A9-91E5-452A-8057-1207C6734F4E}" srcId="{C985A5F6-9328-4CDB-B9E7-D616AE4D85C0}" destId="{BFA78FAF-17B1-474F-BC57-DD17C1C6AAC3}" srcOrd="1" destOrd="0" parTransId="{7D00811D-1AB8-486D-8A2C-B5EBAB82E472}" sibTransId="{31C4713F-2E2A-49AE-8051-E56F99B17182}"/>
    <dgm:cxn modelId="{30BE03EF-9A6C-4F89-91CE-A117D07125B0}" srcId="{C985A5F6-9328-4CDB-B9E7-D616AE4D85C0}" destId="{71301110-E954-4E5A-9474-0BC8AF617094}" srcOrd="0" destOrd="0" parTransId="{849DA0B1-311E-4AB3-9D4C-586FCCF04878}" sibTransId="{3D64D6A2-7BED-4CE5-AA2F-089DCC96F7C9}"/>
    <dgm:cxn modelId="{2968D03C-EED1-4A32-9808-68684949B422}" srcId="{BFA78FAF-17B1-474F-BC57-DD17C1C6AAC3}" destId="{FBD77FCD-71F3-4BC0-B590-DE12C789A948}" srcOrd="1" destOrd="0" parTransId="{2BB12B00-5DC2-45CB-90EE-80B1243E979C}" sibTransId="{C0BE2373-C4A0-4C83-9C13-C257B4C2653E}"/>
    <dgm:cxn modelId="{24A35148-AD91-4B46-8948-CD2006395DA0}" srcId="{71301110-E954-4E5A-9474-0BC8AF617094}" destId="{3CAC6744-A123-4C69-BEF9-22A0D8DF1A31}" srcOrd="0" destOrd="0" parTransId="{0C7E4F79-D3D2-4796-BEEF-FA09C73FABFF}" sibTransId="{453CB495-7539-4929-9F69-0DD0D6F7E8A7}"/>
    <dgm:cxn modelId="{46F29385-D8DE-424F-9747-24A86CAB6A37}" type="presOf" srcId="{218053FE-8ABB-41B2-A9ED-9F835461F7C6}" destId="{BF66D8BB-17B2-4B42-B3FE-32178FA266FC}" srcOrd="0" destOrd="0" presId="urn:microsoft.com/office/officeart/2005/8/layout/hList1"/>
    <dgm:cxn modelId="{A16AD3CB-E716-4DC7-8421-7A75187A6708}" type="presOf" srcId="{3CAC6744-A123-4C69-BEF9-22A0D8DF1A31}" destId="{72AC04DE-7F5B-4E9B-90CB-87C5E2574C68}" srcOrd="0" destOrd="0" presId="urn:microsoft.com/office/officeart/2005/8/layout/hList1"/>
    <dgm:cxn modelId="{31398626-C40B-4A9C-B533-1DAB5D882828}" type="presOf" srcId="{C985A5F6-9328-4CDB-B9E7-D616AE4D85C0}" destId="{13D72E00-3BD8-45C2-8B04-2D2060E52FF1}" srcOrd="0" destOrd="0" presId="urn:microsoft.com/office/officeart/2005/8/layout/hList1"/>
    <dgm:cxn modelId="{DB12072C-6AFC-49B4-8A09-9DDD175451BD}" type="presParOf" srcId="{13D72E00-3BD8-45C2-8B04-2D2060E52FF1}" destId="{325F6DC8-6FE3-4C19-B181-D112D6BCB75F}" srcOrd="0" destOrd="0" presId="urn:microsoft.com/office/officeart/2005/8/layout/hList1"/>
    <dgm:cxn modelId="{F5A6AFCC-803B-43CE-AD94-8E0DD9BAAF2E}" type="presParOf" srcId="{325F6DC8-6FE3-4C19-B181-D112D6BCB75F}" destId="{CE2B3282-C7DD-4099-BD95-F2E77AEC0AB9}" srcOrd="0" destOrd="0" presId="urn:microsoft.com/office/officeart/2005/8/layout/hList1"/>
    <dgm:cxn modelId="{E4F19D1E-F256-453C-83CC-F483EB7212A0}" type="presParOf" srcId="{325F6DC8-6FE3-4C19-B181-D112D6BCB75F}" destId="{72AC04DE-7F5B-4E9B-90CB-87C5E2574C68}" srcOrd="1" destOrd="0" presId="urn:microsoft.com/office/officeart/2005/8/layout/hList1"/>
    <dgm:cxn modelId="{BF385100-B4FC-48D3-B072-BD4D3FCB5CBC}" type="presParOf" srcId="{13D72E00-3BD8-45C2-8B04-2D2060E52FF1}" destId="{8B2B8C98-F94C-4852-B82A-E34AECECAC54}" srcOrd="1" destOrd="0" presId="urn:microsoft.com/office/officeart/2005/8/layout/hList1"/>
    <dgm:cxn modelId="{B6BE2180-1C9C-4549-8B7A-BDDCE5CA6D13}" type="presParOf" srcId="{13D72E00-3BD8-45C2-8B04-2D2060E52FF1}" destId="{6E3BA92F-04C7-4B48-80FF-C7F931A0EE6D}" srcOrd="2" destOrd="0" presId="urn:microsoft.com/office/officeart/2005/8/layout/hList1"/>
    <dgm:cxn modelId="{6F6374AE-07A2-42D0-A597-0025BA7C0107}" type="presParOf" srcId="{6E3BA92F-04C7-4B48-80FF-C7F931A0EE6D}" destId="{28E35E79-B55D-43A5-A45A-2A5828BE7240}" srcOrd="0" destOrd="0" presId="urn:microsoft.com/office/officeart/2005/8/layout/hList1"/>
    <dgm:cxn modelId="{635B9F85-6833-4BF8-883D-B5B82638E6BB}" type="presParOf" srcId="{6E3BA92F-04C7-4B48-80FF-C7F931A0EE6D}" destId="{BF66D8BB-17B2-4B42-B3FE-32178FA266F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985A5F6-9328-4CDB-B9E7-D616AE4D85C0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1301110-E954-4E5A-9474-0BC8AF617094}">
      <dgm:prSet phldrT="[Текст]" custT="1"/>
      <dgm:spPr/>
      <dgm:t>
        <a:bodyPr/>
        <a:lstStyle/>
        <a:p>
          <a:r>
            <a:rPr lang="ru-RU" sz="2000" dirty="0" smtClean="0">
              <a:latin typeface="Arial Narrow" panose="020B0606020202030204" pitchFamily="34" charset="0"/>
            </a:rPr>
            <a:t>«Групповая коррекционно-развивающая работа учителя-дефектолога с младшими школьниками, имеющими РАС»                                                     (из опыта работы).</a:t>
          </a:r>
          <a:endParaRPr lang="ru-RU" sz="2000" dirty="0">
            <a:latin typeface="Arial Narrow" panose="020B0606020202030204" pitchFamily="34" charset="0"/>
          </a:endParaRPr>
        </a:p>
      </dgm:t>
    </dgm:pt>
    <dgm:pt modelId="{849DA0B1-311E-4AB3-9D4C-586FCCF04878}" type="parTrans" cxnId="{30BE03EF-9A6C-4F89-91CE-A117D07125B0}">
      <dgm:prSet/>
      <dgm:spPr/>
      <dgm:t>
        <a:bodyPr/>
        <a:lstStyle/>
        <a:p>
          <a:endParaRPr lang="ru-RU"/>
        </a:p>
      </dgm:t>
    </dgm:pt>
    <dgm:pt modelId="{3D64D6A2-7BED-4CE5-AA2F-089DCC96F7C9}" type="sibTrans" cxnId="{30BE03EF-9A6C-4F89-91CE-A117D07125B0}">
      <dgm:prSet/>
      <dgm:spPr/>
      <dgm:t>
        <a:bodyPr/>
        <a:lstStyle/>
        <a:p>
          <a:endParaRPr lang="ru-RU"/>
        </a:p>
      </dgm:t>
    </dgm:pt>
    <dgm:pt modelId="{218053FE-8ABB-41B2-A9ED-9F835461F7C6}">
      <dgm:prSet phldrT="[Текст]" custT="1"/>
      <dgm:spPr/>
      <dgm:t>
        <a:bodyPr/>
        <a:lstStyle/>
        <a:p>
          <a:pPr algn="ctr"/>
          <a:r>
            <a:rPr lang="ru-RU" sz="2000" dirty="0" err="1" smtClean="0">
              <a:solidFill>
                <a:srgbClr val="002060"/>
              </a:solidFill>
              <a:latin typeface="Arial Narrow" panose="020B0606020202030204" pitchFamily="34" charset="0"/>
            </a:rPr>
            <a:t>Передрий</a:t>
          </a:r>
          <a:r>
            <a:rPr lang="ru-RU" sz="2000" dirty="0" smtClean="0">
              <a:solidFill>
                <a:srgbClr val="002060"/>
              </a:solidFill>
              <a:latin typeface="Arial Narrow" panose="020B0606020202030204" pitchFamily="34" charset="0"/>
            </a:rPr>
            <a:t> </a:t>
          </a:r>
          <a:r>
            <a:rPr lang="ru-RU" sz="2000" dirty="0" err="1" smtClean="0">
              <a:solidFill>
                <a:srgbClr val="002060"/>
              </a:solidFill>
              <a:latin typeface="Arial Narrow" panose="020B0606020202030204" pitchFamily="34" charset="0"/>
            </a:rPr>
            <a:t>Танзиля</a:t>
          </a:r>
          <a:r>
            <a:rPr lang="ru-RU" sz="2000" dirty="0" smtClean="0">
              <a:solidFill>
                <a:srgbClr val="002060"/>
              </a:solidFill>
              <a:latin typeface="Arial Narrow" panose="020B0606020202030204" pitchFamily="34" charset="0"/>
            </a:rPr>
            <a:t> </a:t>
          </a:r>
          <a:r>
            <a:rPr lang="ru-RU" sz="2000" dirty="0" smtClean="0">
              <a:solidFill>
                <a:srgbClr val="002060"/>
              </a:solidFill>
              <a:latin typeface="Arial Narrow" panose="020B0606020202030204" pitchFamily="34" charset="0"/>
            </a:rPr>
            <a:t> </a:t>
          </a:r>
          <a:r>
            <a:rPr lang="ru-RU" sz="2000" dirty="0" err="1" smtClean="0">
              <a:solidFill>
                <a:srgbClr val="002060"/>
              </a:solidFill>
              <a:latin typeface="Arial Narrow" panose="020B0606020202030204" pitchFamily="34" charset="0"/>
            </a:rPr>
            <a:t>Фанисовна</a:t>
          </a:r>
          <a:r>
            <a:rPr lang="ru-RU" sz="2000" dirty="0" smtClean="0">
              <a:solidFill>
                <a:srgbClr val="002060"/>
              </a:solidFill>
              <a:latin typeface="Arial Narrow" panose="020B0606020202030204" pitchFamily="34" charset="0"/>
            </a:rPr>
            <a:t>, </a:t>
          </a:r>
          <a:r>
            <a:rPr lang="ru-RU" sz="2000" dirty="0" smtClean="0">
              <a:solidFill>
                <a:srgbClr val="002060"/>
              </a:solidFill>
              <a:latin typeface="Arial Narrow" panose="020B0606020202030204" pitchFamily="34" charset="0"/>
            </a:rPr>
            <a:t> </a:t>
          </a:r>
          <a:endParaRPr lang="ru-RU" sz="2000" dirty="0">
            <a:solidFill>
              <a:srgbClr val="002060"/>
            </a:solidFill>
            <a:latin typeface="Arial Narrow" panose="020B0606020202030204" pitchFamily="34" charset="0"/>
          </a:endParaRPr>
        </a:p>
      </dgm:t>
    </dgm:pt>
    <dgm:pt modelId="{FD547155-FA68-46B7-B6C3-DC24BA9DCE05}" type="parTrans" cxnId="{FEB4CD11-6716-45D4-888C-7AE303590CB2}">
      <dgm:prSet/>
      <dgm:spPr/>
      <dgm:t>
        <a:bodyPr/>
        <a:lstStyle/>
        <a:p>
          <a:endParaRPr lang="ru-RU"/>
        </a:p>
      </dgm:t>
    </dgm:pt>
    <dgm:pt modelId="{886C46E5-53FF-4525-96CD-474D49063D2A}" type="sibTrans" cxnId="{FEB4CD11-6716-45D4-888C-7AE303590CB2}">
      <dgm:prSet/>
      <dgm:spPr/>
      <dgm:t>
        <a:bodyPr/>
        <a:lstStyle/>
        <a:p>
          <a:endParaRPr lang="ru-RU"/>
        </a:p>
      </dgm:t>
    </dgm:pt>
    <dgm:pt modelId="{BFA78FAF-17B1-474F-BC57-DD17C1C6AAC3}">
      <dgm:prSet custT="1"/>
      <dgm:spPr/>
      <dgm:t>
        <a:bodyPr/>
        <a:lstStyle/>
        <a:p>
          <a:r>
            <a:rPr lang="ru-RU" sz="2000" dirty="0" smtClean="0">
              <a:latin typeface="Arial Narrow" panose="020B0606020202030204" pitchFamily="34" charset="0"/>
            </a:rPr>
            <a:t>«Формирование и развитие самоконтроля за речью на индивидуальных занятиях»                   (из опыта работы).</a:t>
          </a:r>
          <a:endParaRPr lang="ru-RU" sz="2000" dirty="0">
            <a:latin typeface="Arial Narrow" panose="020B0606020202030204" pitchFamily="34" charset="0"/>
          </a:endParaRPr>
        </a:p>
      </dgm:t>
    </dgm:pt>
    <dgm:pt modelId="{7D00811D-1AB8-486D-8A2C-B5EBAB82E472}" type="parTrans" cxnId="{1ADD35A9-91E5-452A-8057-1207C6734F4E}">
      <dgm:prSet/>
      <dgm:spPr/>
      <dgm:t>
        <a:bodyPr/>
        <a:lstStyle/>
        <a:p>
          <a:endParaRPr lang="ru-RU"/>
        </a:p>
      </dgm:t>
    </dgm:pt>
    <dgm:pt modelId="{31C4713F-2E2A-49AE-8051-E56F99B17182}" type="sibTrans" cxnId="{1ADD35A9-91E5-452A-8057-1207C6734F4E}">
      <dgm:prSet/>
      <dgm:spPr/>
      <dgm:t>
        <a:bodyPr/>
        <a:lstStyle/>
        <a:p>
          <a:endParaRPr lang="ru-RU"/>
        </a:p>
      </dgm:t>
    </dgm:pt>
    <dgm:pt modelId="{3CAC6744-A123-4C69-BEF9-22A0D8DF1A31}">
      <dgm:prSet phldrT="[Текст]" custT="1"/>
      <dgm:spPr/>
      <dgm:t>
        <a:bodyPr/>
        <a:lstStyle/>
        <a:p>
          <a:pPr algn="ctr"/>
          <a:r>
            <a:rPr lang="ru-RU" sz="2000" dirty="0" err="1" smtClean="0">
              <a:solidFill>
                <a:srgbClr val="002060"/>
              </a:solidFill>
              <a:latin typeface="Arial Narrow" panose="020B0606020202030204" pitchFamily="34" charset="0"/>
            </a:rPr>
            <a:t>Гайдушенко</a:t>
          </a:r>
          <a:r>
            <a:rPr lang="ru-RU" sz="2000" dirty="0" smtClean="0">
              <a:solidFill>
                <a:srgbClr val="002060"/>
              </a:solidFill>
              <a:latin typeface="Arial Narrow" panose="020B0606020202030204" pitchFamily="34" charset="0"/>
            </a:rPr>
            <a:t> Наталья Егоровна,                учитель-дефектолог, руководитель            ресурсного центра КУ </a:t>
          </a:r>
          <a:r>
            <a:rPr lang="ru-RU" sz="2000" dirty="0" err="1" smtClean="0">
              <a:solidFill>
                <a:srgbClr val="002060"/>
              </a:solidFill>
              <a:latin typeface="Arial Narrow" panose="020B0606020202030204" pitchFamily="34" charset="0"/>
            </a:rPr>
            <a:t>Нижневартовская</a:t>
          </a:r>
          <a:r>
            <a:rPr lang="ru-RU" sz="2000" dirty="0" smtClean="0">
              <a:solidFill>
                <a:srgbClr val="002060"/>
              </a:solidFill>
              <a:latin typeface="Arial Narrow" panose="020B0606020202030204" pitchFamily="34" charset="0"/>
            </a:rPr>
            <a:t> общеобразовательная санаторная школа»</a:t>
          </a:r>
          <a:endParaRPr lang="ru-RU" sz="2000" dirty="0">
            <a:solidFill>
              <a:srgbClr val="002060"/>
            </a:solidFill>
            <a:latin typeface="Arial Narrow" panose="020B0606020202030204" pitchFamily="34" charset="0"/>
          </a:endParaRPr>
        </a:p>
      </dgm:t>
    </dgm:pt>
    <dgm:pt modelId="{453CB495-7539-4929-9F69-0DD0D6F7E8A7}" type="sibTrans" cxnId="{24A35148-AD91-4B46-8948-CD2006395DA0}">
      <dgm:prSet/>
      <dgm:spPr/>
      <dgm:t>
        <a:bodyPr/>
        <a:lstStyle/>
        <a:p>
          <a:endParaRPr lang="ru-RU"/>
        </a:p>
      </dgm:t>
    </dgm:pt>
    <dgm:pt modelId="{0C7E4F79-D3D2-4796-BEEF-FA09C73FABFF}" type="parTrans" cxnId="{24A35148-AD91-4B46-8948-CD2006395DA0}">
      <dgm:prSet/>
      <dgm:spPr/>
      <dgm:t>
        <a:bodyPr/>
        <a:lstStyle/>
        <a:p>
          <a:endParaRPr lang="ru-RU"/>
        </a:p>
      </dgm:t>
    </dgm:pt>
    <dgm:pt modelId="{FBD77FCD-71F3-4BC0-B590-DE12C789A948}">
      <dgm:prSet phldrT="[Текст]" custT="1"/>
      <dgm:spPr/>
      <dgm:t>
        <a:bodyPr/>
        <a:lstStyle/>
        <a:p>
          <a:pPr algn="ctr"/>
          <a:r>
            <a:rPr lang="ru-RU" sz="2000" dirty="0" smtClean="0">
              <a:solidFill>
                <a:srgbClr val="002060"/>
              </a:solidFill>
              <a:latin typeface="Arial Narrow" panose="020B0606020202030204" pitchFamily="34" charset="0"/>
            </a:rPr>
            <a:t>учитель-логопед МБДОУ «</a:t>
          </a:r>
          <a:r>
            <a:rPr lang="ru-RU" sz="2000" dirty="0" err="1" smtClean="0">
              <a:solidFill>
                <a:srgbClr val="002060"/>
              </a:solidFill>
              <a:latin typeface="Arial Narrow" panose="020B0606020202030204" pitchFamily="34" charset="0"/>
            </a:rPr>
            <a:t>Излучинский</a:t>
          </a:r>
          <a:r>
            <a:rPr lang="ru-RU" sz="2000" dirty="0" smtClean="0">
              <a:solidFill>
                <a:srgbClr val="002060"/>
              </a:solidFill>
              <a:latin typeface="Arial Narrow" panose="020B0606020202030204" pitchFamily="34" charset="0"/>
            </a:rPr>
            <a:t> ДСКВ «Сказка»</a:t>
          </a:r>
          <a:endParaRPr lang="ru-RU" sz="2000" dirty="0">
            <a:solidFill>
              <a:srgbClr val="002060"/>
            </a:solidFill>
            <a:latin typeface="Arial Narrow" panose="020B0606020202030204" pitchFamily="34" charset="0"/>
          </a:endParaRPr>
        </a:p>
      </dgm:t>
    </dgm:pt>
    <dgm:pt modelId="{2BB12B00-5DC2-45CB-90EE-80B1243E979C}" type="parTrans" cxnId="{2968D03C-EED1-4A32-9808-68684949B422}">
      <dgm:prSet/>
      <dgm:spPr/>
      <dgm:t>
        <a:bodyPr/>
        <a:lstStyle/>
        <a:p>
          <a:endParaRPr lang="ru-RU"/>
        </a:p>
      </dgm:t>
    </dgm:pt>
    <dgm:pt modelId="{C0BE2373-C4A0-4C83-9C13-C257B4C2653E}" type="sibTrans" cxnId="{2968D03C-EED1-4A32-9808-68684949B422}">
      <dgm:prSet/>
      <dgm:spPr/>
      <dgm:t>
        <a:bodyPr/>
        <a:lstStyle/>
        <a:p>
          <a:endParaRPr lang="ru-RU"/>
        </a:p>
      </dgm:t>
    </dgm:pt>
    <dgm:pt modelId="{13D72E00-3BD8-45C2-8B04-2D2060E52FF1}" type="pres">
      <dgm:prSet presAssocID="{C985A5F6-9328-4CDB-B9E7-D616AE4D85C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25F6DC8-6FE3-4C19-B181-D112D6BCB75F}" type="pres">
      <dgm:prSet presAssocID="{71301110-E954-4E5A-9474-0BC8AF617094}" presName="composite" presStyleCnt="0"/>
      <dgm:spPr/>
    </dgm:pt>
    <dgm:pt modelId="{CE2B3282-C7DD-4099-BD95-F2E77AEC0AB9}" type="pres">
      <dgm:prSet presAssocID="{71301110-E954-4E5A-9474-0BC8AF617094}" presName="parTx" presStyleLbl="alignNode1" presStyleIdx="0" presStyleCnt="2" custScaleY="12735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AC04DE-7F5B-4E9B-90CB-87C5E2574C68}" type="pres">
      <dgm:prSet presAssocID="{71301110-E954-4E5A-9474-0BC8AF617094}" presName="desTx" presStyleLbl="alignAccFollowNode1" presStyleIdx="0" presStyleCnt="2" custScale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2B8C98-F94C-4852-B82A-E34AECECAC54}" type="pres">
      <dgm:prSet presAssocID="{3D64D6A2-7BED-4CE5-AA2F-089DCC96F7C9}" presName="space" presStyleCnt="0"/>
      <dgm:spPr/>
    </dgm:pt>
    <dgm:pt modelId="{6E3BA92F-04C7-4B48-80FF-C7F931A0EE6D}" type="pres">
      <dgm:prSet presAssocID="{BFA78FAF-17B1-474F-BC57-DD17C1C6AAC3}" presName="composite" presStyleCnt="0"/>
      <dgm:spPr/>
    </dgm:pt>
    <dgm:pt modelId="{28E35E79-B55D-43A5-A45A-2A5828BE7240}" type="pres">
      <dgm:prSet presAssocID="{BFA78FAF-17B1-474F-BC57-DD17C1C6AAC3}" presName="parTx" presStyleLbl="alignNode1" presStyleIdx="1" presStyleCnt="2" custScaleY="12735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66D8BB-17B2-4B42-B3FE-32178FA266FC}" type="pres">
      <dgm:prSet presAssocID="{BFA78FAF-17B1-474F-BC57-DD17C1C6AAC3}" presName="desTx" presStyleLbl="alignAccFollowNode1" presStyleIdx="1" presStyleCnt="2" custScaleY="970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EB4CD11-6716-45D4-888C-7AE303590CB2}" srcId="{BFA78FAF-17B1-474F-BC57-DD17C1C6AAC3}" destId="{218053FE-8ABB-41B2-A9ED-9F835461F7C6}" srcOrd="0" destOrd="0" parTransId="{FD547155-FA68-46B7-B6C3-DC24BA9DCE05}" sibTransId="{886C46E5-53FF-4525-96CD-474D49063D2A}"/>
    <dgm:cxn modelId="{1ADD35A9-91E5-452A-8057-1207C6734F4E}" srcId="{C985A5F6-9328-4CDB-B9E7-D616AE4D85C0}" destId="{BFA78FAF-17B1-474F-BC57-DD17C1C6AAC3}" srcOrd="1" destOrd="0" parTransId="{7D00811D-1AB8-486D-8A2C-B5EBAB82E472}" sibTransId="{31C4713F-2E2A-49AE-8051-E56F99B17182}"/>
    <dgm:cxn modelId="{A4F2BA85-3D37-48DA-91D6-BBAED8A5AC52}" type="presOf" srcId="{218053FE-8ABB-41B2-A9ED-9F835461F7C6}" destId="{BF66D8BB-17B2-4B42-B3FE-32178FA266FC}" srcOrd="0" destOrd="0" presId="urn:microsoft.com/office/officeart/2005/8/layout/hList1"/>
    <dgm:cxn modelId="{2C0852FA-2574-44CB-A241-6AA61567D304}" type="presOf" srcId="{C985A5F6-9328-4CDB-B9E7-D616AE4D85C0}" destId="{13D72E00-3BD8-45C2-8B04-2D2060E52FF1}" srcOrd="0" destOrd="0" presId="urn:microsoft.com/office/officeart/2005/8/layout/hList1"/>
    <dgm:cxn modelId="{30BE03EF-9A6C-4F89-91CE-A117D07125B0}" srcId="{C985A5F6-9328-4CDB-B9E7-D616AE4D85C0}" destId="{71301110-E954-4E5A-9474-0BC8AF617094}" srcOrd="0" destOrd="0" parTransId="{849DA0B1-311E-4AB3-9D4C-586FCCF04878}" sibTransId="{3D64D6A2-7BED-4CE5-AA2F-089DCC96F7C9}"/>
    <dgm:cxn modelId="{2968D03C-EED1-4A32-9808-68684949B422}" srcId="{BFA78FAF-17B1-474F-BC57-DD17C1C6AAC3}" destId="{FBD77FCD-71F3-4BC0-B590-DE12C789A948}" srcOrd="1" destOrd="0" parTransId="{2BB12B00-5DC2-45CB-90EE-80B1243E979C}" sibTransId="{C0BE2373-C4A0-4C83-9C13-C257B4C2653E}"/>
    <dgm:cxn modelId="{FA451A56-CC69-4BC4-B119-58F844809329}" type="presOf" srcId="{BFA78FAF-17B1-474F-BC57-DD17C1C6AAC3}" destId="{28E35E79-B55D-43A5-A45A-2A5828BE7240}" srcOrd="0" destOrd="0" presId="urn:microsoft.com/office/officeart/2005/8/layout/hList1"/>
    <dgm:cxn modelId="{5F946BA8-0E01-4C62-B6B7-CEFF247443BC}" type="presOf" srcId="{71301110-E954-4E5A-9474-0BC8AF617094}" destId="{CE2B3282-C7DD-4099-BD95-F2E77AEC0AB9}" srcOrd="0" destOrd="0" presId="urn:microsoft.com/office/officeart/2005/8/layout/hList1"/>
    <dgm:cxn modelId="{24A35148-AD91-4B46-8948-CD2006395DA0}" srcId="{71301110-E954-4E5A-9474-0BC8AF617094}" destId="{3CAC6744-A123-4C69-BEF9-22A0D8DF1A31}" srcOrd="0" destOrd="0" parTransId="{0C7E4F79-D3D2-4796-BEEF-FA09C73FABFF}" sibTransId="{453CB495-7539-4929-9F69-0DD0D6F7E8A7}"/>
    <dgm:cxn modelId="{6C909015-0C5A-4CC4-A11D-F824322CD74F}" type="presOf" srcId="{3CAC6744-A123-4C69-BEF9-22A0D8DF1A31}" destId="{72AC04DE-7F5B-4E9B-90CB-87C5E2574C68}" srcOrd="0" destOrd="0" presId="urn:microsoft.com/office/officeart/2005/8/layout/hList1"/>
    <dgm:cxn modelId="{BB4D790C-EBDC-457D-A910-C9BFF68EEFB0}" type="presOf" srcId="{FBD77FCD-71F3-4BC0-B590-DE12C789A948}" destId="{BF66D8BB-17B2-4B42-B3FE-32178FA266FC}" srcOrd="0" destOrd="1" presId="urn:microsoft.com/office/officeart/2005/8/layout/hList1"/>
    <dgm:cxn modelId="{12D9BF58-2F8A-4C7D-A282-0656BD95C828}" type="presParOf" srcId="{13D72E00-3BD8-45C2-8B04-2D2060E52FF1}" destId="{325F6DC8-6FE3-4C19-B181-D112D6BCB75F}" srcOrd="0" destOrd="0" presId="urn:microsoft.com/office/officeart/2005/8/layout/hList1"/>
    <dgm:cxn modelId="{9E93E181-02A4-42F4-AF68-DAC6707DD1DA}" type="presParOf" srcId="{325F6DC8-6FE3-4C19-B181-D112D6BCB75F}" destId="{CE2B3282-C7DD-4099-BD95-F2E77AEC0AB9}" srcOrd="0" destOrd="0" presId="urn:microsoft.com/office/officeart/2005/8/layout/hList1"/>
    <dgm:cxn modelId="{2F81DF7A-605C-4FD2-8D03-5386BA53DB62}" type="presParOf" srcId="{325F6DC8-6FE3-4C19-B181-D112D6BCB75F}" destId="{72AC04DE-7F5B-4E9B-90CB-87C5E2574C68}" srcOrd="1" destOrd="0" presId="urn:microsoft.com/office/officeart/2005/8/layout/hList1"/>
    <dgm:cxn modelId="{8D2922E9-33A9-4407-957B-01A6805EFACD}" type="presParOf" srcId="{13D72E00-3BD8-45C2-8B04-2D2060E52FF1}" destId="{8B2B8C98-F94C-4852-B82A-E34AECECAC54}" srcOrd="1" destOrd="0" presId="urn:microsoft.com/office/officeart/2005/8/layout/hList1"/>
    <dgm:cxn modelId="{5FC079D3-8785-4B9B-AB7C-51396B867993}" type="presParOf" srcId="{13D72E00-3BD8-45C2-8B04-2D2060E52FF1}" destId="{6E3BA92F-04C7-4B48-80FF-C7F931A0EE6D}" srcOrd="2" destOrd="0" presId="urn:microsoft.com/office/officeart/2005/8/layout/hList1"/>
    <dgm:cxn modelId="{E5A05830-FF10-4698-928D-12C25B991D82}" type="presParOf" srcId="{6E3BA92F-04C7-4B48-80FF-C7F931A0EE6D}" destId="{28E35E79-B55D-43A5-A45A-2A5828BE7240}" srcOrd="0" destOrd="0" presId="urn:microsoft.com/office/officeart/2005/8/layout/hList1"/>
    <dgm:cxn modelId="{CAB8D75B-A939-4BE8-8ED2-F9916B7A67F2}" type="presParOf" srcId="{6E3BA92F-04C7-4B48-80FF-C7F931A0EE6D}" destId="{BF66D8BB-17B2-4B42-B3FE-32178FA266FC}" srcOrd="1" destOrd="0" presId="urn:microsoft.com/office/officeart/2005/8/layout/hList1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985A5F6-9328-4CDB-B9E7-D616AE4D85C0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1301110-E954-4E5A-9474-0BC8AF617094}">
      <dgm:prSet phldrT="[Текст]" custT="1"/>
      <dgm:spPr/>
      <dgm:t>
        <a:bodyPr/>
        <a:lstStyle/>
        <a:p>
          <a:r>
            <a:rPr lang="ru-RU" sz="2000" dirty="0" smtClean="0">
              <a:latin typeface="Arial Narrow" panose="020B0606020202030204" pitchFamily="34" charset="0"/>
            </a:rPr>
            <a:t>«Использование интерактивных технологий как средство стимулирования развития речемыслительной и самостоятельной деятельности обучающихся с ЗПР»</a:t>
          </a:r>
          <a:endParaRPr lang="ru-RU" sz="2000" dirty="0">
            <a:latin typeface="Arial Narrow" panose="020B0606020202030204" pitchFamily="34" charset="0"/>
          </a:endParaRPr>
        </a:p>
      </dgm:t>
    </dgm:pt>
    <dgm:pt modelId="{849DA0B1-311E-4AB3-9D4C-586FCCF04878}" type="parTrans" cxnId="{30BE03EF-9A6C-4F89-91CE-A117D07125B0}">
      <dgm:prSet/>
      <dgm:spPr/>
      <dgm:t>
        <a:bodyPr/>
        <a:lstStyle/>
        <a:p>
          <a:endParaRPr lang="ru-RU"/>
        </a:p>
      </dgm:t>
    </dgm:pt>
    <dgm:pt modelId="{3D64D6A2-7BED-4CE5-AA2F-089DCC96F7C9}" type="sibTrans" cxnId="{30BE03EF-9A6C-4F89-91CE-A117D07125B0}">
      <dgm:prSet/>
      <dgm:spPr/>
      <dgm:t>
        <a:bodyPr/>
        <a:lstStyle/>
        <a:p>
          <a:endParaRPr lang="ru-RU"/>
        </a:p>
      </dgm:t>
    </dgm:pt>
    <dgm:pt modelId="{218053FE-8ABB-41B2-A9ED-9F835461F7C6}">
      <dgm:prSet phldrT="[Текст]" custT="1"/>
      <dgm:spPr/>
      <dgm:t>
        <a:bodyPr/>
        <a:lstStyle/>
        <a:p>
          <a:pPr algn="ctr"/>
          <a:endParaRPr lang="ru-RU" sz="2000" dirty="0">
            <a:solidFill>
              <a:srgbClr val="002060"/>
            </a:solidFill>
            <a:latin typeface="Arial Narrow" panose="020B0606020202030204" pitchFamily="34" charset="0"/>
          </a:endParaRPr>
        </a:p>
      </dgm:t>
    </dgm:pt>
    <dgm:pt modelId="{FD547155-FA68-46B7-B6C3-DC24BA9DCE05}" type="parTrans" cxnId="{FEB4CD11-6716-45D4-888C-7AE303590CB2}">
      <dgm:prSet/>
      <dgm:spPr/>
      <dgm:t>
        <a:bodyPr/>
        <a:lstStyle/>
        <a:p>
          <a:endParaRPr lang="ru-RU"/>
        </a:p>
      </dgm:t>
    </dgm:pt>
    <dgm:pt modelId="{886C46E5-53FF-4525-96CD-474D49063D2A}" type="sibTrans" cxnId="{FEB4CD11-6716-45D4-888C-7AE303590CB2}">
      <dgm:prSet/>
      <dgm:spPr/>
      <dgm:t>
        <a:bodyPr/>
        <a:lstStyle/>
        <a:p>
          <a:endParaRPr lang="ru-RU"/>
        </a:p>
      </dgm:t>
    </dgm:pt>
    <dgm:pt modelId="{BFA78FAF-17B1-474F-BC57-DD17C1C6AAC3}">
      <dgm:prSet custT="1"/>
      <dgm:spPr/>
      <dgm:t>
        <a:bodyPr/>
        <a:lstStyle/>
        <a:p>
          <a:r>
            <a:rPr lang="ru-RU" sz="2000" dirty="0" smtClean="0">
              <a:latin typeface="Arial Narrow" panose="020B0606020202030204" pitchFamily="34" charset="0"/>
            </a:rPr>
            <a:t>«Современные методы в деятельности учителя-дефектолога с обучающимися разных нозологических групп» (из опыта работы).</a:t>
          </a:r>
          <a:endParaRPr lang="ru-RU" sz="2000" dirty="0">
            <a:latin typeface="Arial Narrow" panose="020B0606020202030204" pitchFamily="34" charset="0"/>
          </a:endParaRPr>
        </a:p>
      </dgm:t>
    </dgm:pt>
    <dgm:pt modelId="{7D00811D-1AB8-486D-8A2C-B5EBAB82E472}" type="parTrans" cxnId="{1ADD35A9-91E5-452A-8057-1207C6734F4E}">
      <dgm:prSet/>
      <dgm:spPr/>
      <dgm:t>
        <a:bodyPr/>
        <a:lstStyle/>
        <a:p>
          <a:endParaRPr lang="ru-RU"/>
        </a:p>
      </dgm:t>
    </dgm:pt>
    <dgm:pt modelId="{31C4713F-2E2A-49AE-8051-E56F99B17182}" type="sibTrans" cxnId="{1ADD35A9-91E5-452A-8057-1207C6734F4E}">
      <dgm:prSet/>
      <dgm:spPr/>
      <dgm:t>
        <a:bodyPr/>
        <a:lstStyle/>
        <a:p>
          <a:endParaRPr lang="ru-RU"/>
        </a:p>
      </dgm:t>
    </dgm:pt>
    <dgm:pt modelId="{3CAC6744-A123-4C69-BEF9-22A0D8DF1A31}">
      <dgm:prSet phldrT="[Текст]" custT="1"/>
      <dgm:spPr/>
      <dgm:t>
        <a:bodyPr/>
        <a:lstStyle/>
        <a:p>
          <a:pPr algn="ctr"/>
          <a:endParaRPr lang="ru-RU" sz="2000" dirty="0">
            <a:solidFill>
              <a:srgbClr val="002060"/>
            </a:solidFill>
            <a:latin typeface="Arial Narrow" panose="020B0606020202030204" pitchFamily="34" charset="0"/>
          </a:endParaRPr>
        </a:p>
      </dgm:t>
    </dgm:pt>
    <dgm:pt modelId="{453CB495-7539-4929-9F69-0DD0D6F7E8A7}" type="sibTrans" cxnId="{24A35148-AD91-4B46-8948-CD2006395DA0}">
      <dgm:prSet/>
      <dgm:spPr/>
      <dgm:t>
        <a:bodyPr/>
        <a:lstStyle/>
        <a:p>
          <a:endParaRPr lang="ru-RU"/>
        </a:p>
      </dgm:t>
    </dgm:pt>
    <dgm:pt modelId="{0C7E4F79-D3D2-4796-BEEF-FA09C73FABFF}" type="parTrans" cxnId="{24A35148-AD91-4B46-8948-CD2006395DA0}">
      <dgm:prSet/>
      <dgm:spPr/>
      <dgm:t>
        <a:bodyPr/>
        <a:lstStyle/>
        <a:p>
          <a:endParaRPr lang="ru-RU"/>
        </a:p>
      </dgm:t>
    </dgm:pt>
    <dgm:pt modelId="{B7182E79-BA5D-4A53-9A0C-A4B1C36A8AC2}">
      <dgm:prSet custT="1"/>
      <dgm:spPr/>
      <dgm:t>
        <a:bodyPr/>
        <a:lstStyle/>
        <a:p>
          <a:pPr algn="ctr"/>
          <a:r>
            <a:rPr lang="ru-RU" sz="2000" dirty="0" smtClean="0">
              <a:solidFill>
                <a:srgbClr val="002060"/>
              </a:solidFill>
              <a:latin typeface="Arial Narrow" panose="020B0606020202030204" pitchFamily="34" charset="0"/>
            </a:rPr>
            <a:t>Киселева Кристина Юрьевна,                   учитель-дефектолог                                       МБОУ «Излучинская ОСШУИОП №1»</a:t>
          </a:r>
          <a:endParaRPr lang="ru-RU" sz="2000" dirty="0">
            <a:solidFill>
              <a:srgbClr val="002060"/>
            </a:solidFill>
            <a:latin typeface="Arial Narrow" panose="020B0606020202030204" pitchFamily="34" charset="0"/>
          </a:endParaRPr>
        </a:p>
      </dgm:t>
    </dgm:pt>
    <dgm:pt modelId="{7CEBDECC-49AD-4030-BEAC-A7CF58AA4459}" type="parTrans" cxnId="{5FD780F2-A7A2-4EE8-9F1C-31F869DA1631}">
      <dgm:prSet/>
      <dgm:spPr/>
      <dgm:t>
        <a:bodyPr/>
        <a:lstStyle/>
        <a:p>
          <a:endParaRPr lang="ru-RU"/>
        </a:p>
      </dgm:t>
    </dgm:pt>
    <dgm:pt modelId="{E07B02BB-8590-458D-8D3F-7539418EA9D6}" type="sibTrans" cxnId="{5FD780F2-A7A2-4EE8-9F1C-31F869DA1631}">
      <dgm:prSet/>
      <dgm:spPr/>
      <dgm:t>
        <a:bodyPr/>
        <a:lstStyle/>
        <a:p>
          <a:endParaRPr lang="ru-RU"/>
        </a:p>
      </dgm:t>
    </dgm:pt>
    <dgm:pt modelId="{BE12F2CF-F4E4-4C24-B446-AF624857C171}">
      <dgm:prSet custT="1"/>
      <dgm:spPr/>
      <dgm:t>
        <a:bodyPr/>
        <a:lstStyle/>
        <a:p>
          <a:pPr algn="ctr"/>
          <a:r>
            <a:rPr lang="ru-RU" sz="2000" dirty="0" smtClean="0">
              <a:solidFill>
                <a:srgbClr val="002060"/>
              </a:solidFill>
              <a:latin typeface="Arial Narrow" panose="020B0606020202030204" pitchFamily="34" charset="0"/>
            </a:rPr>
            <a:t>Сабиров Ильдар Азатович,                      учитель-дефектолог                                      МБОУ «</a:t>
          </a:r>
          <a:r>
            <a:rPr lang="ru-RU" sz="2000" dirty="0" err="1" smtClean="0">
              <a:solidFill>
                <a:srgbClr val="002060"/>
              </a:solidFill>
              <a:latin typeface="Arial Narrow" panose="020B0606020202030204" pitchFamily="34" charset="0"/>
            </a:rPr>
            <a:t>Излучинская</a:t>
          </a:r>
          <a:r>
            <a:rPr lang="ru-RU" sz="2000" dirty="0" smtClean="0">
              <a:solidFill>
                <a:srgbClr val="002060"/>
              </a:solidFill>
              <a:latin typeface="Arial Narrow" panose="020B0606020202030204" pitchFamily="34" charset="0"/>
            </a:rPr>
            <a:t> ОСШУИОП №1»</a:t>
          </a:r>
          <a:endParaRPr lang="ru-RU" sz="2000" dirty="0">
            <a:solidFill>
              <a:srgbClr val="002060"/>
            </a:solidFill>
            <a:latin typeface="Arial Narrow" panose="020B0606020202030204" pitchFamily="34" charset="0"/>
          </a:endParaRPr>
        </a:p>
      </dgm:t>
    </dgm:pt>
    <dgm:pt modelId="{5B6D70ED-19BA-48E2-88F4-0BD4DD575650}" type="parTrans" cxnId="{F2496EAA-FCD9-4FD9-8621-42FEE3A476B5}">
      <dgm:prSet/>
      <dgm:spPr/>
      <dgm:t>
        <a:bodyPr/>
        <a:lstStyle/>
        <a:p>
          <a:endParaRPr lang="ru-RU"/>
        </a:p>
      </dgm:t>
    </dgm:pt>
    <dgm:pt modelId="{3406B3C8-9C5F-451B-BFE0-9DF832146B7B}" type="sibTrans" cxnId="{F2496EAA-FCD9-4FD9-8621-42FEE3A476B5}">
      <dgm:prSet/>
      <dgm:spPr/>
      <dgm:t>
        <a:bodyPr/>
        <a:lstStyle/>
        <a:p>
          <a:endParaRPr lang="ru-RU"/>
        </a:p>
      </dgm:t>
    </dgm:pt>
    <dgm:pt modelId="{13D72E00-3BD8-45C2-8B04-2D2060E52FF1}" type="pres">
      <dgm:prSet presAssocID="{C985A5F6-9328-4CDB-B9E7-D616AE4D85C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25F6DC8-6FE3-4C19-B181-D112D6BCB75F}" type="pres">
      <dgm:prSet presAssocID="{71301110-E954-4E5A-9474-0BC8AF617094}" presName="composite" presStyleCnt="0"/>
      <dgm:spPr/>
    </dgm:pt>
    <dgm:pt modelId="{CE2B3282-C7DD-4099-BD95-F2E77AEC0AB9}" type="pres">
      <dgm:prSet presAssocID="{71301110-E954-4E5A-9474-0BC8AF617094}" presName="parTx" presStyleLbl="alignNode1" presStyleIdx="0" presStyleCnt="2" custScaleY="12735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AC04DE-7F5B-4E9B-90CB-87C5E2574C68}" type="pres">
      <dgm:prSet presAssocID="{71301110-E954-4E5A-9474-0BC8AF617094}" presName="desTx" presStyleLbl="alignAccFollowNode1" presStyleIdx="0" presStyleCnt="2" custScale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2B8C98-F94C-4852-B82A-E34AECECAC54}" type="pres">
      <dgm:prSet presAssocID="{3D64D6A2-7BED-4CE5-AA2F-089DCC96F7C9}" presName="space" presStyleCnt="0"/>
      <dgm:spPr/>
    </dgm:pt>
    <dgm:pt modelId="{6E3BA92F-04C7-4B48-80FF-C7F931A0EE6D}" type="pres">
      <dgm:prSet presAssocID="{BFA78FAF-17B1-474F-BC57-DD17C1C6AAC3}" presName="composite" presStyleCnt="0"/>
      <dgm:spPr/>
    </dgm:pt>
    <dgm:pt modelId="{28E35E79-B55D-43A5-A45A-2A5828BE7240}" type="pres">
      <dgm:prSet presAssocID="{BFA78FAF-17B1-474F-BC57-DD17C1C6AAC3}" presName="parTx" presStyleLbl="alignNode1" presStyleIdx="1" presStyleCnt="2" custScaleY="12735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66D8BB-17B2-4B42-B3FE-32178FA266FC}" type="pres">
      <dgm:prSet presAssocID="{BFA78FAF-17B1-474F-BC57-DD17C1C6AAC3}" presName="desTx" presStyleLbl="alignAccFollowNode1" presStyleIdx="1" presStyleCnt="2" custScaleY="970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EB4CD11-6716-45D4-888C-7AE303590CB2}" srcId="{BFA78FAF-17B1-474F-BC57-DD17C1C6AAC3}" destId="{218053FE-8ABB-41B2-A9ED-9F835461F7C6}" srcOrd="0" destOrd="0" parTransId="{FD547155-FA68-46B7-B6C3-DC24BA9DCE05}" sibTransId="{886C46E5-53FF-4525-96CD-474D49063D2A}"/>
    <dgm:cxn modelId="{988164A5-B48B-416B-8CF5-521187C2DDCC}" type="presOf" srcId="{B7182E79-BA5D-4A53-9A0C-A4B1C36A8AC2}" destId="{72AC04DE-7F5B-4E9B-90CB-87C5E2574C68}" srcOrd="0" destOrd="1" presId="urn:microsoft.com/office/officeart/2005/8/layout/hList1"/>
    <dgm:cxn modelId="{DAFD3633-F81F-47B7-9776-783F2BBE6B46}" type="presOf" srcId="{71301110-E954-4E5A-9474-0BC8AF617094}" destId="{CE2B3282-C7DD-4099-BD95-F2E77AEC0AB9}" srcOrd="0" destOrd="0" presId="urn:microsoft.com/office/officeart/2005/8/layout/hList1"/>
    <dgm:cxn modelId="{0AEB9D5D-9375-493E-AC94-9C28765D3426}" type="presOf" srcId="{BFA78FAF-17B1-474F-BC57-DD17C1C6AAC3}" destId="{28E35E79-B55D-43A5-A45A-2A5828BE7240}" srcOrd="0" destOrd="0" presId="urn:microsoft.com/office/officeart/2005/8/layout/hList1"/>
    <dgm:cxn modelId="{1ADD35A9-91E5-452A-8057-1207C6734F4E}" srcId="{C985A5F6-9328-4CDB-B9E7-D616AE4D85C0}" destId="{BFA78FAF-17B1-474F-BC57-DD17C1C6AAC3}" srcOrd="1" destOrd="0" parTransId="{7D00811D-1AB8-486D-8A2C-B5EBAB82E472}" sibTransId="{31C4713F-2E2A-49AE-8051-E56F99B17182}"/>
    <dgm:cxn modelId="{F2496EAA-FCD9-4FD9-8621-42FEE3A476B5}" srcId="{BFA78FAF-17B1-474F-BC57-DD17C1C6AAC3}" destId="{BE12F2CF-F4E4-4C24-B446-AF624857C171}" srcOrd="1" destOrd="0" parTransId="{5B6D70ED-19BA-48E2-88F4-0BD4DD575650}" sibTransId="{3406B3C8-9C5F-451B-BFE0-9DF832146B7B}"/>
    <dgm:cxn modelId="{812BF16C-1258-4391-9B63-4A9B69DEDE5F}" type="presOf" srcId="{C985A5F6-9328-4CDB-B9E7-D616AE4D85C0}" destId="{13D72E00-3BD8-45C2-8B04-2D2060E52FF1}" srcOrd="0" destOrd="0" presId="urn:microsoft.com/office/officeart/2005/8/layout/hList1"/>
    <dgm:cxn modelId="{30BE03EF-9A6C-4F89-91CE-A117D07125B0}" srcId="{C985A5F6-9328-4CDB-B9E7-D616AE4D85C0}" destId="{71301110-E954-4E5A-9474-0BC8AF617094}" srcOrd="0" destOrd="0" parTransId="{849DA0B1-311E-4AB3-9D4C-586FCCF04878}" sibTransId="{3D64D6A2-7BED-4CE5-AA2F-089DCC96F7C9}"/>
    <dgm:cxn modelId="{BA5FD815-6A0E-4190-BEFF-5567BE4BAEEB}" type="presOf" srcId="{218053FE-8ABB-41B2-A9ED-9F835461F7C6}" destId="{BF66D8BB-17B2-4B42-B3FE-32178FA266FC}" srcOrd="0" destOrd="0" presId="urn:microsoft.com/office/officeart/2005/8/layout/hList1"/>
    <dgm:cxn modelId="{25B15DCB-8BD6-4793-B3F9-5A7A749A7A31}" type="presOf" srcId="{3CAC6744-A123-4C69-BEF9-22A0D8DF1A31}" destId="{72AC04DE-7F5B-4E9B-90CB-87C5E2574C68}" srcOrd="0" destOrd="0" presId="urn:microsoft.com/office/officeart/2005/8/layout/hList1"/>
    <dgm:cxn modelId="{24A35148-AD91-4B46-8948-CD2006395DA0}" srcId="{71301110-E954-4E5A-9474-0BC8AF617094}" destId="{3CAC6744-A123-4C69-BEF9-22A0D8DF1A31}" srcOrd="0" destOrd="0" parTransId="{0C7E4F79-D3D2-4796-BEEF-FA09C73FABFF}" sibTransId="{453CB495-7539-4929-9F69-0DD0D6F7E8A7}"/>
    <dgm:cxn modelId="{271A3898-7035-4416-8006-F032756BCBEF}" type="presOf" srcId="{BE12F2CF-F4E4-4C24-B446-AF624857C171}" destId="{BF66D8BB-17B2-4B42-B3FE-32178FA266FC}" srcOrd="0" destOrd="1" presId="urn:microsoft.com/office/officeart/2005/8/layout/hList1"/>
    <dgm:cxn modelId="{5FD780F2-A7A2-4EE8-9F1C-31F869DA1631}" srcId="{71301110-E954-4E5A-9474-0BC8AF617094}" destId="{B7182E79-BA5D-4A53-9A0C-A4B1C36A8AC2}" srcOrd="1" destOrd="0" parTransId="{7CEBDECC-49AD-4030-BEAC-A7CF58AA4459}" sibTransId="{E07B02BB-8590-458D-8D3F-7539418EA9D6}"/>
    <dgm:cxn modelId="{433DC22F-EF06-460A-BA68-B7C8DEAE0ABD}" type="presParOf" srcId="{13D72E00-3BD8-45C2-8B04-2D2060E52FF1}" destId="{325F6DC8-6FE3-4C19-B181-D112D6BCB75F}" srcOrd="0" destOrd="0" presId="urn:microsoft.com/office/officeart/2005/8/layout/hList1"/>
    <dgm:cxn modelId="{0681CF53-E656-4A4F-875B-A65D1AF3FFA8}" type="presParOf" srcId="{325F6DC8-6FE3-4C19-B181-D112D6BCB75F}" destId="{CE2B3282-C7DD-4099-BD95-F2E77AEC0AB9}" srcOrd="0" destOrd="0" presId="urn:microsoft.com/office/officeart/2005/8/layout/hList1"/>
    <dgm:cxn modelId="{8CEC1C75-EB76-4953-BD51-7EE87493B1E7}" type="presParOf" srcId="{325F6DC8-6FE3-4C19-B181-D112D6BCB75F}" destId="{72AC04DE-7F5B-4E9B-90CB-87C5E2574C68}" srcOrd="1" destOrd="0" presId="urn:microsoft.com/office/officeart/2005/8/layout/hList1"/>
    <dgm:cxn modelId="{4AA7F0AA-AA8A-4B90-8A69-01F137007CB9}" type="presParOf" srcId="{13D72E00-3BD8-45C2-8B04-2D2060E52FF1}" destId="{8B2B8C98-F94C-4852-B82A-E34AECECAC54}" srcOrd="1" destOrd="0" presId="urn:microsoft.com/office/officeart/2005/8/layout/hList1"/>
    <dgm:cxn modelId="{F2484052-2683-47C2-B92B-451CC3DA0D65}" type="presParOf" srcId="{13D72E00-3BD8-45C2-8B04-2D2060E52FF1}" destId="{6E3BA92F-04C7-4B48-80FF-C7F931A0EE6D}" srcOrd="2" destOrd="0" presId="urn:microsoft.com/office/officeart/2005/8/layout/hList1"/>
    <dgm:cxn modelId="{931F77E6-F1C8-420C-BBC0-173713D45D65}" type="presParOf" srcId="{6E3BA92F-04C7-4B48-80FF-C7F931A0EE6D}" destId="{28E35E79-B55D-43A5-A45A-2A5828BE7240}" srcOrd="0" destOrd="0" presId="urn:microsoft.com/office/officeart/2005/8/layout/hList1"/>
    <dgm:cxn modelId="{8F3464B5-24F0-46BA-84B3-915E5EF096CF}" type="presParOf" srcId="{6E3BA92F-04C7-4B48-80FF-C7F931A0EE6D}" destId="{BF66D8BB-17B2-4B42-B3FE-32178FA266FC}" srcOrd="1" destOrd="0" presId="urn:microsoft.com/office/officeart/2005/8/layout/hList1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985A5F6-9328-4CDB-B9E7-D616AE4D85C0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1301110-E954-4E5A-9474-0BC8AF617094}">
      <dgm:prSet phldrT="[Текст]" custT="1"/>
      <dgm:spPr/>
      <dgm:t>
        <a:bodyPr/>
        <a:lstStyle/>
        <a:p>
          <a:r>
            <a:rPr lang="ru-RU" sz="2000" dirty="0" smtClean="0">
              <a:latin typeface="Arial Narrow" panose="020B0606020202030204" pitchFamily="34" charset="0"/>
            </a:rPr>
            <a:t>«Использование интерактивных технологий как средство стимулирования развития речемыслительной и самостоятельной деятельности обучающихся с ЗПР»</a:t>
          </a:r>
          <a:endParaRPr lang="ru-RU" sz="2000" dirty="0">
            <a:latin typeface="Arial Narrow" panose="020B0606020202030204" pitchFamily="34" charset="0"/>
          </a:endParaRPr>
        </a:p>
      </dgm:t>
    </dgm:pt>
    <dgm:pt modelId="{849DA0B1-311E-4AB3-9D4C-586FCCF04878}" type="parTrans" cxnId="{30BE03EF-9A6C-4F89-91CE-A117D07125B0}">
      <dgm:prSet/>
      <dgm:spPr/>
      <dgm:t>
        <a:bodyPr/>
        <a:lstStyle/>
        <a:p>
          <a:endParaRPr lang="ru-RU"/>
        </a:p>
      </dgm:t>
    </dgm:pt>
    <dgm:pt modelId="{3D64D6A2-7BED-4CE5-AA2F-089DCC96F7C9}" type="sibTrans" cxnId="{30BE03EF-9A6C-4F89-91CE-A117D07125B0}">
      <dgm:prSet/>
      <dgm:spPr/>
      <dgm:t>
        <a:bodyPr/>
        <a:lstStyle/>
        <a:p>
          <a:endParaRPr lang="ru-RU"/>
        </a:p>
      </dgm:t>
    </dgm:pt>
    <dgm:pt modelId="{218053FE-8ABB-41B2-A9ED-9F835461F7C6}">
      <dgm:prSet phldrT="[Текст]" custT="1"/>
      <dgm:spPr/>
      <dgm:t>
        <a:bodyPr/>
        <a:lstStyle/>
        <a:p>
          <a:pPr algn="ctr"/>
          <a:endParaRPr lang="ru-RU" sz="2000" dirty="0">
            <a:solidFill>
              <a:srgbClr val="002060"/>
            </a:solidFill>
            <a:latin typeface="Arial Narrow" panose="020B0606020202030204" pitchFamily="34" charset="0"/>
          </a:endParaRPr>
        </a:p>
      </dgm:t>
    </dgm:pt>
    <dgm:pt modelId="{FD547155-FA68-46B7-B6C3-DC24BA9DCE05}" type="parTrans" cxnId="{FEB4CD11-6716-45D4-888C-7AE303590CB2}">
      <dgm:prSet/>
      <dgm:spPr/>
      <dgm:t>
        <a:bodyPr/>
        <a:lstStyle/>
        <a:p>
          <a:endParaRPr lang="ru-RU"/>
        </a:p>
      </dgm:t>
    </dgm:pt>
    <dgm:pt modelId="{886C46E5-53FF-4525-96CD-474D49063D2A}" type="sibTrans" cxnId="{FEB4CD11-6716-45D4-888C-7AE303590CB2}">
      <dgm:prSet/>
      <dgm:spPr/>
      <dgm:t>
        <a:bodyPr/>
        <a:lstStyle/>
        <a:p>
          <a:endParaRPr lang="ru-RU"/>
        </a:p>
      </dgm:t>
    </dgm:pt>
    <dgm:pt modelId="{BFA78FAF-17B1-474F-BC57-DD17C1C6AAC3}">
      <dgm:prSet custT="1"/>
      <dgm:spPr/>
      <dgm:t>
        <a:bodyPr/>
        <a:lstStyle/>
        <a:p>
          <a:r>
            <a:rPr lang="ru-RU" sz="2000" dirty="0" smtClean="0">
              <a:latin typeface="Arial Narrow" panose="020B0606020202030204" pitchFamily="34" charset="0"/>
            </a:rPr>
            <a:t>«Современные методы в деятельности учителя-дефектолога с обучающимися разных нозологических групп» (из опыта работы).</a:t>
          </a:r>
          <a:endParaRPr lang="ru-RU" sz="2000" dirty="0">
            <a:latin typeface="Arial Narrow" panose="020B0606020202030204" pitchFamily="34" charset="0"/>
          </a:endParaRPr>
        </a:p>
      </dgm:t>
    </dgm:pt>
    <dgm:pt modelId="{7D00811D-1AB8-486D-8A2C-B5EBAB82E472}" type="parTrans" cxnId="{1ADD35A9-91E5-452A-8057-1207C6734F4E}">
      <dgm:prSet/>
      <dgm:spPr/>
      <dgm:t>
        <a:bodyPr/>
        <a:lstStyle/>
        <a:p>
          <a:endParaRPr lang="ru-RU"/>
        </a:p>
      </dgm:t>
    </dgm:pt>
    <dgm:pt modelId="{31C4713F-2E2A-49AE-8051-E56F99B17182}" type="sibTrans" cxnId="{1ADD35A9-91E5-452A-8057-1207C6734F4E}">
      <dgm:prSet/>
      <dgm:spPr/>
      <dgm:t>
        <a:bodyPr/>
        <a:lstStyle/>
        <a:p>
          <a:endParaRPr lang="ru-RU"/>
        </a:p>
      </dgm:t>
    </dgm:pt>
    <dgm:pt modelId="{3CAC6744-A123-4C69-BEF9-22A0D8DF1A31}">
      <dgm:prSet phldrT="[Текст]" custT="1"/>
      <dgm:spPr/>
      <dgm:t>
        <a:bodyPr/>
        <a:lstStyle/>
        <a:p>
          <a:pPr algn="ctr"/>
          <a:endParaRPr lang="ru-RU" sz="2000" dirty="0">
            <a:solidFill>
              <a:srgbClr val="002060"/>
            </a:solidFill>
            <a:latin typeface="Arial Narrow" panose="020B0606020202030204" pitchFamily="34" charset="0"/>
          </a:endParaRPr>
        </a:p>
      </dgm:t>
    </dgm:pt>
    <dgm:pt modelId="{453CB495-7539-4929-9F69-0DD0D6F7E8A7}" type="sibTrans" cxnId="{24A35148-AD91-4B46-8948-CD2006395DA0}">
      <dgm:prSet/>
      <dgm:spPr/>
      <dgm:t>
        <a:bodyPr/>
        <a:lstStyle/>
        <a:p>
          <a:endParaRPr lang="ru-RU"/>
        </a:p>
      </dgm:t>
    </dgm:pt>
    <dgm:pt modelId="{0C7E4F79-D3D2-4796-BEEF-FA09C73FABFF}" type="parTrans" cxnId="{24A35148-AD91-4B46-8948-CD2006395DA0}">
      <dgm:prSet/>
      <dgm:spPr/>
      <dgm:t>
        <a:bodyPr/>
        <a:lstStyle/>
        <a:p>
          <a:endParaRPr lang="ru-RU"/>
        </a:p>
      </dgm:t>
    </dgm:pt>
    <dgm:pt modelId="{B7182E79-BA5D-4A53-9A0C-A4B1C36A8AC2}">
      <dgm:prSet custT="1"/>
      <dgm:spPr/>
      <dgm:t>
        <a:bodyPr/>
        <a:lstStyle/>
        <a:p>
          <a:pPr algn="ctr"/>
          <a:r>
            <a:rPr lang="ru-RU" sz="2000" dirty="0" smtClean="0">
              <a:solidFill>
                <a:srgbClr val="002060"/>
              </a:solidFill>
              <a:latin typeface="Arial Narrow" panose="020B0606020202030204" pitchFamily="34" charset="0"/>
            </a:rPr>
            <a:t>Киселева Кристина Юрьевна,                   учитель-дефектолог                                       МБОУ «Излучинская ОСШУИОП №1»</a:t>
          </a:r>
          <a:endParaRPr lang="ru-RU" sz="2000" dirty="0">
            <a:solidFill>
              <a:srgbClr val="002060"/>
            </a:solidFill>
            <a:latin typeface="Arial Narrow" panose="020B0606020202030204" pitchFamily="34" charset="0"/>
          </a:endParaRPr>
        </a:p>
      </dgm:t>
    </dgm:pt>
    <dgm:pt modelId="{7CEBDECC-49AD-4030-BEAC-A7CF58AA4459}" type="parTrans" cxnId="{5FD780F2-A7A2-4EE8-9F1C-31F869DA1631}">
      <dgm:prSet/>
      <dgm:spPr/>
      <dgm:t>
        <a:bodyPr/>
        <a:lstStyle/>
        <a:p>
          <a:endParaRPr lang="ru-RU"/>
        </a:p>
      </dgm:t>
    </dgm:pt>
    <dgm:pt modelId="{E07B02BB-8590-458D-8D3F-7539418EA9D6}" type="sibTrans" cxnId="{5FD780F2-A7A2-4EE8-9F1C-31F869DA1631}">
      <dgm:prSet/>
      <dgm:spPr/>
      <dgm:t>
        <a:bodyPr/>
        <a:lstStyle/>
        <a:p>
          <a:endParaRPr lang="ru-RU"/>
        </a:p>
      </dgm:t>
    </dgm:pt>
    <dgm:pt modelId="{BE12F2CF-F4E4-4C24-B446-AF624857C171}">
      <dgm:prSet custT="1"/>
      <dgm:spPr/>
      <dgm:t>
        <a:bodyPr/>
        <a:lstStyle/>
        <a:p>
          <a:pPr algn="ctr"/>
          <a:r>
            <a:rPr lang="ru-RU" sz="2000" dirty="0" smtClean="0">
              <a:solidFill>
                <a:srgbClr val="002060"/>
              </a:solidFill>
              <a:latin typeface="Arial Narrow" panose="020B0606020202030204" pitchFamily="34" charset="0"/>
            </a:rPr>
            <a:t>Сабиров Ильдар Азатович,                      учитель-дефектолог                                      МБОУ «</a:t>
          </a:r>
          <a:r>
            <a:rPr lang="ru-RU" sz="2000" dirty="0" err="1" smtClean="0">
              <a:solidFill>
                <a:srgbClr val="002060"/>
              </a:solidFill>
              <a:latin typeface="Arial Narrow" panose="020B0606020202030204" pitchFamily="34" charset="0"/>
            </a:rPr>
            <a:t>Излучинская</a:t>
          </a:r>
          <a:r>
            <a:rPr lang="ru-RU" sz="2000" dirty="0" smtClean="0">
              <a:solidFill>
                <a:srgbClr val="002060"/>
              </a:solidFill>
              <a:latin typeface="Arial Narrow" panose="020B0606020202030204" pitchFamily="34" charset="0"/>
            </a:rPr>
            <a:t> ОСШУИОП №1»</a:t>
          </a:r>
          <a:endParaRPr lang="ru-RU" sz="2000" dirty="0">
            <a:solidFill>
              <a:srgbClr val="002060"/>
            </a:solidFill>
            <a:latin typeface="Arial Narrow" panose="020B0606020202030204" pitchFamily="34" charset="0"/>
          </a:endParaRPr>
        </a:p>
      </dgm:t>
    </dgm:pt>
    <dgm:pt modelId="{5B6D70ED-19BA-48E2-88F4-0BD4DD575650}" type="parTrans" cxnId="{F2496EAA-FCD9-4FD9-8621-42FEE3A476B5}">
      <dgm:prSet/>
      <dgm:spPr/>
      <dgm:t>
        <a:bodyPr/>
        <a:lstStyle/>
        <a:p>
          <a:endParaRPr lang="ru-RU"/>
        </a:p>
      </dgm:t>
    </dgm:pt>
    <dgm:pt modelId="{3406B3C8-9C5F-451B-BFE0-9DF832146B7B}" type="sibTrans" cxnId="{F2496EAA-FCD9-4FD9-8621-42FEE3A476B5}">
      <dgm:prSet/>
      <dgm:spPr/>
      <dgm:t>
        <a:bodyPr/>
        <a:lstStyle/>
        <a:p>
          <a:endParaRPr lang="ru-RU"/>
        </a:p>
      </dgm:t>
    </dgm:pt>
    <dgm:pt modelId="{13D72E00-3BD8-45C2-8B04-2D2060E52FF1}" type="pres">
      <dgm:prSet presAssocID="{C985A5F6-9328-4CDB-B9E7-D616AE4D85C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25F6DC8-6FE3-4C19-B181-D112D6BCB75F}" type="pres">
      <dgm:prSet presAssocID="{71301110-E954-4E5A-9474-0BC8AF617094}" presName="composite" presStyleCnt="0"/>
      <dgm:spPr/>
    </dgm:pt>
    <dgm:pt modelId="{CE2B3282-C7DD-4099-BD95-F2E77AEC0AB9}" type="pres">
      <dgm:prSet presAssocID="{71301110-E954-4E5A-9474-0BC8AF617094}" presName="parTx" presStyleLbl="alignNode1" presStyleIdx="0" presStyleCnt="2" custScaleY="12735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AC04DE-7F5B-4E9B-90CB-87C5E2574C68}" type="pres">
      <dgm:prSet presAssocID="{71301110-E954-4E5A-9474-0BC8AF617094}" presName="desTx" presStyleLbl="alignAccFollowNode1" presStyleIdx="0" presStyleCnt="2" custScale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2B8C98-F94C-4852-B82A-E34AECECAC54}" type="pres">
      <dgm:prSet presAssocID="{3D64D6A2-7BED-4CE5-AA2F-089DCC96F7C9}" presName="space" presStyleCnt="0"/>
      <dgm:spPr/>
    </dgm:pt>
    <dgm:pt modelId="{6E3BA92F-04C7-4B48-80FF-C7F931A0EE6D}" type="pres">
      <dgm:prSet presAssocID="{BFA78FAF-17B1-474F-BC57-DD17C1C6AAC3}" presName="composite" presStyleCnt="0"/>
      <dgm:spPr/>
    </dgm:pt>
    <dgm:pt modelId="{28E35E79-B55D-43A5-A45A-2A5828BE7240}" type="pres">
      <dgm:prSet presAssocID="{BFA78FAF-17B1-474F-BC57-DD17C1C6AAC3}" presName="parTx" presStyleLbl="alignNode1" presStyleIdx="1" presStyleCnt="2" custScaleY="12735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66D8BB-17B2-4B42-B3FE-32178FA266FC}" type="pres">
      <dgm:prSet presAssocID="{BFA78FAF-17B1-474F-BC57-DD17C1C6AAC3}" presName="desTx" presStyleLbl="alignAccFollowNode1" presStyleIdx="1" presStyleCnt="2" custScaleY="970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EB4CD11-6716-45D4-888C-7AE303590CB2}" srcId="{BFA78FAF-17B1-474F-BC57-DD17C1C6AAC3}" destId="{218053FE-8ABB-41B2-A9ED-9F835461F7C6}" srcOrd="0" destOrd="0" parTransId="{FD547155-FA68-46B7-B6C3-DC24BA9DCE05}" sibTransId="{886C46E5-53FF-4525-96CD-474D49063D2A}"/>
    <dgm:cxn modelId="{460C5601-70C5-4306-A70B-5AFD297EDDA0}" type="presOf" srcId="{71301110-E954-4E5A-9474-0BC8AF617094}" destId="{CE2B3282-C7DD-4099-BD95-F2E77AEC0AB9}" srcOrd="0" destOrd="0" presId="urn:microsoft.com/office/officeart/2005/8/layout/hList1"/>
    <dgm:cxn modelId="{1ADD35A9-91E5-452A-8057-1207C6734F4E}" srcId="{C985A5F6-9328-4CDB-B9E7-D616AE4D85C0}" destId="{BFA78FAF-17B1-474F-BC57-DD17C1C6AAC3}" srcOrd="1" destOrd="0" parTransId="{7D00811D-1AB8-486D-8A2C-B5EBAB82E472}" sibTransId="{31C4713F-2E2A-49AE-8051-E56F99B17182}"/>
    <dgm:cxn modelId="{CADB1C13-68BC-4985-9100-564E94B780A3}" type="presOf" srcId="{3CAC6744-A123-4C69-BEF9-22A0D8DF1A31}" destId="{72AC04DE-7F5B-4E9B-90CB-87C5E2574C68}" srcOrd="0" destOrd="0" presId="urn:microsoft.com/office/officeart/2005/8/layout/hList1"/>
    <dgm:cxn modelId="{F2496EAA-FCD9-4FD9-8621-42FEE3A476B5}" srcId="{BFA78FAF-17B1-474F-BC57-DD17C1C6AAC3}" destId="{BE12F2CF-F4E4-4C24-B446-AF624857C171}" srcOrd="1" destOrd="0" parTransId="{5B6D70ED-19BA-48E2-88F4-0BD4DD575650}" sibTransId="{3406B3C8-9C5F-451B-BFE0-9DF832146B7B}"/>
    <dgm:cxn modelId="{2CCF02DB-606D-49B9-B914-4DE544803739}" type="presOf" srcId="{C985A5F6-9328-4CDB-B9E7-D616AE4D85C0}" destId="{13D72E00-3BD8-45C2-8B04-2D2060E52FF1}" srcOrd="0" destOrd="0" presId="urn:microsoft.com/office/officeart/2005/8/layout/hList1"/>
    <dgm:cxn modelId="{30BE03EF-9A6C-4F89-91CE-A117D07125B0}" srcId="{C985A5F6-9328-4CDB-B9E7-D616AE4D85C0}" destId="{71301110-E954-4E5A-9474-0BC8AF617094}" srcOrd="0" destOrd="0" parTransId="{849DA0B1-311E-4AB3-9D4C-586FCCF04878}" sibTransId="{3D64D6A2-7BED-4CE5-AA2F-089DCC96F7C9}"/>
    <dgm:cxn modelId="{09890373-F4F0-46EC-BBAF-E906F57DECB4}" type="presOf" srcId="{218053FE-8ABB-41B2-A9ED-9F835461F7C6}" destId="{BF66D8BB-17B2-4B42-B3FE-32178FA266FC}" srcOrd="0" destOrd="0" presId="urn:microsoft.com/office/officeart/2005/8/layout/hList1"/>
    <dgm:cxn modelId="{90254085-F798-4BD2-811D-8DF8A503BACF}" type="presOf" srcId="{BFA78FAF-17B1-474F-BC57-DD17C1C6AAC3}" destId="{28E35E79-B55D-43A5-A45A-2A5828BE7240}" srcOrd="0" destOrd="0" presId="urn:microsoft.com/office/officeart/2005/8/layout/hList1"/>
    <dgm:cxn modelId="{24A35148-AD91-4B46-8948-CD2006395DA0}" srcId="{71301110-E954-4E5A-9474-0BC8AF617094}" destId="{3CAC6744-A123-4C69-BEF9-22A0D8DF1A31}" srcOrd="0" destOrd="0" parTransId="{0C7E4F79-D3D2-4796-BEEF-FA09C73FABFF}" sibTransId="{453CB495-7539-4929-9F69-0DD0D6F7E8A7}"/>
    <dgm:cxn modelId="{9F1EE4AF-690B-4045-8D2A-DE507EC8C8A9}" type="presOf" srcId="{BE12F2CF-F4E4-4C24-B446-AF624857C171}" destId="{BF66D8BB-17B2-4B42-B3FE-32178FA266FC}" srcOrd="0" destOrd="1" presId="urn:microsoft.com/office/officeart/2005/8/layout/hList1"/>
    <dgm:cxn modelId="{5FD780F2-A7A2-4EE8-9F1C-31F869DA1631}" srcId="{71301110-E954-4E5A-9474-0BC8AF617094}" destId="{B7182E79-BA5D-4A53-9A0C-A4B1C36A8AC2}" srcOrd="1" destOrd="0" parTransId="{7CEBDECC-49AD-4030-BEAC-A7CF58AA4459}" sibTransId="{E07B02BB-8590-458D-8D3F-7539418EA9D6}"/>
    <dgm:cxn modelId="{DF1BFA00-15AD-47A5-A960-F624B9067969}" type="presOf" srcId="{B7182E79-BA5D-4A53-9A0C-A4B1C36A8AC2}" destId="{72AC04DE-7F5B-4E9B-90CB-87C5E2574C68}" srcOrd="0" destOrd="1" presId="urn:microsoft.com/office/officeart/2005/8/layout/hList1"/>
    <dgm:cxn modelId="{31345FFF-C6DB-4C96-A144-97B75F5F3E0D}" type="presParOf" srcId="{13D72E00-3BD8-45C2-8B04-2D2060E52FF1}" destId="{325F6DC8-6FE3-4C19-B181-D112D6BCB75F}" srcOrd="0" destOrd="0" presId="urn:microsoft.com/office/officeart/2005/8/layout/hList1"/>
    <dgm:cxn modelId="{1A06DB3F-F900-4C2F-807B-A33D8806D5B5}" type="presParOf" srcId="{325F6DC8-6FE3-4C19-B181-D112D6BCB75F}" destId="{CE2B3282-C7DD-4099-BD95-F2E77AEC0AB9}" srcOrd="0" destOrd="0" presId="urn:microsoft.com/office/officeart/2005/8/layout/hList1"/>
    <dgm:cxn modelId="{5227D4C9-76FB-460D-8286-AEEF276F5801}" type="presParOf" srcId="{325F6DC8-6FE3-4C19-B181-D112D6BCB75F}" destId="{72AC04DE-7F5B-4E9B-90CB-87C5E2574C68}" srcOrd="1" destOrd="0" presId="urn:microsoft.com/office/officeart/2005/8/layout/hList1"/>
    <dgm:cxn modelId="{047F6768-64B6-4DBD-A2C5-477C388EBC48}" type="presParOf" srcId="{13D72E00-3BD8-45C2-8B04-2D2060E52FF1}" destId="{8B2B8C98-F94C-4852-B82A-E34AECECAC54}" srcOrd="1" destOrd="0" presId="urn:microsoft.com/office/officeart/2005/8/layout/hList1"/>
    <dgm:cxn modelId="{BD222CFE-9668-477A-86A3-3DE509093530}" type="presParOf" srcId="{13D72E00-3BD8-45C2-8B04-2D2060E52FF1}" destId="{6E3BA92F-04C7-4B48-80FF-C7F931A0EE6D}" srcOrd="2" destOrd="0" presId="urn:microsoft.com/office/officeart/2005/8/layout/hList1"/>
    <dgm:cxn modelId="{7EBD260E-E0D3-44D4-8AE9-404005F76CF1}" type="presParOf" srcId="{6E3BA92F-04C7-4B48-80FF-C7F931A0EE6D}" destId="{28E35E79-B55D-43A5-A45A-2A5828BE7240}" srcOrd="0" destOrd="0" presId="urn:microsoft.com/office/officeart/2005/8/layout/hList1"/>
    <dgm:cxn modelId="{E04BAF2D-A833-4649-ABFC-4AEF1C2E09EA}" type="presParOf" srcId="{6E3BA92F-04C7-4B48-80FF-C7F931A0EE6D}" destId="{BF66D8BB-17B2-4B42-B3FE-32178FA266FC}" srcOrd="1" destOrd="0" presId="urn:microsoft.com/office/officeart/2005/8/layout/hList1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985A5F6-9328-4CDB-B9E7-D616AE4D85C0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1301110-E954-4E5A-9474-0BC8AF617094}">
      <dgm:prSet phldrT="[Текст]" custT="1"/>
      <dgm:spPr/>
      <dgm:t>
        <a:bodyPr/>
        <a:lstStyle/>
        <a:p>
          <a:r>
            <a:rPr lang="ru-RU" sz="2000" dirty="0" smtClean="0">
              <a:latin typeface="Arial Narrow" panose="020B0606020202030204" pitchFamily="34" charset="0"/>
            </a:rPr>
            <a:t>«Рефлексия как этап коррекционно-развивающего занятия» (из опыта работы).</a:t>
          </a:r>
          <a:endParaRPr lang="ru-RU" sz="2000" dirty="0">
            <a:latin typeface="Arial Narrow" panose="020B0606020202030204" pitchFamily="34" charset="0"/>
          </a:endParaRPr>
        </a:p>
      </dgm:t>
    </dgm:pt>
    <dgm:pt modelId="{849DA0B1-311E-4AB3-9D4C-586FCCF04878}" type="parTrans" cxnId="{30BE03EF-9A6C-4F89-91CE-A117D07125B0}">
      <dgm:prSet/>
      <dgm:spPr/>
      <dgm:t>
        <a:bodyPr/>
        <a:lstStyle/>
        <a:p>
          <a:endParaRPr lang="ru-RU"/>
        </a:p>
      </dgm:t>
    </dgm:pt>
    <dgm:pt modelId="{3D64D6A2-7BED-4CE5-AA2F-089DCC96F7C9}" type="sibTrans" cxnId="{30BE03EF-9A6C-4F89-91CE-A117D07125B0}">
      <dgm:prSet/>
      <dgm:spPr/>
      <dgm:t>
        <a:bodyPr/>
        <a:lstStyle/>
        <a:p>
          <a:endParaRPr lang="ru-RU"/>
        </a:p>
      </dgm:t>
    </dgm:pt>
    <dgm:pt modelId="{218053FE-8ABB-41B2-A9ED-9F835461F7C6}">
      <dgm:prSet phldrT="[Текст]" custT="1"/>
      <dgm:spPr/>
      <dgm:t>
        <a:bodyPr/>
        <a:lstStyle/>
        <a:p>
          <a:pPr algn="ctr"/>
          <a:endParaRPr lang="ru-RU" sz="2000" dirty="0">
            <a:solidFill>
              <a:srgbClr val="002060"/>
            </a:solidFill>
            <a:latin typeface="Arial Narrow" panose="020B0606020202030204" pitchFamily="34" charset="0"/>
          </a:endParaRPr>
        </a:p>
      </dgm:t>
    </dgm:pt>
    <dgm:pt modelId="{FD547155-FA68-46B7-B6C3-DC24BA9DCE05}" type="parTrans" cxnId="{FEB4CD11-6716-45D4-888C-7AE303590CB2}">
      <dgm:prSet/>
      <dgm:spPr/>
      <dgm:t>
        <a:bodyPr/>
        <a:lstStyle/>
        <a:p>
          <a:endParaRPr lang="ru-RU"/>
        </a:p>
      </dgm:t>
    </dgm:pt>
    <dgm:pt modelId="{886C46E5-53FF-4525-96CD-474D49063D2A}" type="sibTrans" cxnId="{FEB4CD11-6716-45D4-888C-7AE303590CB2}">
      <dgm:prSet/>
      <dgm:spPr/>
      <dgm:t>
        <a:bodyPr/>
        <a:lstStyle/>
        <a:p>
          <a:endParaRPr lang="ru-RU"/>
        </a:p>
      </dgm:t>
    </dgm:pt>
    <dgm:pt modelId="{BFA78FAF-17B1-474F-BC57-DD17C1C6AAC3}">
      <dgm:prSet custT="1"/>
      <dgm:spPr/>
      <dgm:t>
        <a:bodyPr/>
        <a:lstStyle/>
        <a:p>
          <a:r>
            <a:rPr lang="ru-RU" sz="2000" dirty="0" smtClean="0">
              <a:latin typeface="Arial Narrow" panose="020B0606020202030204" pitchFamily="34" charset="0"/>
            </a:rPr>
            <a:t>«Коррекционное занятие по развитию психомоторики и сенсорных процессов у обучающихся с ИН» (из опыта работы).</a:t>
          </a:r>
          <a:endParaRPr lang="ru-RU" sz="2000" dirty="0">
            <a:latin typeface="Arial Narrow" panose="020B0606020202030204" pitchFamily="34" charset="0"/>
          </a:endParaRPr>
        </a:p>
      </dgm:t>
    </dgm:pt>
    <dgm:pt modelId="{7D00811D-1AB8-486D-8A2C-B5EBAB82E472}" type="parTrans" cxnId="{1ADD35A9-91E5-452A-8057-1207C6734F4E}">
      <dgm:prSet/>
      <dgm:spPr/>
      <dgm:t>
        <a:bodyPr/>
        <a:lstStyle/>
        <a:p>
          <a:endParaRPr lang="ru-RU"/>
        </a:p>
      </dgm:t>
    </dgm:pt>
    <dgm:pt modelId="{31C4713F-2E2A-49AE-8051-E56F99B17182}" type="sibTrans" cxnId="{1ADD35A9-91E5-452A-8057-1207C6734F4E}">
      <dgm:prSet/>
      <dgm:spPr/>
      <dgm:t>
        <a:bodyPr/>
        <a:lstStyle/>
        <a:p>
          <a:endParaRPr lang="ru-RU"/>
        </a:p>
      </dgm:t>
    </dgm:pt>
    <dgm:pt modelId="{3CAC6744-A123-4C69-BEF9-22A0D8DF1A31}">
      <dgm:prSet phldrT="[Текст]" custT="1"/>
      <dgm:spPr/>
      <dgm:t>
        <a:bodyPr/>
        <a:lstStyle/>
        <a:p>
          <a:pPr algn="ctr"/>
          <a:r>
            <a:rPr lang="ru-RU" sz="2000" dirty="0" smtClean="0">
              <a:solidFill>
                <a:srgbClr val="002060"/>
              </a:solidFill>
              <a:latin typeface="Arial Narrow" panose="020B0606020202030204" pitchFamily="34" charset="0"/>
            </a:rPr>
            <a:t>Михайлова </a:t>
          </a:r>
          <a:r>
            <a:rPr lang="ru-RU" sz="2000" dirty="0" err="1" smtClean="0">
              <a:solidFill>
                <a:srgbClr val="002060"/>
              </a:solidFill>
              <a:latin typeface="Arial Narrow" panose="020B0606020202030204" pitchFamily="34" charset="0"/>
            </a:rPr>
            <a:t>АлсуТаштимировна</a:t>
          </a:r>
          <a:r>
            <a:rPr lang="ru-RU" sz="2000" dirty="0" smtClean="0">
              <a:solidFill>
                <a:srgbClr val="002060"/>
              </a:solidFill>
              <a:latin typeface="Arial Narrow" panose="020B0606020202030204" pitchFamily="34" charset="0"/>
            </a:rPr>
            <a:t>,               учитель-логопед                                            МБОУ «</a:t>
          </a:r>
          <a:r>
            <a:rPr lang="ru-RU" sz="2000" dirty="0" err="1" smtClean="0">
              <a:solidFill>
                <a:srgbClr val="002060"/>
              </a:solidFill>
              <a:latin typeface="Arial Narrow" panose="020B0606020202030204" pitchFamily="34" charset="0"/>
            </a:rPr>
            <a:t>Излучинская</a:t>
          </a:r>
          <a:r>
            <a:rPr lang="ru-RU" sz="2000" dirty="0" smtClean="0">
              <a:solidFill>
                <a:srgbClr val="002060"/>
              </a:solidFill>
              <a:latin typeface="Arial Narrow" panose="020B0606020202030204" pitchFamily="34" charset="0"/>
            </a:rPr>
            <a:t> ОСШУИОП №1»</a:t>
          </a:r>
          <a:endParaRPr lang="ru-RU" sz="2000" dirty="0">
            <a:solidFill>
              <a:srgbClr val="002060"/>
            </a:solidFill>
            <a:latin typeface="Arial Narrow" panose="020B0606020202030204" pitchFamily="34" charset="0"/>
          </a:endParaRPr>
        </a:p>
      </dgm:t>
    </dgm:pt>
    <dgm:pt modelId="{453CB495-7539-4929-9F69-0DD0D6F7E8A7}" type="sibTrans" cxnId="{24A35148-AD91-4B46-8948-CD2006395DA0}">
      <dgm:prSet/>
      <dgm:spPr/>
      <dgm:t>
        <a:bodyPr/>
        <a:lstStyle/>
        <a:p>
          <a:endParaRPr lang="ru-RU"/>
        </a:p>
      </dgm:t>
    </dgm:pt>
    <dgm:pt modelId="{0C7E4F79-D3D2-4796-BEEF-FA09C73FABFF}" type="parTrans" cxnId="{24A35148-AD91-4B46-8948-CD2006395DA0}">
      <dgm:prSet/>
      <dgm:spPr/>
      <dgm:t>
        <a:bodyPr/>
        <a:lstStyle/>
        <a:p>
          <a:endParaRPr lang="ru-RU"/>
        </a:p>
      </dgm:t>
    </dgm:pt>
    <dgm:pt modelId="{6DD2A6FC-2510-47FC-9B7F-2D0EAE694645}">
      <dgm:prSet phldrT="[Текст]" custT="1"/>
      <dgm:spPr/>
      <dgm:t>
        <a:bodyPr/>
        <a:lstStyle/>
        <a:p>
          <a:pPr algn="ctr"/>
          <a:endParaRPr lang="ru-RU" sz="2000" dirty="0">
            <a:solidFill>
              <a:srgbClr val="002060"/>
            </a:solidFill>
            <a:latin typeface="Arial Narrow" panose="020B0606020202030204" pitchFamily="34" charset="0"/>
          </a:endParaRPr>
        </a:p>
      </dgm:t>
    </dgm:pt>
    <dgm:pt modelId="{4212F8C8-A4C0-480D-A14F-F82213011C6B}" type="parTrans" cxnId="{41A9CCF8-5E7D-49ED-A7E5-7D6E34C50B97}">
      <dgm:prSet/>
      <dgm:spPr/>
      <dgm:t>
        <a:bodyPr/>
        <a:lstStyle/>
        <a:p>
          <a:endParaRPr lang="ru-RU"/>
        </a:p>
      </dgm:t>
    </dgm:pt>
    <dgm:pt modelId="{0D65578A-EA05-44B9-8D57-13C85B042589}" type="sibTrans" cxnId="{41A9CCF8-5E7D-49ED-A7E5-7D6E34C50B97}">
      <dgm:prSet/>
      <dgm:spPr/>
      <dgm:t>
        <a:bodyPr/>
        <a:lstStyle/>
        <a:p>
          <a:endParaRPr lang="ru-RU"/>
        </a:p>
      </dgm:t>
    </dgm:pt>
    <dgm:pt modelId="{63DC367E-23FC-44FD-9879-109CC7530CB8}">
      <dgm:prSet custT="1"/>
      <dgm:spPr/>
      <dgm:t>
        <a:bodyPr/>
        <a:lstStyle/>
        <a:p>
          <a:pPr algn="ctr"/>
          <a:r>
            <a:rPr lang="ru-RU" sz="2000" dirty="0" smtClean="0">
              <a:solidFill>
                <a:srgbClr val="002060"/>
              </a:solidFill>
              <a:latin typeface="Arial Narrow" panose="020B0606020202030204" pitchFamily="34" charset="0"/>
            </a:rPr>
            <a:t>Комбарова Мария Владимировна,          учитель-дефектолог                                      МБОУ «Излучинская ОСШУИОП №1»</a:t>
          </a:r>
          <a:endParaRPr lang="ru-RU" sz="2000" dirty="0">
            <a:solidFill>
              <a:srgbClr val="002060"/>
            </a:solidFill>
            <a:latin typeface="Arial Narrow" panose="020B0606020202030204" pitchFamily="34" charset="0"/>
          </a:endParaRPr>
        </a:p>
      </dgm:t>
    </dgm:pt>
    <dgm:pt modelId="{FAD61180-7469-4EA3-BC94-77B5A81F7B94}" type="parTrans" cxnId="{D5D41C5B-C8B6-4CC2-A56A-B13BCDA1A2F4}">
      <dgm:prSet/>
      <dgm:spPr/>
      <dgm:t>
        <a:bodyPr/>
        <a:lstStyle/>
        <a:p>
          <a:endParaRPr lang="ru-RU"/>
        </a:p>
      </dgm:t>
    </dgm:pt>
    <dgm:pt modelId="{C4C005F6-126A-4B50-ABC8-32ECB23E0A0C}" type="sibTrans" cxnId="{D5D41C5B-C8B6-4CC2-A56A-B13BCDA1A2F4}">
      <dgm:prSet/>
      <dgm:spPr/>
      <dgm:t>
        <a:bodyPr/>
        <a:lstStyle/>
        <a:p>
          <a:endParaRPr lang="ru-RU"/>
        </a:p>
      </dgm:t>
    </dgm:pt>
    <dgm:pt modelId="{13D72E00-3BD8-45C2-8B04-2D2060E52FF1}" type="pres">
      <dgm:prSet presAssocID="{C985A5F6-9328-4CDB-B9E7-D616AE4D85C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25F6DC8-6FE3-4C19-B181-D112D6BCB75F}" type="pres">
      <dgm:prSet presAssocID="{71301110-E954-4E5A-9474-0BC8AF617094}" presName="composite" presStyleCnt="0"/>
      <dgm:spPr/>
    </dgm:pt>
    <dgm:pt modelId="{CE2B3282-C7DD-4099-BD95-F2E77AEC0AB9}" type="pres">
      <dgm:prSet presAssocID="{71301110-E954-4E5A-9474-0BC8AF617094}" presName="parTx" presStyleLbl="alignNode1" presStyleIdx="0" presStyleCnt="2" custScaleY="12735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AC04DE-7F5B-4E9B-90CB-87C5E2574C68}" type="pres">
      <dgm:prSet presAssocID="{71301110-E954-4E5A-9474-0BC8AF617094}" presName="desTx" presStyleLbl="alignAccFollowNode1" presStyleIdx="0" presStyleCnt="2" custScale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2B8C98-F94C-4852-B82A-E34AECECAC54}" type="pres">
      <dgm:prSet presAssocID="{3D64D6A2-7BED-4CE5-AA2F-089DCC96F7C9}" presName="space" presStyleCnt="0"/>
      <dgm:spPr/>
    </dgm:pt>
    <dgm:pt modelId="{6E3BA92F-04C7-4B48-80FF-C7F931A0EE6D}" type="pres">
      <dgm:prSet presAssocID="{BFA78FAF-17B1-474F-BC57-DD17C1C6AAC3}" presName="composite" presStyleCnt="0"/>
      <dgm:spPr/>
    </dgm:pt>
    <dgm:pt modelId="{28E35E79-B55D-43A5-A45A-2A5828BE7240}" type="pres">
      <dgm:prSet presAssocID="{BFA78FAF-17B1-474F-BC57-DD17C1C6AAC3}" presName="parTx" presStyleLbl="alignNode1" presStyleIdx="1" presStyleCnt="2" custScaleY="12735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66D8BB-17B2-4B42-B3FE-32178FA266FC}" type="pres">
      <dgm:prSet presAssocID="{BFA78FAF-17B1-474F-BC57-DD17C1C6AAC3}" presName="desTx" presStyleLbl="alignAccFollowNode1" presStyleIdx="1" presStyleCnt="2" custScaleY="970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71FF53-5461-411E-90AE-9D3069B120AD}" type="presOf" srcId="{BFA78FAF-17B1-474F-BC57-DD17C1C6AAC3}" destId="{28E35E79-B55D-43A5-A45A-2A5828BE7240}" srcOrd="0" destOrd="0" presId="urn:microsoft.com/office/officeart/2005/8/layout/hList1"/>
    <dgm:cxn modelId="{2D98B8F6-3915-4090-8CF5-65DDE3C84CBB}" type="presOf" srcId="{71301110-E954-4E5A-9474-0BC8AF617094}" destId="{CE2B3282-C7DD-4099-BD95-F2E77AEC0AB9}" srcOrd="0" destOrd="0" presId="urn:microsoft.com/office/officeart/2005/8/layout/hList1"/>
    <dgm:cxn modelId="{FEB4CD11-6716-45D4-888C-7AE303590CB2}" srcId="{BFA78FAF-17B1-474F-BC57-DD17C1C6AAC3}" destId="{218053FE-8ABB-41B2-A9ED-9F835461F7C6}" srcOrd="0" destOrd="0" parTransId="{FD547155-FA68-46B7-B6C3-DC24BA9DCE05}" sibTransId="{886C46E5-53FF-4525-96CD-474D49063D2A}"/>
    <dgm:cxn modelId="{1ADD35A9-91E5-452A-8057-1207C6734F4E}" srcId="{C985A5F6-9328-4CDB-B9E7-D616AE4D85C0}" destId="{BFA78FAF-17B1-474F-BC57-DD17C1C6AAC3}" srcOrd="1" destOrd="0" parTransId="{7D00811D-1AB8-486D-8A2C-B5EBAB82E472}" sibTransId="{31C4713F-2E2A-49AE-8051-E56F99B17182}"/>
    <dgm:cxn modelId="{30BE03EF-9A6C-4F89-91CE-A117D07125B0}" srcId="{C985A5F6-9328-4CDB-B9E7-D616AE4D85C0}" destId="{71301110-E954-4E5A-9474-0BC8AF617094}" srcOrd="0" destOrd="0" parTransId="{849DA0B1-311E-4AB3-9D4C-586FCCF04878}" sibTransId="{3D64D6A2-7BED-4CE5-AA2F-089DCC96F7C9}"/>
    <dgm:cxn modelId="{876A9602-1A4D-4732-B767-90F1AFCE7E19}" type="presOf" srcId="{63DC367E-23FC-44FD-9879-109CC7530CB8}" destId="{BF66D8BB-17B2-4B42-B3FE-32178FA266FC}" srcOrd="0" destOrd="1" presId="urn:microsoft.com/office/officeart/2005/8/layout/hList1"/>
    <dgm:cxn modelId="{D5D41C5B-C8B6-4CC2-A56A-B13BCDA1A2F4}" srcId="{BFA78FAF-17B1-474F-BC57-DD17C1C6AAC3}" destId="{63DC367E-23FC-44FD-9879-109CC7530CB8}" srcOrd="1" destOrd="0" parTransId="{FAD61180-7469-4EA3-BC94-77B5A81F7B94}" sibTransId="{C4C005F6-126A-4B50-ABC8-32ECB23E0A0C}"/>
    <dgm:cxn modelId="{73402D57-EF8A-4CEC-ADEB-8BB125531361}" type="presOf" srcId="{6DD2A6FC-2510-47FC-9B7F-2D0EAE694645}" destId="{72AC04DE-7F5B-4E9B-90CB-87C5E2574C68}" srcOrd="0" destOrd="0" presId="urn:microsoft.com/office/officeart/2005/8/layout/hList1"/>
    <dgm:cxn modelId="{24A35148-AD91-4B46-8948-CD2006395DA0}" srcId="{71301110-E954-4E5A-9474-0BC8AF617094}" destId="{3CAC6744-A123-4C69-BEF9-22A0D8DF1A31}" srcOrd="1" destOrd="0" parTransId="{0C7E4F79-D3D2-4796-BEEF-FA09C73FABFF}" sibTransId="{453CB495-7539-4929-9F69-0DD0D6F7E8A7}"/>
    <dgm:cxn modelId="{46F29385-D8DE-424F-9747-24A86CAB6A37}" type="presOf" srcId="{218053FE-8ABB-41B2-A9ED-9F835461F7C6}" destId="{BF66D8BB-17B2-4B42-B3FE-32178FA266FC}" srcOrd="0" destOrd="0" presId="urn:microsoft.com/office/officeart/2005/8/layout/hList1"/>
    <dgm:cxn modelId="{41A9CCF8-5E7D-49ED-A7E5-7D6E34C50B97}" srcId="{71301110-E954-4E5A-9474-0BC8AF617094}" destId="{6DD2A6FC-2510-47FC-9B7F-2D0EAE694645}" srcOrd="0" destOrd="0" parTransId="{4212F8C8-A4C0-480D-A14F-F82213011C6B}" sibTransId="{0D65578A-EA05-44B9-8D57-13C85B042589}"/>
    <dgm:cxn modelId="{A16AD3CB-E716-4DC7-8421-7A75187A6708}" type="presOf" srcId="{3CAC6744-A123-4C69-BEF9-22A0D8DF1A31}" destId="{72AC04DE-7F5B-4E9B-90CB-87C5E2574C68}" srcOrd="0" destOrd="1" presId="urn:microsoft.com/office/officeart/2005/8/layout/hList1"/>
    <dgm:cxn modelId="{31398626-C40B-4A9C-B533-1DAB5D882828}" type="presOf" srcId="{C985A5F6-9328-4CDB-B9E7-D616AE4D85C0}" destId="{13D72E00-3BD8-45C2-8B04-2D2060E52FF1}" srcOrd="0" destOrd="0" presId="urn:microsoft.com/office/officeart/2005/8/layout/hList1"/>
    <dgm:cxn modelId="{DB12072C-6AFC-49B4-8A09-9DDD175451BD}" type="presParOf" srcId="{13D72E00-3BD8-45C2-8B04-2D2060E52FF1}" destId="{325F6DC8-6FE3-4C19-B181-D112D6BCB75F}" srcOrd="0" destOrd="0" presId="urn:microsoft.com/office/officeart/2005/8/layout/hList1"/>
    <dgm:cxn modelId="{F5A6AFCC-803B-43CE-AD94-8E0DD9BAAF2E}" type="presParOf" srcId="{325F6DC8-6FE3-4C19-B181-D112D6BCB75F}" destId="{CE2B3282-C7DD-4099-BD95-F2E77AEC0AB9}" srcOrd="0" destOrd="0" presId="urn:microsoft.com/office/officeart/2005/8/layout/hList1"/>
    <dgm:cxn modelId="{E4F19D1E-F256-453C-83CC-F483EB7212A0}" type="presParOf" srcId="{325F6DC8-6FE3-4C19-B181-D112D6BCB75F}" destId="{72AC04DE-7F5B-4E9B-90CB-87C5E2574C68}" srcOrd="1" destOrd="0" presId="urn:microsoft.com/office/officeart/2005/8/layout/hList1"/>
    <dgm:cxn modelId="{BF385100-B4FC-48D3-B072-BD4D3FCB5CBC}" type="presParOf" srcId="{13D72E00-3BD8-45C2-8B04-2D2060E52FF1}" destId="{8B2B8C98-F94C-4852-B82A-E34AECECAC54}" srcOrd="1" destOrd="0" presId="urn:microsoft.com/office/officeart/2005/8/layout/hList1"/>
    <dgm:cxn modelId="{B6BE2180-1C9C-4549-8B7A-BDDCE5CA6D13}" type="presParOf" srcId="{13D72E00-3BD8-45C2-8B04-2D2060E52FF1}" destId="{6E3BA92F-04C7-4B48-80FF-C7F931A0EE6D}" srcOrd="2" destOrd="0" presId="urn:microsoft.com/office/officeart/2005/8/layout/hList1"/>
    <dgm:cxn modelId="{6F6374AE-07A2-42D0-A597-0025BA7C0107}" type="presParOf" srcId="{6E3BA92F-04C7-4B48-80FF-C7F931A0EE6D}" destId="{28E35E79-B55D-43A5-A45A-2A5828BE7240}" srcOrd="0" destOrd="0" presId="urn:microsoft.com/office/officeart/2005/8/layout/hList1"/>
    <dgm:cxn modelId="{635B9F85-6833-4BF8-883D-B5B82638E6BB}" type="presParOf" srcId="{6E3BA92F-04C7-4B48-80FF-C7F931A0EE6D}" destId="{BF66D8BB-17B2-4B42-B3FE-32178FA266F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5B12AB-D300-4FFC-A175-A75908DE7F92}">
      <dsp:nvSpPr>
        <dsp:cNvPr id="0" name=""/>
        <dsp:cNvSpPr/>
      </dsp:nvSpPr>
      <dsp:spPr>
        <a:xfrm rot="5400000">
          <a:off x="7166447" y="-2240317"/>
          <a:ext cx="1207227" cy="5989745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b="0" kern="1200" dirty="0" smtClean="0">
              <a:solidFill>
                <a:srgbClr val="002060"/>
              </a:solidFill>
              <a:latin typeface="Arial Narrow" pitchFamily="34" charset="0"/>
            </a:rPr>
            <a:t>Подведение итогов конкурса профессионального мастерства «Лучшая </a:t>
          </a:r>
          <a:r>
            <a:rPr lang="ru-RU" sz="2100" b="0" kern="1200" dirty="0" err="1" smtClean="0">
              <a:solidFill>
                <a:srgbClr val="002060"/>
              </a:solidFill>
              <a:latin typeface="Arial Narrow" pitchFamily="34" charset="0"/>
            </a:rPr>
            <a:t>учебно</a:t>
          </a:r>
          <a:r>
            <a:rPr lang="ru-RU" sz="2100" b="0" kern="1200" dirty="0" smtClean="0">
              <a:solidFill>
                <a:srgbClr val="002060"/>
              </a:solidFill>
              <a:latin typeface="Arial Narrow" pitchFamily="34" charset="0"/>
            </a:rPr>
            <a:t>–методическая разработка для обучающихся с ОВЗ». Награждение победителей. </a:t>
          </a:r>
          <a:endParaRPr lang="ru-RU" sz="2100" b="0" kern="1200" dirty="0">
            <a:solidFill>
              <a:srgbClr val="002060"/>
            </a:solidFill>
            <a:latin typeface="Arial Narrow" pitchFamily="34" charset="0"/>
          </a:endParaRPr>
        </a:p>
      </dsp:txBody>
      <dsp:txXfrm rot="-5400000">
        <a:off x="4775188" y="209874"/>
        <a:ext cx="5930813" cy="1089363"/>
      </dsp:txXfrm>
    </dsp:sp>
    <dsp:sp modelId="{875CBBB3-AEF9-4031-8B08-D0C3807EF110}">
      <dsp:nvSpPr>
        <dsp:cNvPr id="0" name=""/>
        <dsp:cNvSpPr/>
      </dsp:nvSpPr>
      <dsp:spPr>
        <a:xfrm>
          <a:off x="2671" y="37"/>
          <a:ext cx="4772516" cy="150903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err="1" smtClean="0">
              <a:latin typeface="Arial Narrow" pitchFamily="34" charset="0"/>
            </a:rPr>
            <a:t>Совпенко</a:t>
          </a:r>
          <a:r>
            <a:rPr lang="ru-RU" sz="2100" b="1" kern="1200" dirty="0" smtClean="0">
              <a:latin typeface="Arial Narrow" pitchFamily="34" charset="0"/>
            </a:rPr>
            <a:t> Любовь Николаевна,   </a:t>
          </a:r>
          <a:r>
            <a:rPr lang="ru-RU" sz="2100" b="0" kern="1200" dirty="0" smtClean="0">
              <a:latin typeface="Arial Narrow" pitchFamily="34" charset="0"/>
            </a:rPr>
            <a:t>учитель-дефектолог МАУ ДО «Спектр»</a:t>
          </a:r>
          <a:endParaRPr lang="ru-RU" sz="2100" b="0" kern="1200" dirty="0">
            <a:latin typeface="Arial Narrow" pitchFamily="34" charset="0"/>
          </a:endParaRPr>
        </a:p>
      </dsp:txBody>
      <dsp:txXfrm>
        <a:off x="76336" y="73702"/>
        <a:ext cx="4625186" cy="1361704"/>
      </dsp:txXfrm>
    </dsp:sp>
    <dsp:sp modelId="{1A5AB4FD-E6D5-45BB-98D6-154ED3A9DAC5}">
      <dsp:nvSpPr>
        <dsp:cNvPr id="0" name=""/>
        <dsp:cNvSpPr/>
      </dsp:nvSpPr>
      <dsp:spPr>
        <a:xfrm rot="5400000">
          <a:off x="7146733" y="-676021"/>
          <a:ext cx="1207227" cy="6030125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>
              <a:solidFill>
                <a:srgbClr val="002060"/>
              </a:solidFill>
              <a:latin typeface="Arial Narrow" pitchFamily="34" charset="0"/>
            </a:rPr>
            <a:t>«Обучение детей с РАС компьютерной грамотности» (из опыта работы).</a:t>
          </a:r>
          <a:endParaRPr lang="ru-RU" sz="2100" b="1" kern="1200" dirty="0">
            <a:solidFill>
              <a:srgbClr val="002060"/>
            </a:solidFill>
            <a:latin typeface="Arial Narrow" pitchFamily="34" charset="0"/>
          </a:endParaRPr>
        </a:p>
      </dsp:txBody>
      <dsp:txXfrm rot="-5400000">
        <a:off x="4735284" y="1794360"/>
        <a:ext cx="5971193" cy="1089363"/>
      </dsp:txXfrm>
    </dsp:sp>
    <dsp:sp modelId="{C60BD89D-6FB7-4555-829B-E87ACDB7C798}">
      <dsp:nvSpPr>
        <dsp:cNvPr id="0" name=""/>
        <dsp:cNvSpPr/>
      </dsp:nvSpPr>
      <dsp:spPr>
        <a:xfrm>
          <a:off x="2671" y="1584523"/>
          <a:ext cx="4732612" cy="150903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err="1" smtClean="0">
              <a:latin typeface="Arial Narrow" pitchFamily="34" charset="0"/>
            </a:rPr>
            <a:t>Гайдушенко</a:t>
          </a:r>
          <a:r>
            <a:rPr lang="ru-RU" sz="2100" b="1" kern="1200" dirty="0" smtClean="0">
              <a:latin typeface="Arial Narrow" pitchFamily="34" charset="0"/>
            </a:rPr>
            <a:t> Наталья Егоровна,  </a:t>
          </a:r>
          <a:r>
            <a:rPr lang="ru-RU" sz="2100" b="0" kern="1200" dirty="0" smtClean="0">
              <a:latin typeface="Arial Narrow" pitchFamily="34" charset="0"/>
            </a:rPr>
            <a:t>учитель-дефектолог,               руководитель ресурсного центра казенного учреждения «</a:t>
          </a:r>
          <a:r>
            <a:rPr lang="ru-RU" sz="2100" b="0" kern="1200" dirty="0" err="1" smtClean="0">
              <a:latin typeface="Arial Narrow" pitchFamily="34" charset="0"/>
            </a:rPr>
            <a:t>Нижневартовская</a:t>
          </a:r>
          <a:r>
            <a:rPr lang="ru-RU" sz="2100" b="0" kern="1200" dirty="0" smtClean="0">
              <a:latin typeface="Arial Narrow" pitchFamily="34" charset="0"/>
            </a:rPr>
            <a:t> общеобразовательная санаторная школа»</a:t>
          </a:r>
          <a:endParaRPr lang="ru-RU" sz="2100" b="0" kern="1200" dirty="0">
            <a:latin typeface="Arial Narrow" pitchFamily="34" charset="0"/>
          </a:endParaRPr>
        </a:p>
      </dsp:txBody>
      <dsp:txXfrm>
        <a:off x="76336" y="1658188"/>
        <a:ext cx="4585282" cy="136170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5B12AB-D300-4FFC-A175-A75908DE7F92}">
      <dsp:nvSpPr>
        <dsp:cNvPr id="0" name=""/>
        <dsp:cNvSpPr/>
      </dsp:nvSpPr>
      <dsp:spPr>
        <a:xfrm rot="5400000">
          <a:off x="6704849" y="-2777435"/>
          <a:ext cx="969341" cy="676660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b="0" kern="1200" dirty="0" smtClean="0">
              <a:solidFill>
                <a:srgbClr val="002060"/>
              </a:solidFill>
              <a:latin typeface="Arial Narrow" pitchFamily="34" charset="0"/>
            </a:rPr>
            <a:t>«Использование учебно-игровых терминалов как средство повышения эффективности коррекционной работы с детьми с ТНР» (из опыта работы).</a:t>
          </a:r>
          <a:endParaRPr lang="ru-RU" sz="2100" b="0" kern="1200" dirty="0">
            <a:solidFill>
              <a:srgbClr val="002060"/>
            </a:solidFill>
            <a:latin typeface="Arial Narrow" pitchFamily="34" charset="0"/>
          </a:endParaRPr>
        </a:p>
      </dsp:txBody>
      <dsp:txXfrm rot="-5400000">
        <a:off x="3806217" y="168516"/>
        <a:ext cx="6719288" cy="874703"/>
      </dsp:txXfrm>
    </dsp:sp>
    <dsp:sp modelId="{875CBBB3-AEF9-4031-8B08-D0C3807EF110}">
      <dsp:nvSpPr>
        <dsp:cNvPr id="0" name=""/>
        <dsp:cNvSpPr/>
      </dsp:nvSpPr>
      <dsp:spPr>
        <a:xfrm>
          <a:off x="0" y="30"/>
          <a:ext cx="3806216" cy="121167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err="1" smtClean="0">
              <a:latin typeface="Arial Narrow" pitchFamily="34" charset="0"/>
            </a:rPr>
            <a:t>Помпеева</a:t>
          </a:r>
          <a:r>
            <a:rPr lang="ru-RU" sz="2100" b="1" kern="1200" dirty="0" smtClean="0">
              <a:latin typeface="Arial Narrow" pitchFamily="34" charset="0"/>
            </a:rPr>
            <a:t> Наталья Валериевна, </a:t>
          </a:r>
          <a:r>
            <a:rPr lang="ru-RU" sz="2100" b="0" kern="1200" dirty="0" smtClean="0">
              <a:latin typeface="Arial Narrow" pitchFamily="34" charset="0"/>
            </a:rPr>
            <a:t>учитель-логопед МБДОУ «</a:t>
          </a:r>
          <a:r>
            <a:rPr lang="ru-RU" sz="2100" b="0" kern="1200" dirty="0" err="1" smtClean="0">
              <a:latin typeface="Arial Narrow" pitchFamily="34" charset="0"/>
            </a:rPr>
            <a:t>Новоаганский</a:t>
          </a:r>
          <a:r>
            <a:rPr lang="ru-RU" sz="2100" b="0" kern="1200" dirty="0" smtClean="0">
              <a:latin typeface="Arial Narrow" pitchFamily="34" charset="0"/>
            </a:rPr>
            <a:t> </a:t>
          </a:r>
          <a:r>
            <a:rPr lang="ru-RU" sz="2100" b="0" kern="1200" dirty="0" err="1" smtClean="0">
              <a:latin typeface="Arial Narrow" pitchFamily="34" charset="0"/>
            </a:rPr>
            <a:t>ДСПиО</a:t>
          </a:r>
          <a:r>
            <a:rPr lang="ru-RU" sz="2100" b="0" kern="1200" dirty="0" smtClean="0">
              <a:latin typeface="Arial Narrow" pitchFamily="34" charset="0"/>
            </a:rPr>
            <a:t> «Солнышко»</a:t>
          </a:r>
        </a:p>
      </dsp:txBody>
      <dsp:txXfrm>
        <a:off x="59149" y="59179"/>
        <a:ext cx="3687918" cy="1093378"/>
      </dsp:txXfrm>
    </dsp:sp>
    <dsp:sp modelId="{1A5AB4FD-E6D5-45BB-98D6-154ED3A9DAC5}">
      <dsp:nvSpPr>
        <dsp:cNvPr id="0" name=""/>
        <dsp:cNvSpPr/>
      </dsp:nvSpPr>
      <dsp:spPr>
        <a:xfrm rot="5400000">
          <a:off x="6704849" y="-1505175"/>
          <a:ext cx="969341" cy="676660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b="0" kern="1200" dirty="0" smtClean="0">
              <a:solidFill>
                <a:srgbClr val="002060"/>
              </a:solidFill>
              <a:latin typeface="Arial Narrow" pitchFamily="34" charset="0"/>
            </a:rPr>
            <a:t>«Использование ИКТ в образовательной деятельности учителя-дефектолога» (из опыта работы).</a:t>
          </a:r>
          <a:endParaRPr lang="ru-RU" sz="2100" b="0" kern="1200" dirty="0">
            <a:solidFill>
              <a:srgbClr val="002060"/>
            </a:solidFill>
            <a:latin typeface="Arial Narrow" pitchFamily="34" charset="0"/>
          </a:endParaRPr>
        </a:p>
      </dsp:txBody>
      <dsp:txXfrm rot="-5400000">
        <a:off x="3806217" y="1440776"/>
        <a:ext cx="6719288" cy="874703"/>
      </dsp:txXfrm>
    </dsp:sp>
    <dsp:sp modelId="{C60BD89D-6FB7-4555-829B-E87ACDB7C798}">
      <dsp:nvSpPr>
        <dsp:cNvPr id="0" name=""/>
        <dsp:cNvSpPr/>
      </dsp:nvSpPr>
      <dsp:spPr>
        <a:xfrm>
          <a:off x="0" y="1272290"/>
          <a:ext cx="3806216" cy="121167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err="1" smtClean="0">
              <a:solidFill>
                <a:schemeClr val="bg1"/>
              </a:solidFill>
              <a:latin typeface="Arial Narrow" pitchFamily="34" charset="0"/>
            </a:rPr>
            <a:t>Джива</a:t>
          </a:r>
          <a:r>
            <a:rPr lang="ru-RU" sz="2100" b="1" kern="1200" dirty="0" smtClean="0">
              <a:solidFill>
                <a:schemeClr val="bg1"/>
              </a:solidFill>
              <a:latin typeface="Arial Narrow" pitchFamily="34" charset="0"/>
            </a:rPr>
            <a:t> Наталья Александровна, </a:t>
          </a:r>
          <a:r>
            <a:rPr lang="ru-RU" sz="2100" b="0" kern="1200" dirty="0" smtClean="0">
              <a:solidFill>
                <a:schemeClr val="bg1"/>
              </a:solidFill>
              <a:latin typeface="Arial Narrow" pitchFamily="34" charset="0"/>
            </a:rPr>
            <a:t>учитель-дефектолог МБОУ «</a:t>
          </a:r>
          <a:r>
            <a:rPr lang="ru-RU" sz="2100" b="0" kern="1200" dirty="0" err="1" smtClean="0">
              <a:solidFill>
                <a:schemeClr val="bg1"/>
              </a:solidFill>
              <a:latin typeface="Arial Narrow" pitchFamily="34" charset="0"/>
            </a:rPr>
            <a:t>Варьеганская</a:t>
          </a:r>
          <a:r>
            <a:rPr lang="ru-RU" sz="2100" b="0" kern="1200" dirty="0" smtClean="0">
              <a:solidFill>
                <a:schemeClr val="bg1"/>
              </a:solidFill>
              <a:latin typeface="Arial Narrow" pitchFamily="34" charset="0"/>
            </a:rPr>
            <a:t> ОСШ»</a:t>
          </a:r>
          <a:endParaRPr lang="ru-RU" sz="2100" b="0" kern="1200" dirty="0">
            <a:solidFill>
              <a:schemeClr val="bg1"/>
            </a:solidFill>
            <a:latin typeface="Arial Narrow" pitchFamily="34" charset="0"/>
          </a:endParaRPr>
        </a:p>
      </dsp:txBody>
      <dsp:txXfrm>
        <a:off x="59149" y="1331439"/>
        <a:ext cx="3687918" cy="109337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826542-C3C4-4D45-A3FD-0B4BE609A27C}">
      <dsp:nvSpPr>
        <dsp:cNvPr id="0" name=""/>
        <dsp:cNvSpPr/>
      </dsp:nvSpPr>
      <dsp:spPr>
        <a:xfrm rot="5400000">
          <a:off x="6649140" y="-2702148"/>
          <a:ext cx="1020316" cy="676660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b="0" kern="1200" dirty="0" smtClean="0">
              <a:solidFill>
                <a:srgbClr val="002060"/>
              </a:solidFill>
              <a:latin typeface="Arial Narrow" pitchFamily="34" charset="0"/>
            </a:rPr>
            <a:t>«Генератор логопедических заданий. Программа для создания домашних логопедических заданий за 1 минуту» (из опыта работы).</a:t>
          </a:r>
          <a:endParaRPr lang="ru-RU" sz="2100" b="0" kern="1200" dirty="0">
            <a:solidFill>
              <a:srgbClr val="002060"/>
            </a:solidFill>
            <a:latin typeface="Arial Narrow" pitchFamily="34" charset="0"/>
          </a:endParaRPr>
        </a:p>
      </dsp:txBody>
      <dsp:txXfrm rot="-5400000">
        <a:off x="3775995" y="220805"/>
        <a:ext cx="6716799" cy="920700"/>
      </dsp:txXfrm>
    </dsp:sp>
    <dsp:sp modelId="{0AA9D2DA-8EB7-423C-82D5-6107C0630CEA}">
      <dsp:nvSpPr>
        <dsp:cNvPr id="0" name=""/>
        <dsp:cNvSpPr/>
      </dsp:nvSpPr>
      <dsp:spPr>
        <a:xfrm>
          <a:off x="0" y="31"/>
          <a:ext cx="3806216" cy="12753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err="1" smtClean="0">
              <a:latin typeface="Arial Narrow" pitchFamily="34" charset="0"/>
            </a:rPr>
            <a:t>Кандаурова</a:t>
          </a:r>
          <a:r>
            <a:rPr lang="ru-RU" sz="2100" b="1" kern="1200" dirty="0" smtClean="0">
              <a:latin typeface="Arial Narrow" pitchFamily="34" charset="0"/>
            </a:rPr>
            <a:t> </a:t>
          </a:r>
          <a:r>
            <a:rPr lang="ru-RU" sz="2100" b="1" kern="1200" dirty="0" err="1" smtClean="0">
              <a:latin typeface="Arial Narrow" pitchFamily="34" charset="0"/>
            </a:rPr>
            <a:t>Гульзиря</a:t>
          </a:r>
          <a:r>
            <a:rPr lang="ru-RU" sz="2100" b="1" kern="1200" dirty="0" smtClean="0">
              <a:latin typeface="Arial Narrow" pitchFamily="34" charset="0"/>
            </a:rPr>
            <a:t> </a:t>
          </a:r>
          <a:r>
            <a:rPr lang="ru-RU" sz="2100" b="1" kern="1200" dirty="0" err="1" smtClean="0">
              <a:latin typeface="Arial Narrow" pitchFamily="34" charset="0"/>
            </a:rPr>
            <a:t>Наилевна</a:t>
          </a:r>
          <a:r>
            <a:rPr lang="ru-RU" sz="2100" b="1" kern="1200" dirty="0" smtClean="0">
              <a:latin typeface="Arial Narrow" pitchFamily="34" charset="0"/>
            </a:rPr>
            <a:t> учитель-логопед                  </a:t>
          </a:r>
          <a:r>
            <a:rPr lang="ru-RU" sz="2100" b="0" kern="1200" dirty="0" smtClean="0">
              <a:latin typeface="Arial Narrow" pitchFamily="34" charset="0"/>
            </a:rPr>
            <a:t>МБДОУ «</a:t>
          </a:r>
          <a:r>
            <a:rPr lang="ru-RU" sz="2100" b="0" kern="1200" dirty="0" err="1" smtClean="0">
              <a:latin typeface="Arial Narrow" pitchFamily="34" charset="0"/>
            </a:rPr>
            <a:t>Излучинский</a:t>
          </a:r>
          <a:r>
            <a:rPr lang="ru-RU" sz="2100" b="0" kern="1200" dirty="0" smtClean="0">
              <a:latin typeface="Arial Narrow" pitchFamily="34" charset="0"/>
            </a:rPr>
            <a:t> ДСКВ «Сказка»</a:t>
          </a:r>
          <a:endParaRPr lang="ru-RU" sz="2100" b="0" kern="1200" dirty="0">
            <a:latin typeface="Arial Narrow" pitchFamily="34" charset="0"/>
          </a:endParaRPr>
        </a:p>
      </dsp:txBody>
      <dsp:txXfrm>
        <a:off x="62260" y="62291"/>
        <a:ext cx="3681696" cy="1150876"/>
      </dsp:txXfrm>
    </dsp:sp>
    <dsp:sp modelId="{73989239-2EF0-42A8-8E45-B89E17F0CE8C}">
      <dsp:nvSpPr>
        <dsp:cNvPr id="0" name=""/>
        <dsp:cNvSpPr/>
      </dsp:nvSpPr>
      <dsp:spPr>
        <a:xfrm rot="5400000">
          <a:off x="6679361" y="-1406407"/>
          <a:ext cx="1020316" cy="676660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b="0" kern="1200" dirty="0" smtClean="0">
              <a:solidFill>
                <a:srgbClr val="002060"/>
              </a:solidFill>
              <a:latin typeface="Arial Narrow" pitchFamily="34" charset="0"/>
            </a:rPr>
            <a:t>«Применение интерактивного оборудования «LOGOEDU» в коррекционной работе с детьми с ОВЗ» (из опыта работы).</a:t>
          </a:r>
          <a:endParaRPr lang="ru-RU" sz="2100" b="0" kern="1200" dirty="0">
            <a:solidFill>
              <a:srgbClr val="002060"/>
            </a:solidFill>
            <a:latin typeface="Arial Narrow" pitchFamily="34" charset="0"/>
          </a:endParaRPr>
        </a:p>
      </dsp:txBody>
      <dsp:txXfrm rot="-5400000">
        <a:off x="3806216" y="1516546"/>
        <a:ext cx="6716799" cy="920700"/>
      </dsp:txXfrm>
    </dsp:sp>
    <dsp:sp modelId="{DA2F7210-C437-41BA-BD8A-E79AF6236400}">
      <dsp:nvSpPr>
        <dsp:cNvPr id="0" name=""/>
        <dsp:cNvSpPr/>
      </dsp:nvSpPr>
      <dsp:spPr>
        <a:xfrm>
          <a:off x="0" y="1339229"/>
          <a:ext cx="3806216" cy="12753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rial Narrow" pitchFamily="34" charset="0"/>
            </a:rPr>
            <a:t>Лещева Ольга Анатольевна, </a:t>
          </a:r>
          <a:r>
            <a:rPr lang="ru-RU" sz="2000" b="0" kern="1200" dirty="0" smtClean="0">
              <a:latin typeface="Arial Narrow" pitchFamily="34" charset="0"/>
            </a:rPr>
            <a:t>учитель-логопед                  МБДОУ «</a:t>
          </a:r>
          <a:r>
            <a:rPr lang="ru-RU" sz="2000" b="0" kern="1200" dirty="0" err="1" smtClean="0">
              <a:latin typeface="Arial Narrow" pitchFamily="34" charset="0"/>
            </a:rPr>
            <a:t>Новоаганский</a:t>
          </a:r>
          <a:r>
            <a:rPr lang="ru-RU" sz="2000" b="0" kern="1200" dirty="0" smtClean="0">
              <a:latin typeface="Arial Narrow" pitchFamily="34" charset="0"/>
            </a:rPr>
            <a:t> ДСКВ «Снежинка»</a:t>
          </a:r>
          <a:endParaRPr lang="ru-RU" sz="2000" b="0" kern="1200" dirty="0">
            <a:latin typeface="Arial Narrow" pitchFamily="34" charset="0"/>
          </a:endParaRPr>
        </a:p>
      </dsp:txBody>
      <dsp:txXfrm>
        <a:off x="62260" y="1401489"/>
        <a:ext cx="3681696" cy="115087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826542-C3C4-4D45-A3FD-0B4BE609A27C}">
      <dsp:nvSpPr>
        <dsp:cNvPr id="0" name=""/>
        <dsp:cNvSpPr/>
      </dsp:nvSpPr>
      <dsp:spPr>
        <a:xfrm rot="5400000">
          <a:off x="6584273" y="-2614873"/>
          <a:ext cx="1150051" cy="676660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b="0" kern="1200" dirty="0" smtClean="0">
              <a:solidFill>
                <a:srgbClr val="002060"/>
              </a:solidFill>
              <a:latin typeface="Arial Narrow" pitchFamily="34" charset="0"/>
            </a:rPr>
            <a:t>Подведение итогов работы.</a:t>
          </a:r>
          <a:endParaRPr lang="ru-RU" sz="2100" b="0" kern="1200" dirty="0">
            <a:solidFill>
              <a:srgbClr val="002060"/>
            </a:solidFill>
            <a:latin typeface="Arial Narrow" pitchFamily="34" charset="0"/>
          </a:endParaRPr>
        </a:p>
      </dsp:txBody>
      <dsp:txXfrm rot="-5400000">
        <a:off x="3775996" y="249545"/>
        <a:ext cx="6710466" cy="1037769"/>
      </dsp:txXfrm>
    </dsp:sp>
    <dsp:sp modelId="{0AA9D2DA-8EB7-423C-82D5-6107C0630CEA}">
      <dsp:nvSpPr>
        <dsp:cNvPr id="0" name=""/>
        <dsp:cNvSpPr/>
      </dsp:nvSpPr>
      <dsp:spPr>
        <a:xfrm>
          <a:off x="0" y="702"/>
          <a:ext cx="3806216" cy="143756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Arial Narrow" pitchFamily="34" charset="0"/>
            </a:rPr>
            <a:t>Михайлова Алсу </a:t>
          </a:r>
          <a:r>
            <a:rPr lang="ru-RU" sz="2100" b="1" kern="1200" dirty="0" err="1" smtClean="0">
              <a:latin typeface="Arial Narrow" pitchFamily="34" charset="0"/>
            </a:rPr>
            <a:t>Таштимировна</a:t>
          </a:r>
          <a:r>
            <a:rPr lang="ru-RU" sz="2100" b="0" kern="1200" dirty="0" smtClean="0">
              <a:latin typeface="Arial Narrow" pitchFamily="34" charset="0"/>
            </a:rPr>
            <a:t>,        руководитель РМО учителей–логопедов и учителей–дефектологов МБОУ  НВР</a:t>
          </a:r>
          <a:endParaRPr lang="ru-RU" sz="2100" b="0" kern="1200" dirty="0">
            <a:latin typeface="Arial Narrow" pitchFamily="34" charset="0"/>
          </a:endParaRPr>
        </a:p>
      </dsp:txBody>
      <dsp:txXfrm>
        <a:off x="70176" y="70878"/>
        <a:ext cx="3665864" cy="129721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2B3282-C7DD-4099-BD95-F2E77AEC0AB9}">
      <dsp:nvSpPr>
        <dsp:cNvPr id="0" name=""/>
        <dsp:cNvSpPr/>
      </dsp:nvSpPr>
      <dsp:spPr>
        <a:xfrm>
          <a:off x="54" y="351369"/>
          <a:ext cx="5220277" cy="20881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 Narrow" panose="020B0606020202030204" pitchFamily="34" charset="0"/>
            </a:rPr>
            <a:t>«Групповая коррекционно-развивающая работа учителя-дефектолога с младшими школьниками, имеющими РАС»                                                     (из опыта работы).</a:t>
          </a:r>
          <a:endParaRPr lang="ru-RU" sz="2000" kern="1200" dirty="0">
            <a:latin typeface="Arial Narrow" panose="020B0606020202030204" pitchFamily="34" charset="0"/>
          </a:endParaRPr>
        </a:p>
      </dsp:txBody>
      <dsp:txXfrm>
        <a:off x="54" y="351369"/>
        <a:ext cx="5220277" cy="2088111"/>
      </dsp:txXfrm>
    </dsp:sp>
    <dsp:sp modelId="{72AC04DE-7F5B-4E9B-90CB-87C5E2574C68}">
      <dsp:nvSpPr>
        <dsp:cNvPr id="0" name=""/>
        <dsp:cNvSpPr/>
      </dsp:nvSpPr>
      <dsp:spPr>
        <a:xfrm>
          <a:off x="54" y="2215250"/>
          <a:ext cx="5220277" cy="125020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err="1" smtClean="0">
              <a:solidFill>
                <a:srgbClr val="002060"/>
              </a:solidFill>
              <a:latin typeface="Arial Narrow" panose="020B0606020202030204" pitchFamily="34" charset="0"/>
            </a:rPr>
            <a:t>Гайдушенко</a:t>
          </a:r>
          <a:r>
            <a:rPr lang="ru-RU" sz="2000" kern="1200" dirty="0" smtClean="0">
              <a:solidFill>
                <a:srgbClr val="002060"/>
              </a:solidFill>
              <a:latin typeface="Arial Narrow" panose="020B0606020202030204" pitchFamily="34" charset="0"/>
            </a:rPr>
            <a:t> Наталья Егоровна,                учитель-дефектолог, руководитель            ресурсного центра КУ </a:t>
          </a:r>
          <a:r>
            <a:rPr lang="ru-RU" sz="2000" kern="1200" dirty="0" err="1" smtClean="0">
              <a:solidFill>
                <a:srgbClr val="002060"/>
              </a:solidFill>
              <a:latin typeface="Arial Narrow" panose="020B0606020202030204" pitchFamily="34" charset="0"/>
            </a:rPr>
            <a:t>Нижневартовская</a:t>
          </a:r>
          <a:r>
            <a:rPr lang="ru-RU" sz="2000" kern="1200" dirty="0" smtClean="0">
              <a:solidFill>
                <a:srgbClr val="002060"/>
              </a:solidFill>
              <a:latin typeface="Arial Narrow" panose="020B0606020202030204" pitchFamily="34" charset="0"/>
            </a:rPr>
            <a:t> общеобразовательная санаторная школа»</a:t>
          </a:r>
          <a:endParaRPr lang="ru-RU" sz="2000" kern="1200" dirty="0">
            <a:solidFill>
              <a:srgbClr val="002060"/>
            </a:solidFill>
            <a:latin typeface="Arial Narrow" panose="020B0606020202030204" pitchFamily="34" charset="0"/>
          </a:endParaRPr>
        </a:p>
      </dsp:txBody>
      <dsp:txXfrm>
        <a:off x="54" y="2215250"/>
        <a:ext cx="5220277" cy="1250203"/>
      </dsp:txXfrm>
    </dsp:sp>
    <dsp:sp modelId="{28E35E79-B55D-43A5-A45A-2A5828BE7240}">
      <dsp:nvSpPr>
        <dsp:cNvPr id="0" name=""/>
        <dsp:cNvSpPr/>
      </dsp:nvSpPr>
      <dsp:spPr>
        <a:xfrm>
          <a:off x="5951170" y="379015"/>
          <a:ext cx="5220277" cy="20881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 Narrow" panose="020B0606020202030204" pitchFamily="34" charset="0"/>
            </a:rPr>
            <a:t>«Формирование и развитие самоконтроля за речью на индивидуальных занятиях»                   (из опыта работы).</a:t>
          </a:r>
          <a:endParaRPr lang="ru-RU" sz="2000" kern="1200" dirty="0">
            <a:latin typeface="Arial Narrow" panose="020B0606020202030204" pitchFamily="34" charset="0"/>
          </a:endParaRPr>
        </a:p>
      </dsp:txBody>
      <dsp:txXfrm>
        <a:off x="5951170" y="379015"/>
        <a:ext cx="5220277" cy="2088111"/>
      </dsp:txXfrm>
    </dsp:sp>
    <dsp:sp modelId="{BF66D8BB-17B2-4B42-B3FE-32178FA266FC}">
      <dsp:nvSpPr>
        <dsp:cNvPr id="0" name=""/>
        <dsp:cNvSpPr/>
      </dsp:nvSpPr>
      <dsp:spPr>
        <a:xfrm>
          <a:off x="5951170" y="2260957"/>
          <a:ext cx="5220277" cy="117685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err="1" smtClean="0">
              <a:solidFill>
                <a:srgbClr val="002060"/>
              </a:solidFill>
              <a:latin typeface="Arial Narrow" panose="020B0606020202030204" pitchFamily="34" charset="0"/>
            </a:rPr>
            <a:t>Передрий</a:t>
          </a:r>
          <a:r>
            <a:rPr lang="ru-RU" sz="2000" kern="1200" dirty="0" smtClean="0">
              <a:solidFill>
                <a:srgbClr val="002060"/>
              </a:solidFill>
              <a:latin typeface="Arial Narrow" panose="020B0606020202030204" pitchFamily="34" charset="0"/>
            </a:rPr>
            <a:t> </a:t>
          </a:r>
          <a:r>
            <a:rPr lang="ru-RU" sz="2000" kern="1200" dirty="0" err="1" smtClean="0">
              <a:solidFill>
                <a:srgbClr val="002060"/>
              </a:solidFill>
              <a:latin typeface="Arial Narrow" panose="020B0606020202030204" pitchFamily="34" charset="0"/>
            </a:rPr>
            <a:t>Танзиля</a:t>
          </a:r>
          <a:r>
            <a:rPr lang="ru-RU" sz="2000" kern="1200" dirty="0" smtClean="0">
              <a:solidFill>
                <a:srgbClr val="002060"/>
              </a:solidFill>
              <a:latin typeface="Arial Narrow" panose="020B0606020202030204" pitchFamily="34" charset="0"/>
            </a:rPr>
            <a:t> </a:t>
          </a:r>
          <a:r>
            <a:rPr lang="ru-RU" sz="2000" kern="1200" dirty="0" err="1" smtClean="0">
              <a:solidFill>
                <a:srgbClr val="002060"/>
              </a:solidFill>
              <a:latin typeface="Arial Narrow" panose="020B0606020202030204" pitchFamily="34" charset="0"/>
            </a:rPr>
            <a:t>Фанисовна</a:t>
          </a:r>
          <a:r>
            <a:rPr lang="ru-RU" sz="2000" kern="1200" dirty="0" smtClean="0">
              <a:solidFill>
                <a:srgbClr val="002060"/>
              </a:solidFill>
              <a:latin typeface="Arial Narrow" panose="020B0606020202030204" pitchFamily="34" charset="0"/>
            </a:rPr>
            <a:t>,                 учитель-логопед МБДОУ «</a:t>
          </a:r>
          <a:r>
            <a:rPr lang="ru-RU" sz="2000" kern="1200" dirty="0" err="1" smtClean="0">
              <a:solidFill>
                <a:srgbClr val="002060"/>
              </a:solidFill>
              <a:latin typeface="Arial Narrow" panose="020B0606020202030204" pitchFamily="34" charset="0"/>
            </a:rPr>
            <a:t>Излучинский</a:t>
          </a:r>
          <a:r>
            <a:rPr lang="ru-RU" sz="2000" kern="1200" dirty="0" smtClean="0">
              <a:solidFill>
                <a:srgbClr val="002060"/>
              </a:solidFill>
              <a:latin typeface="Arial Narrow" panose="020B0606020202030204" pitchFamily="34" charset="0"/>
            </a:rPr>
            <a:t> ДСКВ «Сказка»</a:t>
          </a:r>
          <a:endParaRPr lang="ru-RU" sz="2000" kern="1200" dirty="0">
            <a:solidFill>
              <a:srgbClr val="002060"/>
            </a:solidFill>
            <a:latin typeface="Arial Narrow" panose="020B0606020202030204" pitchFamily="34" charset="0"/>
          </a:endParaRPr>
        </a:p>
      </dsp:txBody>
      <dsp:txXfrm>
        <a:off x="5951170" y="2260957"/>
        <a:ext cx="5220277" cy="117685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2B3282-C7DD-4099-BD95-F2E77AEC0AB9}">
      <dsp:nvSpPr>
        <dsp:cNvPr id="0" name=""/>
        <dsp:cNvSpPr/>
      </dsp:nvSpPr>
      <dsp:spPr>
        <a:xfrm>
          <a:off x="54" y="18953"/>
          <a:ext cx="5220277" cy="15450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 Narrow" panose="020B0606020202030204" pitchFamily="34" charset="0"/>
            </a:rPr>
            <a:t>«Использование интерактивных технологий как средство стимулирования развития речемыслительной и самостоятельной деятельности обучающихся с ЗПР»</a:t>
          </a:r>
          <a:endParaRPr lang="ru-RU" sz="2000" kern="1200" dirty="0">
            <a:latin typeface="Arial Narrow" panose="020B0606020202030204" pitchFamily="34" charset="0"/>
          </a:endParaRPr>
        </a:p>
      </dsp:txBody>
      <dsp:txXfrm>
        <a:off x="54" y="18953"/>
        <a:ext cx="5220277" cy="1545057"/>
      </dsp:txXfrm>
    </dsp:sp>
    <dsp:sp modelId="{72AC04DE-7F5B-4E9B-90CB-87C5E2574C68}">
      <dsp:nvSpPr>
        <dsp:cNvPr id="0" name=""/>
        <dsp:cNvSpPr/>
      </dsp:nvSpPr>
      <dsp:spPr>
        <a:xfrm>
          <a:off x="54" y="1398096"/>
          <a:ext cx="5220277" cy="140544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kern="1200" dirty="0">
            <a:solidFill>
              <a:srgbClr val="002060"/>
            </a:solidFill>
            <a:latin typeface="Arial Narrow" panose="020B0606020202030204" pitchFamily="34" charset="0"/>
          </a:endParaRPr>
        </a:p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rgbClr val="002060"/>
              </a:solidFill>
              <a:latin typeface="Arial Narrow" panose="020B0606020202030204" pitchFamily="34" charset="0"/>
            </a:rPr>
            <a:t>Киселева Кристина Юрьевна,                   учитель-дефектолог                                       МБОУ «Излучинская ОСШУИОП №1»</a:t>
          </a:r>
          <a:endParaRPr lang="ru-RU" sz="2000" kern="1200" dirty="0">
            <a:solidFill>
              <a:srgbClr val="002060"/>
            </a:solidFill>
            <a:latin typeface="Arial Narrow" panose="020B0606020202030204" pitchFamily="34" charset="0"/>
          </a:endParaRPr>
        </a:p>
      </dsp:txBody>
      <dsp:txXfrm>
        <a:off x="54" y="1398096"/>
        <a:ext cx="5220277" cy="1405440"/>
      </dsp:txXfrm>
    </dsp:sp>
    <dsp:sp modelId="{28E35E79-B55D-43A5-A45A-2A5828BE7240}">
      <dsp:nvSpPr>
        <dsp:cNvPr id="0" name=""/>
        <dsp:cNvSpPr/>
      </dsp:nvSpPr>
      <dsp:spPr>
        <a:xfrm>
          <a:off x="5951170" y="29417"/>
          <a:ext cx="5220277" cy="15450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 Narrow" panose="020B0606020202030204" pitchFamily="34" charset="0"/>
            </a:rPr>
            <a:t>«Современные методы в деятельности учителя-дефектолога с обучающимися разных нозологических групп» (из опыта работы).</a:t>
          </a:r>
          <a:endParaRPr lang="ru-RU" sz="2000" kern="1200" dirty="0">
            <a:latin typeface="Arial Narrow" panose="020B0606020202030204" pitchFamily="34" charset="0"/>
          </a:endParaRPr>
        </a:p>
      </dsp:txBody>
      <dsp:txXfrm>
        <a:off x="5951170" y="29417"/>
        <a:ext cx="5220277" cy="1545057"/>
      </dsp:txXfrm>
    </dsp:sp>
    <dsp:sp modelId="{BF66D8BB-17B2-4B42-B3FE-32178FA266FC}">
      <dsp:nvSpPr>
        <dsp:cNvPr id="0" name=""/>
        <dsp:cNvSpPr/>
      </dsp:nvSpPr>
      <dsp:spPr>
        <a:xfrm>
          <a:off x="5951170" y="1429486"/>
          <a:ext cx="5220277" cy="136358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kern="1200" dirty="0">
            <a:solidFill>
              <a:srgbClr val="002060"/>
            </a:solidFill>
            <a:latin typeface="Arial Narrow" panose="020B0606020202030204" pitchFamily="34" charset="0"/>
          </a:endParaRPr>
        </a:p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rgbClr val="002060"/>
              </a:solidFill>
              <a:latin typeface="Arial Narrow" panose="020B0606020202030204" pitchFamily="34" charset="0"/>
            </a:rPr>
            <a:t>Сабиров Ильдар Азатович,                      учитель-дефектолог                                      МБОУ «</a:t>
          </a:r>
          <a:r>
            <a:rPr lang="ru-RU" sz="2000" kern="1200" dirty="0" err="1" smtClean="0">
              <a:solidFill>
                <a:srgbClr val="002060"/>
              </a:solidFill>
              <a:latin typeface="Arial Narrow" panose="020B0606020202030204" pitchFamily="34" charset="0"/>
            </a:rPr>
            <a:t>Излучинская</a:t>
          </a:r>
          <a:r>
            <a:rPr lang="ru-RU" sz="2000" kern="1200" dirty="0" smtClean="0">
              <a:solidFill>
                <a:srgbClr val="002060"/>
              </a:solidFill>
              <a:latin typeface="Arial Narrow" panose="020B0606020202030204" pitchFamily="34" charset="0"/>
            </a:rPr>
            <a:t> ОСШУИОП №1»</a:t>
          </a:r>
          <a:endParaRPr lang="ru-RU" sz="2000" kern="1200" dirty="0">
            <a:solidFill>
              <a:srgbClr val="002060"/>
            </a:solidFill>
            <a:latin typeface="Arial Narrow" panose="020B0606020202030204" pitchFamily="34" charset="0"/>
          </a:endParaRPr>
        </a:p>
      </dsp:txBody>
      <dsp:txXfrm>
        <a:off x="5951170" y="1429486"/>
        <a:ext cx="5220277" cy="136358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2B3282-C7DD-4099-BD95-F2E77AEC0AB9}">
      <dsp:nvSpPr>
        <dsp:cNvPr id="0" name=""/>
        <dsp:cNvSpPr/>
      </dsp:nvSpPr>
      <dsp:spPr>
        <a:xfrm>
          <a:off x="54" y="24403"/>
          <a:ext cx="5220277" cy="13203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 Narrow" panose="020B0606020202030204" pitchFamily="34" charset="0"/>
            </a:rPr>
            <a:t>«Рефлексия как этап коррекционно-развивающего занятия» (из опыта работы).</a:t>
          </a:r>
          <a:endParaRPr lang="ru-RU" sz="2000" kern="1200" dirty="0">
            <a:latin typeface="Arial Narrow" panose="020B0606020202030204" pitchFamily="34" charset="0"/>
          </a:endParaRPr>
        </a:p>
      </dsp:txBody>
      <dsp:txXfrm>
        <a:off x="54" y="24403"/>
        <a:ext cx="5220277" cy="1320375"/>
      </dsp:txXfrm>
    </dsp:sp>
    <dsp:sp modelId="{72AC04DE-7F5B-4E9B-90CB-87C5E2574C68}">
      <dsp:nvSpPr>
        <dsp:cNvPr id="0" name=""/>
        <dsp:cNvSpPr/>
      </dsp:nvSpPr>
      <dsp:spPr>
        <a:xfrm>
          <a:off x="54" y="1202990"/>
          <a:ext cx="5220277" cy="158112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kern="1200" dirty="0">
            <a:solidFill>
              <a:srgbClr val="002060"/>
            </a:solidFill>
            <a:latin typeface="Arial Narrow" panose="020B0606020202030204" pitchFamily="34" charset="0"/>
          </a:endParaRPr>
        </a:p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rgbClr val="002060"/>
              </a:solidFill>
              <a:latin typeface="Arial Narrow" panose="020B0606020202030204" pitchFamily="34" charset="0"/>
            </a:rPr>
            <a:t>Михайлова </a:t>
          </a:r>
          <a:r>
            <a:rPr lang="ru-RU" sz="2000" kern="1200" dirty="0" err="1" smtClean="0">
              <a:solidFill>
                <a:srgbClr val="002060"/>
              </a:solidFill>
              <a:latin typeface="Arial Narrow" panose="020B0606020202030204" pitchFamily="34" charset="0"/>
            </a:rPr>
            <a:t>АлсуТаштимировна</a:t>
          </a:r>
          <a:r>
            <a:rPr lang="ru-RU" sz="2000" kern="1200" dirty="0" smtClean="0">
              <a:solidFill>
                <a:srgbClr val="002060"/>
              </a:solidFill>
              <a:latin typeface="Arial Narrow" panose="020B0606020202030204" pitchFamily="34" charset="0"/>
            </a:rPr>
            <a:t>,               учитель-логопед                                            МБОУ «</a:t>
          </a:r>
          <a:r>
            <a:rPr lang="ru-RU" sz="2000" kern="1200" dirty="0" err="1" smtClean="0">
              <a:solidFill>
                <a:srgbClr val="002060"/>
              </a:solidFill>
              <a:latin typeface="Arial Narrow" panose="020B0606020202030204" pitchFamily="34" charset="0"/>
            </a:rPr>
            <a:t>Излучинская</a:t>
          </a:r>
          <a:r>
            <a:rPr lang="ru-RU" sz="2000" kern="1200" dirty="0" smtClean="0">
              <a:solidFill>
                <a:srgbClr val="002060"/>
              </a:solidFill>
              <a:latin typeface="Arial Narrow" panose="020B0606020202030204" pitchFamily="34" charset="0"/>
            </a:rPr>
            <a:t> ОСШУИОП №1»</a:t>
          </a:r>
          <a:endParaRPr lang="ru-RU" sz="2000" kern="1200" dirty="0">
            <a:solidFill>
              <a:srgbClr val="002060"/>
            </a:solidFill>
            <a:latin typeface="Arial Narrow" panose="020B0606020202030204" pitchFamily="34" charset="0"/>
          </a:endParaRPr>
        </a:p>
      </dsp:txBody>
      <dsp:txXfrm>
        <a:off x="54" y="1202990"/>
        <a:ext cx="5220277" cy="1581120"/>
      </dsp:txXfrm>
    </dsp:sp>
    <dsp:sp modelId="{28E35E79-B55D-43A5-A45A-2A5828BE7240}">
      <dsp:nvSpPr>
        <dsp:cNvPr id="0" name=""/>
        <dsp:cNvSpPr/>
      </dsp:nvSpPr>
      <dsp:spPr>
        <a:xfrm>
          <a:off x="5951170" y="36174"/>
          <a:ext cx="5220277" cy="13203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 Narrow" panose="020B0606020202030204" pitchFamily="34" charset="0"/>
            </a:rPr>
            <a:t>«Коррекционное занятие по развитию психомоторики и сенсорных процессов у обучающихся с ИН» (из опыта работы).</a:t>
          </a:r>
          <a:endParaRPr lang="ru-RU" sz="2000" kern="1200" dirty="0">
            <a:latin typeface="Arial Narrow" panose="020B0606020202030204" pitchFamily="34" charset="0"/>
          </a:endParaRPr>
        </a:p>
      </dsp:txBody>
      <dsp:txXfrm>
        <a:off x="5951170" y="36174"/>
        <a:ext cx="5220277" cy="1320375"/>
      </dsp:txXfrm>
    </dsp:sp>
    <dsp:sp modelId="{BF66D8BB-17B2-4B42-B3FE-32178FA266FC}">
      <dsp:nvSpPr>
        <dsp:cNvPr id="0" name=""/>
        <dsp:cNvSpPr/>
      </dsp:nvSpPr>
      <dsp:spPr>
        <a:xfrm>
          <a:off x="5951170" y="1238305"/>
          <a:ext cx="5220277" cy="153403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kern="1200" dirty="0">
            <a:solidFill>
              <a:srgbClr val="002060"/>
            </a:solidFill>
            <a:latin typeface="Arial Narrow" panose="020B0606020202030204" pitchFamily="34" charset="0"/>
          </a:endParaRPr>
        </a:p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rgbClr val="002060"/>
              </a:solidFill>
              <a:latin typeface="Arial Narrow" panose="020B0606020202030204" pitchFamily="34" charset="0"/>
            </a:rPr>
            <a:t>Комбарова Мария Владимировна,          учитель-дефектолог                                      МБОУ «Излучинская ОСШУИОП №1»</a:t>
          </a:r>
          <a:endParaRPr lang="ru-RU" sz="2000" kern="1200" dirty="0">
            <a:solidFill>
              <a:srgbClr val="002060"/>
            </a:solidFill>
            <a:latin typeface="Arial Narrow" panose="020B0606020202030204" pitchFamily="34" charset="0"/>
          </a:endParaRPr>
        </a:p>
      </dsp:txBody>
      <dsp:txXfrm>
        <a:off x="5951170" y="1238305"/>
        <a:ext cx="5220277" cy="153403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2B3282-C7DD-4099-BD95-F2E77AEC0AB9}">
      <dsp:nvSpPr>
        <dsp:cNvPr id="0" name=""/>
        <dsp:cNvSpPr/>
      </dsp:nvSpPr>
      <dsp:spPr>
        <a:xfrm>
          <a:off x="54" y="31391"/>
          <a:ext cx="5220277" cy="13203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 Narrow" panose="020B0606020202030204" pitchFamily="34" charset="0"/>
            </a:rPr>
            <a:t>Мониторинг успехов и затруднений в деятельности учителей-логопедов и учителей-дефектологов за 2020/2021учебный  год.</a:t>
          </a:r>
          <a:endParaRPr lang="ru-RU" sz="2000" kern="1200" dirty="0">
            <a:latin typeface="Arial Narrow" panose="020B0606020202030204" pitchFamily="34" charset="0"/>
          </a:endParaRPr>
        </a:p>
      </dsp:txBody>
      <dsp:txXfrm>
        <a:off x="54" y="31391"/>
        <a:ext cx="5220277" cy="1320375"/>
      </dsp:txXfrm>
    </dsp:sp>
    <dsp:sp modelId="{72AC04DE-7F5B-4E9B-90CB-87C5E2574C68}">
      <dsp:nvSpPr>
        <dsp:cNvPr id="0" name=""/>
        <dsp:cNvSpPr/>
      </dsp:nvSpPr>
      <dsp:spPr>
        <a:xfrm>
          <a:off x="54" y="1209978"/>
          <a:ext cx="5220277" cy="158112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kern="1200" dirty="0">
            <a:solidFill>
              <a:srgbClr val="002060"/>
            </a:solidFill>
            <a:latin typeface="Arial Narrow" panose="020B0606020202030204" pitchFamily="34" charset="0"/>
          </a:endParaRPr>
        </a:p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rgbClr val="002060"/>
              </a:solidFill>
              <a:latin typeface="Arial Narrow" panose="020B0606020202030204" pitchFamily="34" charset="0"/>
            </a:rPr>
            <a:t>          </a:t>
          </a:r>
          <a:r>
            <a:rPr lang="ru-RU" sz="2000" kern="1200" dirty="0" err="1" smtClean="0">
              <a:solidFill>
                <a:srgbClr val="002060"/>
              </a:solidFill>
              <a:latin typeface="Arial Narrow" panose="020B0606020202030204" pitchFamily="34" charset="0"/>
            </a:rPr>
            <a:t>Совпенко</a:t>
          </a:r>
          <a:r>
            <a:rPr lang="ru-RU" sz="2000" kern="1200" dirty="0" smtClean="0">
              <a:solidFill>
                <a:srgbClr val="002060"/>
              </a:solidFill>
              <a:latin typeface="Arial Narrow" panose="020B0606020202030204" pitchFamily="34" charset="0"/>
            </a:rPr>
            <a:t> Любовь Николаевна, учитель-дефектолог МАУДО «Спектр»</a:t>
          </a:r>
          <a:endParaRPr lang="ru-RU" sz="2000" kern="1200" dirty="0">
            <a:solidFill>
              <a:srgbClr val="002060"/>
            </a:solidFill>
            <a:latin typeface="Arial Narrow" panose="020B0606020202030204" pitchFamily="34" charset="0"/>
          </a:endParaRPr>
        </a:p>
      </dsp:txBody>
      <dsp:txXfrm>
        <a:off x="54" y="1209978"/>
        <a:ext cx="5220277" cy="1581120"/>
      </dsp:txXfrm>
    </dsp:sp>
    <dsp:sp modelId="{28E35E79-B55D-43A5-A45A-2A5828BE7240}">
      <dsp:nvSpPr>
        <dsp:cNvPr id="0" name=""/>
        <dsp:cNvSpPr/>
      </dsp:nvSpPr>
      <dsp:spPr>
        <a:xfrm>
          <a:off x="5951170" y="43162"/>
          <a:ext cx="5220277" cy="13203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 Narrow" panose="020B0606020202030204" pitchFamily="34" charset="0"/>
            </a:rPr>
            <a:t>Анализ работы РМО за 2020/2021 учебный год. Планирование работы РМО  на 2021/2022 учебный год.</a:t>
          </a:r>
          <a:endParaRPr lang="ru-RU" sz="2000" kern="1200" dirty="0">
            <a:latin typeface="Arial Narrow" panose="020B0606020202030204" pitchFamily="34" charset="0"/>
          </a:endParaRPr>
        </a:p>
      </dsp:txBody>
      <dsp:txXfrm>
        <a:off x="5951170" y="43162"/>
        <a:ext cx="5220277" cy="1320375"/>
      </dsp:txXfrm>
    </dsp:sp>
    <dsp:sp modelId="{BF66D8BB-17B2-4B42-B3FE-32178FA266FC}">
      <dsp:nvSpPr>
        <dsp:cNvPr id="0" name=""/>
        <dsp:cNvSpPr/>
      </dsp:nvSpPr>
      <dsp:spPr>
        <a:xfrm>
          <a:off x="5951170" y="1245293"/>
          <a:ext cx="5220277" cy="153403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kern="1200" dirty="0">
            <a:solidFill>
              <a:srgbClr val="002060"/>
            </a:solidFill>
            <a:latin typeface="Arial Narrow" panose="020B0606020202030204" pitchFamily="34" charset="0"/>
          </a:endParaRPr>
        </a:p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rgbClr val="002060"/>
              </a:solidFill>
              <a:latin typeface="Arial Narrow" panose="020B0606020202030204" pitchFamily="34" charset="0"/>
            </a:rPr>
            <a:t>Михайлова </a:t>
          </a:r>
          <a:r>
            <a:rPr lang="ru-RU" sz="2000" kern="1200" dirty="0" err="1" smtClean="0">
              <a:solidFill>
                <a:srgbClr val="002060"/>
              </a:solidFill>
              <a:latin typeface="Arial Narrow" panose="020B0606020202030204" pitchFamily="34" charset="0"/>
            </a:rPr>
            <a:t>АлсуТаштимировна</a:t>
          </a:r>
          <a:r>
            <a:rPr lang="ru-RU" sz="2000" kern="1200" dirty="0" smtClean="0">
              <a:solidFill>
                <a:srgbClr val="002060"/>
              </a:solidFill>
              <a:latin typeface="Arial Narrow" panose="020B0606020202030204" pitchFamily="34" charset="0"/>
            </a:rPr>
            <a:t>,       руководитель РМО учителей-логопедов             и учителей- дефектологов МБОУ НВР </a:t>
          </a:r>
          <a:endParaRPr lang="ru-RU" sz="2000" kern="1200" dirty="0">
            <a:solidFill>
              <a:srgbClr val="002060"/>
            </a:solidFill>
            <a:latin typeface="Arial Narrow" panose="020B0606020202030204" pitchFamily="34" charset="0"/>
          </a:endParaRPr>
        </a:p>
      </dsp:txBody>
      <dsp:txXfrm>
        <a:off x="5951170" y="1245293"/>
        <a:ext cx="5220277" cy="15340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8A65F-ACDB-4D61-99B5-BD95B21B22AB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A479E4DE-20ED-4A0F-BCA9-77A2F7A04B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03716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8A65F-ACDB-4D61-99B5-BD95B21B22AB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479E4DE-20ED-4A0F-BCA9-77A2F7A04B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767022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8A65F-ACDB-4D61-99B5-BD95B21B22AB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479E4DE-20ED-4A0F-BCA9-77A2F7A04B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9411637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8A65F-ACDB-4D61-99B5-BD95B21B22AB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479E4DE-20ED-4A0F-BCA9-77A2F7A04B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91801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8A65F-ACDB-4D61-99B5-BD95B21B22AB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479E4DE-20ED-4A0F-BCA9-77A2F7A04B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923504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8A65F-ACDB-4D61-99B5-BD95B21B22AB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479E4DE-20ED-4A0F-BCA9-77A2F7A04B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06829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8A65F-ACDB-4D61-99B5-BD95B21B22AB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9E4DE-20ED-4A0F-BCA9-77A2F7A04B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63139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8A65F-ACDB-4D61-99B5-BD95B21B22AB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9E4DE-20ED-4A0F-BCA9-77A2F7A04B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75364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8A65F-ACDB-4D61-99B5-BD95B21B22AB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9E4DE-20ED-4A0F-BCA9-77A2F7A04B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47751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8A65F-ACDB-4D61-99B5-BD95B21B22AB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479E4DE-20ED-4A0F-BCA9-77A2F7A04B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50724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8A65F-ACDB-4D61-99B5-BD95B21B22AB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479E4DE-20ED-4A0F-BCA9-77A2F7A04B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01730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8A65F-ACDB-4D61-99B5-BD95B21B22AB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479E4DE-20ED-4A0F-BCA9-77A2F7A04B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22440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8A65F-ACDB-4D61-99B5-BD95B21B22AB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9E4DE-20ED-4A0F-BCA9-77A2F7A04B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88288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8A65F-ACDB-4D61-99B5-BD95B21B22AB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9E4DE-20ED-4A0F-BCA9-77A2F7A04B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43827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8A65F-ACDB-4D61-99B5-BD95B21B22AB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9E4DE-20ED-4A0F-BCA9-77A2F7A04B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62463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8A65F-ACDB-4D61-99B5-BD95B21B22AB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479E4DE-20ED-4A0F-BCA9-77A2F7A04B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73177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8A65F-ACDB-4D61-99B5-BD95B21B22AB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A479E4DE-20ED-4A0F-BCA9-77A2F7A04B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5374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0" r:id="rId1"/>
    <p:sldLayoutId id="2147484191" r:id="rId2"/>
    <p:sldLayoutId id="2147484192" r:id="rId3"/>
    <p:sldLayoutId id="2147484193" r:id="rId4"/>
    <p:sldLayoutId id="2147484194" r:id="rId5"/>
    <p:sldLayoutId id="2147484195" r:id="rId6"/>
    <p:sldLayoutId id="2147484196" r:id="rId7"/>
    <p:sldLayoutId id="2147484197" r:id="rId8"/>
    <p:sldLayoutId id="2147484198" r:id="rId9"/>
    <p:sldLayoutId id="2147484199" r:id="rId10"/>
    <p:sldLayoutId id="2147484200" r:id="rId11"/>
    <p:sldLayoutId id="2147484201" r:id="rId12"/>
    <p:sldLayoutId id="2147484202" r:id="rId13"/>
    <p:sldLayoutId id="2147484203" r:id="rId14"/>
    <p:sldLayoutId id="2147484204" r:id="rId15"/>
    <p:sldLayoutId id="21474842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microsoft.com/office/2007/relationships/diagramDrawing" Target="../diagrams/drawing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.xml"/><Relationship Id="rId3" Type="http://schemas.openxmlformats.org/officeDocument/2006/relationships/diagramLayout" Target="../diagrams/layout3.xml"/><Relationship Id="rId7" Type="http://schemas.openxmlformats.org/officeDocument/2006/relationships/diagramLayout" Target="../diagrams/layout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4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microsoft.com/office/2007/relationships/diagramDrawing" Target="../diagrams/drawing3.xml"/><Relationship Id="rId4" Type="http://schemas.openxmlformats.org/officeDocument/2006/relationships/diagramQuickStyle" Target="../diagrams/quickStyle3.xml"/><Relationship Id="rId9" Type="http://schemas.openxmlformats.org/officeDocument/2006/relationships/diagramColors" Target="../diagrams/colors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microsoft.com/office/2007/relationships/diagramDrawing" Target="../diagrams/drawing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3" Type="http://schemas.openxmlformats.org/officeDocument/2006/relationships/diagramLayout" Target="../diagrams/layout7.xml"/><Relationship Id="rId7" Type="http://schemas.openxmlformats.org/officeDocument/2006/relationships/diagramData" Target="../diagrams/data8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2.png"/><Relationship Id="rId5" Type="http://schemas.openxmlformats.org/officeDocument/2006/relationships/diagramColors" Target="../diagrams/colors7.xml"/><Relationship Id="rId10" Type="http://schemas.openxmlformats.org/officeDocument/2006/relationships/diagramColors" Target="../diagrams/colors8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0.xml"/><Relationship Id="rId13" Type="http://schemas.microsoft.com/office/2007/relationships/diagramDrawing" Target="../diagrams/drawing7.xml"/><Relationship Id="rId3" Type="http://schemas.openxmlformats.org/officeDocument/2006/relationships/diagramLayout" Target="../diagrams/layout9.xml"/><Relationship Id="rId7" Type="http://schemas.openxmlformats.org/officeDocument/2006/relationships/diagramLayout" Target="../diagrams/layout10.xml"/><Relationship Id="rId12" Type="http://schemas.microsoft.com/office/2007/relationships/diagramDrawing" Target="../diagrams/drawing6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0.xml"/><Relationship Id="rId11" Type="http://schemas.openxmlformats.org/officeDocument/2006/relationships/image" Target="../media/image24.png"/><Relationship Id="rId5" Type="http://schemas.openxmlformats.org/officeDocument/2006/relationships/diagramColors" Target="../diagrams/colors9.xml"/><Relationship Id="rId10" Type="http://schemas.openxmlformats.org/officeDocument/2006/relationships/image" Target="../media/image23.png"/><Relationship Id="rId4" Type="http://schemas.openxmlformats.org/officeDocument/2006/relationships/diagramQuickStyle" Target="../diagrams/quickStyle9.xml"/><Relationship Id="rId9" Type="http://schemas.openxmlformats.org/officeDocument/2006/relationships/diagramColors" Target="../diagrams/colors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2.xml"/><Relationship Id="rId3" Type="http://schemas.openxmlformats.org/officeDocument/2006/relationships/diagramLayout" Target="../diagrams/layout11.xml"/><Relationship Id="rId7" Type="http://schemas.openxmlformats.org/officeDocument/2006/relationships/diagramLayout" Target="../diagrams/layout12.xml"/><Relationship Id="rId12" Type="http://schemas.microsoft.com/office/2007/relationships/diagramDrawing" Target="../diagrams/drawing8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2.xml"/><Relationship Id="rId11" Type="http://schemas.openxmlformats.org/officeDocument/2006/relationships/image" Target="../media/image26.png"/><Relationship Id="rId5" Type="http://schemas.openxmlformats.org/officeDocument/2006/relationships/diagramColors" Target="../diagrams/colors11.xml"/><Relationship Id="rId10" Type="http://schemas.openxmlformats.org/officeDocument/2006/relationships/image" Target="../media/image25.png"/><Relationship Id="rId4" Type="http://schemas.openxmlformats.org/officeDocument/2006/relationships/diagramQuickStyle" Target="../diagrams/quickStyle11.xml"/><Relationship Id="rId9" Type="http://schemas.openxmlformats.org/officeDocument/2006/relationships/diagramColors" Target="../diagrams/colors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ramki-vsem.ru/fon/raznocvetnyj-fon8.jpg" TargetMode="External"/><Relationship Id="rId2" Type="http://schemas.openxmlformats.org/officeDocument/2006/relationships/hyperlink" Target="http://linda6035.ucoz.ru/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img-fotki.yandex.ru/get/30086/200418627.15e/0_16ef74_4acbfbc4_orig.png" TargetMode="External"/><Relationship Id="rId4" Type="http://schemas.openxmlformats.org/officeDocument/2006/relationships/hyperlink" Target="http://img-fotki.yandex.ru/get/6709/16969765.141/0_74c93_8f7b4ea4_M.png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5011171" y="6117134"/>
            <a:ext cx="2195013" cy="42797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solidFill>
                  <a:srgbClr val="002060"/>
                </a:solidFill>
              </a:rPr>
              <a:t>2021 год</a:t>
            </a:r>
            <a:endParaRPr lang="ru-RU" b="1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753414" y="285728"/>
            <a:ext cx="531587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002060"/>
                </a:solidFill>
                <a:latin typeface="Arial Narrow" pitchFamily="34" charset="0"/>
                <a:ea typeface="Times New Roman" pitchFamily="18" charset="0"/>
                <a:cs typeface="Arial" pitchFamily="34" charset="0"/>
              </a:rPr>
              <a:t>Р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айонное методическое объединение 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 Narrow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учителей-логопедов и учителей-дефектологов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 Narrow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образовательных учреждений Нижневартовского района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744572" y="1971668"/>
            <a:ext cx="6633603" cy="13573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Анализ исполнения плана работы </a:t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районного методического объединения </a:t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 2020 - 2021 учебный год 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7120748" y="5061273"/>
            <a:ext cx="4710106" cy="949870"/>
          </a:xfrm>
          <a:prstGeom prst="rect">
            <a:avLst/>
          </a:prstGeom>
          <a:noFill/>
        </p:spPr>
        <p:txBody>
          <a:bodyPr>
            <a:normAutofit fontScale="92500"/>
          </a:bodyPr>
          <a:lstStyle/>
          <a:p>
            <a:pPr marL="342900" marR="0" lvl="0" indent="-342900" algn="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Михайлова </a:t>
            </a:r>
            <a:r>
              <a:rPr kumimoji="0" lang="ru-RU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Алсу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Таштимировна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, </a:t>
            </a:r>
          </a:p>
          <a:p>
            <a:pPr marL="342900" marR="0" lvl="0" indent="-342900" algn="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руководитель районного методического объединения учителей – логопедов и учителей – дефектологов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5562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619219" y="285728"/>
            <a:ext cx="89535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6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«Информационно-коммуникационные технологии в коррекционно-развивающей работе с детьми с ограниченными возможностями»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6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1630931022"/>
              </p:ext>
            </p:extLst>
          </p:nvPr>
        </p:nvGraphicFramePr>
        <p:xfrm>
          <a:off x="1138290" y="1108291"/>
          <a:ext cx="10768082" cy="30935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print"/>
          <a:srcRect t="8374" b="8507"/>
          <a:stretch/>
        </p:blipFill>
        <p:spPr>
          <a:xfrm>
            <a:off x="3625623" y="4376057"/>
            <a:ext cx="5213577" cy="2481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1579072150"/>
              </p:ext>
            </p:extLst>
          </p:nvPr>
        </p:nvGraphicFramePr>
        <p:xfrm>
          <a:off x="1107588" y="1304231"/>
          <a:ext cx="10572824" cy="24839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619219" y="285728"/>
            <a:ext cx="89535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6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«Информационно-коммуникационные технологии в коррекционно-развивающей работе с детьми с ограниченными возможностями»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6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/>
          <a:srcRect b="21882"/>
          <a:stretch/>
        </p:blipFill>
        <p:spPr>
          <a:xfrm>
            <a:off x="3326609" y="4042683"/>
            <a:ext cx="6134781" cy="25322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2866130469"/>
              </p:ext>
            </p:extLst>
          </p:nvPr>
        </p:nvGraphicFramePr>
        <p:xfrm>
          <a:off x="1238216" y="1500174"/>
          <a:ext cx="10572824" cy="26146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619219" y="285728"/>
            <a:ext cx="89535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6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«Информационно-коммуникационные технологии в коррекционно-развивающей работе с детьми с ограниченными возможностями»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6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1848198290"/>
              </p:ext>
            </p:extLst>
          </p:nvPr>
        </p:nvGraphicFramePr>
        <p:xfrm>
          <a:off x="1238216" y="4216400"/>
          <a:ext cx="10572824" cy="14389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xmlns="" val="160634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9713" t="14358" r="32301" b="11024"/>
          <a:stretch/>
        </p:blipFill>
        <p:spPr>
          <a:xfrm>
            <a:off x="856344" y="1001487"/>
            <a:ext cx="3831770" cy="2772228"/>
          </a:xfrm>
          <a:prstGeom prst="rect">
            <a:avLst/>
          </a:prstGeom>
          <a:ln>
            <a:solidFill>
              <a:srgbClr val="7030A0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4646638" y="239877"/>
            <a:ext cx="44662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Результаты рефлексии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r="27781"/>
          <a:stretch/>
        </p:blipFill>
        <p:spPr>
          <a:xfrm>
            <a:off x="4439573" y="2230231"/>
            <a:ext cx="3848084" cy="2786113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l="1080" r="27715"/>
          <a:stretch/>
        </p:blipFill>
        <p:spPr>
          <a:xfrm>
            <a:off x="8039116" y="3773715"/>
            <a:ext cx="3802743" cy="2773920"/>
          </a:xfrm>
          <a:prstGeom prst="rect">
            <a:avLst/>
          </a:prstGeom>
          <a:ln>
            <a:solidFill>
              <a:srgbClr val="7030A0"/>
            </a:solidFill>
          </a:ln>
        </p:spPr>
      </p:pic>
    </p:spTree>
    <p:extLst>
      <p:ext uri="{BB962C8B-B14F-4D97-AF65-F5344CB8AC3E}">
        <p14:creationId xmlns:p14="http://schemas.microsoft.com/office/powerpoint/2010/main" xmlns="" val="13193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9710" t="14748" r="31864" b="11024"/>
          <a:stretch/>
        </p:blipFill>
        <p:spPr>
          <a:xfrm>
            <a:off x="667656" y="1117599"/>
            <a:ext cx="3860801" cy="2757715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r="28753"/>
          <a:stretch/>
        </p:blipFill>
        <p:spPr>
          <a:xfrm>
            <a:off x="4375634" y="2263335"/>
            <a:ext cx="3796296" cy="2792210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r="28115"/>
          <a:stretch/>
        </p:blipFill>
        <p:spPr>
          <a:xfrm>
            <a:off x="8040843" y="3781863"/>
            <a:ext cx="3839065" cy="2773920"/>
          </a:xfrm>
          <a:prstGeom prst="rect">
            <a:avLst/>
          </a:prstGeom>
          <a:ln>
            <a:solidFill>
              <a:srgbClr val="7030A0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4646638" y="239877"/>
            <a:ext cx="44662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Результаты рефлексии</a:t>
            </a:r>
          </a:p>
        </p:txBody>
      </p:sp>
    </p:spTree>
    <p:extLst>
      <p:ext uri="{BB962C8B-B14F-4D97-AF65-F5344CB8AC3E}">
        <p14:creationId xmlns:p14="http://schemas.microsoft.com/office/powerpoint/2010/main" xmlns="" val="2884278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9712" t="14748" r="32301" b="10634"/>
          <a:stretch/>
        </p:blipFill>
        <p:spPr>
          <a:xfrm>
            <a:off x="1973944" y="1058067"/>
            <a:ext cx="3831771" cy="2772229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r="27809"/>
          <a:stretch/>
        </p:blipFill>
        <p:spPr>
          <a:xfrm>
            <a:off x="7059665" y="1058115"/>
            <a:ext cx="3824599" cy="2798307"/>
          </a:xfrm>
          <a:prstGeom prst="rect">
            <a:avLst/>
          </a:prstGeom>
          <a:ln>
            <a:solidFill>
              <a:srgbClr val="7030A0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4646638" y="239877"/>
            <a:ext cx="44662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Результаты рефлексии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12686" y="4357495"/>
            <a:ext cx="94342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002060"/>
                </a:solidFill>
                <a:latin typeface="Arial Narrow" panose="020B0606020202030204" pitchFamily="34" charset="0"/>
              </a:rPr>
              <a:t>Вывод:</a:t>
            </a:r>
            <a:r>
              <a:rPr lang="ru-RU" sz="2400" dirty="0">
                <a:solidFill>
                  <a:srgbClr val="002060"/>
                </a:solidFill>
                <a:latin typeface="Arial Narrow" panose="020B0606020202030204" pitchFamily="34" charset="0"/>
              </a:rPr>
              <a:t> мероприятие прошло на высоком уровне. Все присутствующие были активными участниками заседания, что содействовало эффективному обмену опытом внедрения </a:t>
            </a:r>
            <a:r>
              <a:rPr lang="ru-RU" sz="2400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современных</a:t>
            </a:r>
            <a:r>
              <a:rPr lang="en-US" sz="2400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информационно-коммуникационных </a:t>
            </a:r>
            <a:r>
              <a:rPr lang="ru-RU" sz="2400" dirty="0">
                <a:solidFill>
                  <a:srgbClr val="002060"/>
                </a:solidFill>
                <a:latin typeface="Arial Narrow" panose="020B0606020202030204" pitchFamily="34" charset="0"/>
              </a:rPr>
              <a:t>технологий в коррекционно-развивающей работе с детьми с </a:t>
            </a:r>
            <a:r>
              <a:rPr lang="ru-RU" sz="2400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ОВЗ.</a:t>
            </a:r>
            <a:endParaRPr lang="ru-RU" sz="24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8720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13684268"/>
              </p:ext>
            </p:extLst>
          </p:nvPr>
        </p:nvGraphicFramePr>
        <p:xfrm>
          <a:off x="544286" y="428604"/>
          <a:ext cx="11171503" cy="243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231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182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2650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Тема / Направление деятельности</a:t>
                      </a:r>
                      <a:endParaRPr lang="ru-RU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Сроки</a:t>
                      </a:r>
                      <a:endParaRPr lang="ru-RU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Отметка о выполнении</a:t>
                      </a:r>
                      <a:endParaRPr lang="ru-RU" sz="1400" dirty="0"/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rgbClr val="80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Онлайн-семинар</a:t>
                      </a:r>
                    </a:p>
                    <a:p>
                      <a:r>
                        <a:rPr lang="ru-RU" sz="2000" b="1" kern="120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"Новый взгляд на обычное занятие"</a:t>
                      </a:r>
                    </a:p>
                    <a:p>
                      <a:r>
                        <a:rPr lang="ru-RU" sz="2000" kern="120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Цель: внедрение инновационных техно-логий и разработок в образовательное пространство, представление практических результатов деятельности, обобщение, систематизация и распространение профессионального опыта учителей-логопедов и учителей-дефектологов.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Arial Narrow" pitchFamily="34" charset="0"/>
                        </a:rPr>
                        <a:t>апрель 2021</a:t>
                      </a:r>
                      <a:endParaRPr lang="ru-RU" sz="2000" dirty="0">
                        <a:solidFill>
                          <a:srgbClr val="00206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Arial Narrow" pitchFamily="34" charset="0"/>
                        </a:rPr>
                        <a:t> 26.04.2021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rgbClr val="002060"/>
                        </a:solidFill>
                        <a:latin typeface="Arial Narrow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Arial Narrow" pitchFamily="34" charset="0"/>
                        </a:rPr>
                        <a:t>+</a:t>
                      </a:r>
                    </a:p>
                    <a:p>
                      <a:endParaRPr lang="ru-RU" sz="2000" dirty="0">
                        <a:solidFill>
                          <a:srgbClr val="00206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2978384898"/>
              </p:ext>
            </p:extLst>
          </p:nvPr>
        </p:nvGraphicFramePr>
        <p:xfrm>
          <a:off x="544285" y="3041176"/>
          <a:ext cx="11171503" cy="38168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/>
          <p:cNvPicPr/>
          <p:nvPr/>
        </p:nvPicPr>
        <p:blipFill>
          <a:blip r:embed="rId6"/>
          <a:srcRect r="11139" b="1708"/>
          <a:stretch>
            <a:fillRect/>
          </a:stretch>
        </p:blipFill>
        <p:spPr bwMode="auto">
          <a:xfrm>
            <a:off x="6592320" y="3506274"/>
            <a:ext cx="5008277" cy="3140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31885" y="27554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800000"/>
                </a:solidFill>
                <a:latin typeface="Arial Narrow" pitchFamily="34" charset="0"/>
              </a:rPr>
              <a:t>Онлайн-семинар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Arial Narrow" pitchFamily="34" charset="0"/>
              </a:rPr>
              <a:t>"</a:t>
            </a:r>
            <a:r>
              <a:rPr lang="ru-RU" b="1" dirty="0">
                <a:solidFill>
                  <a:srgbClr val="002060"/>
                </a:solidFill>
                <a:latin typeface="Arial Narrow" pitchFamily="34" charset="0"/>
              </a:rPr>
              <a:t>Новый взгляд на обычное занятие"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2978384898"/>
              </p:ext>
            </p:extLst>
          </p:nvPr>
        </p:nvGraphicFramePr>
        <p:xfrm>
          <a:off x="626172" y="1021307"/>
          <a:ext cx="11171503" cy="38168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/>
          <p:cNvPicPr/>
          <p:nvPr/>
        </p:nvPicPr>
        <p:blipFill>
          <a:blip r:embed="rId6"/>
          <a:srcRect r="7880" b="8823"/>
          <a:stretch>
            <a:fillRect/>
          </a:stretch>
        </p:blipFill>
        <p:spPr bwMode="auto">
          <a:xfrm>
            <a:off x="723781" y="1445463"/>
            <a:ext cx="5472303" cy="30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31885" y="27554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800000"/>
                </a:solidFill>
                <a:latin typeface="Arial Narrow" pitchFamily="34" charset="0"/>
              </a:rPr>
              <a:t>Онлайн-семинар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Arial Narrow" pitchFamily="34" charset="0"/>
              </a:rPr>
              <a:t>"</a:t>
            </a:r>
            <a:r>
              <a:rPr lang="ru-RU" b="1" dirty="0">
                <a:solidFill>
                  <a:srgbClr val="002060"/>
                </a:solidFill>
                <a:latin typeface="Arial Narrow" pitchFamily="34" charset="0"/>
              </a:rPr>
              <a:t>Новый взгляд на обычное занятие"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599256824"/>
              </p:ext>
            </p:extLst>
          </p:nvPr>
        </p:nvGraphicFramePr>
        <p:xfrm>
          <a:off x="645883" y="921880"/>
          <a:ext cx="11171503" cy="28224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/>
          <p:cNvPicPr/>
          <p:nvPr/>
        </p:nvPicPr>
        <p:blipFill>
          <a:blip r:embed="rId6" cstate="print"/>
          <a:srcRect b="10845"/>
          <a:stretch>
            <a:fillRect/>
          </a:stretch>
        </p:blipFill>
        <p:spPr bwMode="auto">
          <a:xfrm>
            <a:off x="6728347" y="1036030"/>
            <a:ext cx="4913194" cy="258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599256824"/>
              </p:ext>
            </p:extLst>
          </p:nvPr>
        </p:nvGraphicFramePr>
        <p:xfrm>
          <a:off x="648156" y="3871737"/>
          <a:ext cx="11171503" cy="28224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Рисунок 6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23332" y="3983946"/>
            <a:ext cx="4967784" cy="2662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0909001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31885" y="27554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800000"/>
                </a:solidFill>
                <a:latin typeface="Arial Narrow" pitchFamily="34" charset="0"/>
              </a:rPr>
              <a:t>Онлайн-семинар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Arial Narrow" pitchFamily="34" charset="0"/>
              </a:rPr>
              <a:t>"</a:t>
            </a:r>
            <a:r>
              <a:rPr lang="ru-RU" b="1" dirty="0">
                <a:solidFill>
                  <a:srgbClr val="002060"/>
                </a:solidFill>
                <a:latin typeface="Arial Narrow" pitchFamily="34" charset="0"/>
              </a:rPr>
              <a:t>Новый взгляд на обычное занятие"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4268620455"/>
              </p:ext>
            </p:extLst>
          </p:nvPr>
        </p:nvGraphicFramePr>
        <p:xfrm>
          <a:off x="645883" y="3889829"/>
          <a:ext cx="11171503" cy="28085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4268620455"/>
              </p:ext>
            </p:extLst>
          </p:nvPr>
        </p:nvGraphicFramePr>
        <p:xfrm>
          <a:off x="593567" y="998778"/>
          <a:ext cx="11171503" cy="28085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6" name="Рисунок 5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64725" y="4038538"/>
            <a:ext cx="5049221" cy="2485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User\Documents\РМО учителей-логопедов\2020-2021 год\Семинар 26.04.2021\3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719884" y="1124661"/>
            <a:ext cx="4948571" cy="26148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090900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238216" y="285729"/>
            <a:ext cx="10572824" cy="5909310"/>
          </a:xfrm>
          <a:prstGeom prst="rect">
            <a:avLst/>
          </a:prstGeom>
          <a:solidFill>
            <a:schemeClr val="bg1">
              <a:alpha val="41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34290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План работы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34290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районного методического объединения </a:t>
            </a:r>
          </a:p>
          <a:p>
            <a:pPr marL="0" marR="0" lvl="0" indent="34290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учителей-логопедов и учителей-дефектологов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34290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образовательных учреждений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Нижневартовского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района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34290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2020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-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2021 учебный год</a:t>
            </a:r>
          </a:p>
          <a:p>
            <a:pPr marL="0" marR="0" lvl="0" indent="34290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indent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Цель: </a:t>
            </a:r>
            <a:r>
              <a:rPr lang="ru-RU" dirty="0" smtClean="0">
                <a:solidFill>
                  <a:srgbClr val="002060"/>
                </a:solidFill>
              </a:rPr>
              <a:t>повышение профессиональной компетентности педагогов в области логопедии и дефектологии, повышение качества коррекционной работы в образовательном процессе, развитие творческого потенциала учителей – логопедов и учителей-дефектологов.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 Narrow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 Narrow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Задачи: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 Narrow" pitchFamily="34" charset="0"/>
              <a:ea typeface="Times New Roman" pitchFamily="18" charset="0"/>
              <a:cs typeface="Arial" pitchFamily="34" charset="0"/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- содействовать профессиональному росту и самореализации, повышению профессионального уровня учителей- логопедов и учителей-дефектологов;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- работать над освоением инновационных технологий и методов коррекционной работы с обучающимися с ОВЗ. ;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- повышать и активизировать самообразовательную, поисковую, творческую активность учителей – логопедов и учителей-дефектологов;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- совершенствовать педагогическое мастерство, обобщать и распространять опыт учителей – логопедов и учителей-дефектологов.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31885" y="27554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800000"/>
                </a:solidFill>
                <a:latin typeface="Arial Narrow" pitchFamily="34" charset="0"/>
              </a:rPr>
              <a:t>Онлайн-семинар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Arial Narrow" pitchFamily="34" charset="0"/>
              </a:rPr>
              <a:t>"</a:t>
            </a:r>
            <a:r>
              <a:rPr lang="ru-RU" b="1" dirty="0">
                <a:solidFill>
                  <a:srgbClr val="002060"/>
                </a:solidFill>
                <a:latin typeface="Arial Narrow" pitchFamily="34" charset="0"/>
              </a:rPr>
              <a:t>Новый взгляд на обычное занятие"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3718153285"/>
              </p:ext>
            </p:extLst>
          </p:nvPr>
        </p:nvGraphicFramePr>
        <p:xfrm>
          <a:off x="645883" y="921880"/>
          <a:ext cx="11171503" cy="28224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3718153285"/>
              </p:ext>
            </p:extLst>
          </p:nvPr>
        </p:nvGraphicFramePr>
        <p:xfrm>
          <a:off x="634510" y="3790184"/>
          <a:ext cx="11171503" cy="28224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8" name="Рисунок 7"/>
          <p:cNvPicPr/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660107" y="1036030"/>
            <a:ext cx="5117911" cy="2703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2387" y="3875964"/>
            <a:ext cx="4852537" cy="27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8657583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32349536"/>
              </p:ext>
            </p:extLst>
          </p:nvPr>
        </p:nvGraphicFramePr>
        <p:xfrm>
          <a:off x="1238217" y="309155"/>
          <a:ext cx="10477572" cy="3261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248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35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1926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Тема / Направление деятельности</a:t>
                      </a:r>
                      <a:endParaRPr lang="ru-RU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Сроки</a:t>
                      </a:r>
                      <a:endParaRPr lang="ru-RU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Отметка о выполнении</a:t>
                      </a:r>
                      <a:endParaRPr lang="ru-RU" sz="1400" dirty="0"/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</a:rPr>
                        <a:t>Мониторинг успехов и затруднений в деятельности учителей-логопедов и учителей-дефектологов за 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</a:rPr>
                        <a:t>2020 – 2021</a:t>
                      </a:r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</a:rPr>
                        <a:t>учебный  год.</a:t>
                      </a:r>
                      <a:endParaRPr lang="ru-RU" sz="2000" dirty="0">
                        <a:solidFill>
                          <a:srgbClr val="002060"/>
                        </a:solidFill>
                        <a:latin typeface="Arial Narrow" pitchFamily="34" charset="0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</a:rPr>
                        <a:t>Цель: выявление профессиональных запросов педагогов и эффективности организации образовательного процесса.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Arial Narrow" pitchFamily="34" charset="0"/>
                        </a:rPr>
                        <a:t>май 2021</a:t>
                      </a:r>
                      <a:endParaRPr lang="ru-RU" sz="2000" dirty="0">
                        <a:solidFill>
                          <a:srgbClr val="00206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rgbClr val="002060"/>
                        </a:solidFill>
                        <a:latin typeface="Arial Narrow" pitchFamily="34" charset="0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rgbClr val="002060"/>
                        </a:solidFill>
                        <a:latin typeface="Arial Narrow" pitchFamily="34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 Narrow" pitchFamily="34" charset="0"/>
                        </a:rPr>
                        <a:t>+</a:t>
                      </a:r>
                    </a:p>
                    <a:p>
                      <a:endParaRPr lang="ru-RU" sz="1800" dirty="0">
                        <a:solidFill>
                          <a:srgbClr val="00206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</a:rPr>
                        <a:t>Анализ работы РМО за 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</a:rPr>
                        <a:t>2019 - 2020 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</a:rPr>
                        <a:t>учебный год</a:t>
                      </a:r>
                      <a:endParaRPr lang="ru-RU" sz="2000" dirty="0">
                        <a:solidFill>
                          <a:srgbClr val="002060"/>
                        </a:solidFill>
                        <a:latin typeface="Arial Narrow" pitchFamily="34" charset="0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</a:rPr>
                        <a:t>Цель: определение степени эффективности и уровня качества работы объединения за 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</a:rPr>
                        <a:t>2020 - 2021 </a:t>
                      </a:r>
                      <a:r>
                        <a:rPr lang="ru-RU" sz="2000" dirty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</a:rPr>
                        <a:t>учебный год.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Arial Narrow" pitchFamily="34" charset="0"/>
                        </a:rPr>
                        <a:t>июнь 2020</a:t>
                      </a:r>
                    </a:p>
                    <a:p>
                      <a:endParaRPr lang="ru-RU" sz="2000" dirty="0">
                        <a:solidFill>
                          <a:srgbClr val="00206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rgbClr val="002060"/>
                        </a:solidFill>
                        <a:latin typeface="Arial Narrow" pitchFamily="34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 Narrow" pitchFamily="34" charset="0"/>
                        </a:rPr>
                        <a:t>+</a:t>
                      </a:r>
                    </a:p>
                    <a:p>
                      <a:endParaRPr lang="ru-RU" sz="1800" dirty="0">
                        <a:solidFill>
                          <a:srgbClr val="00206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01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</a:rPr>
                        <a:t>Информирование о курсах повышения квалификации, профессиональных конкурсах,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</a:rPr>
                        <a:t>вебинарах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</a:rPr>
                        <a:t> и т.д.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Arial Narrow" pitchFamily="34" charset="0"/>
                        <a:ea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Arial Narrow" pitchFamily="34" charset="0"/>
                        </a:rPr>
                        <a:t>в </a:t>
                      </a:r>
                      <a:r>
                        <a:rPr lang="ru-RU" sz="2000" dirty="0" err="1" smtClean="0">
                          <a:solidFill>
                            <a:srgbClr val="002060"/>
                          </a:solidFill>
                          <a:latin typeface="Arial Narrow" pitchFamily="34" charset="0"/>
                        </a:rPr>
                        <a:t>теч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Arial Narrow" pitchFamily="34" charset="0"/>
                        </a:rPr>
                        <a:t>. года</a:t>
                      </a:r>
                      <a:endParaRPr lang="ru-RU" sz="2000" dirty="0">
                        <a:solidFill>
                          <a:srgbClr val="00206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Arial Narrow" pitchFamily="34" charset="0"/>
                        </a:rPr>
                        <a:t>+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xmlns="" val="1900511786"/>
                  </a:ext>
                </a:extLst>
              </a:tr>
            </a:tbl>
          </a:graphicData>
        </a:graphic>
      </p:graphicFrame>
      <p:sp>
        <p:nvSpPr>
          <p:cNvPr id="3" name="Заголовок 1"/>
          <p:cNvSpPr txBox="1">
            <a:spLocks/>
          </p:cNvSpPr>
          <p:nvPr/>
        </p:nvSpPr>
        <p:spPr>
          <a:xfrm>
            <a:off x="1238216" y="3786190"/>
            <a:ext cx="4286280" cy="50006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3466" y="4000505"/>
            <a:ext cx="988909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000" b="1" dirty="0" smtClean="0">
                <a:solidFill>
                  <a:srgbClr val="002060"/>
                </a:solidFill>
                <a:latin typeface="Arial Narrow" pitchFamily="34" charset="0"/>
              </a:rPr>
              <a:t>Вывод: </a:t>
            </a:r>
            <a:r>
              <a:rPr lang="ru-RU" sz="2000" dirty="0" smtClean="0">
                <a:solidFill>
                  <a:srgbClr val="002060"/>
                </a:solidFill>
                <a:latin typeface="Arial Narrow" pitchFamily="34" charset="0"/>
              </a:rPr>
              <a:t>Работа районного методического объединения учителей-логопедов, учителей-дефектологов образовательных учреждений </a:t>
            </a:r>
            <a:r>
              <a:rPr lang="ru-RU" sz="2000" dirty="0" err="1" smtClean="0">
                <a:solidFill>
                  <a:srgbClr val="002060"/>
                </a:solidFill>
                <a:latin typeface="Arial Narrow" pitchFamily="34" charset="0"/>
              </a:rPr>
              <a:t>Нижневартовского</a:t>
            </a:r>
            <a:r>
              <a:rPr lang="ru-RU" sz="2000" dirty="0" smtClean="0">
                <a:solidFill>
                  <a:srgbClr val="002060"/>
                </a:solidFill>
                <a:latin typeface="Arial Narrow" pitchFamily="34" charset="0"/>
              </a:rPr>
              <a:t> района носила целенаправленный характер. План работы на 2020 - 2021 учебный год выполнен на 90%. 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Arial Narrow" pitchFamily="34" charset="0"/>
              </a:rPr>
              <a:t>	Деятельность районного методического объединения учителей-логопедов и учителей-дефектологов за 2020 – 2021 учебный год считать удовлетворительной.</a:t>
            </a:r>
            <a:endParaRPr lang="ru-RU" sz="2000" dirty="0">
              <a:solidFill>
                <a:srgbClr val="00206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03323" y="196333"/>
            <a:ext cx="74270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Планирование работы РМО на 2021 – 2022 учебный год</a:t>
            </a:r>
            <a:endParaRPr lang="ru-RU" sz="2000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28821562"/>
              </p:ext>
            </p:extLst>
          </p:nvPr>
        </p:nvGraphicFramePr>
        <p:xfrm>
          <a:off x="406400" y="643804"/>
          <a:ext cx="11611428" cy="587247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12987">
                  <a:extLst>
                    <a:ext uri="{9D8B030D-6E8A-4147-A177-3AD203B41FA5}">
                      <a16:colId xmlns:a16="http://schemas.microsoft.com/office/drawing/2014/main" xmlns="" val="428672860"/>
                    </a:ext>
                  </a:extLst>
                </a:gridCol>
                <a:gridCol w="4169275">
                  <a:extLst>
                    <a:ext uri="{9D8B030D-6E8A-4147-A177-3AD203B41FA5}">
                      <a16:colId xmlns:a16="http://schemas.microsoft.com/office/drawing/2014/main" xmlns="" val="3869784383"/>
                    </a:ext>
                  </a:extLst>
                </a:gridCol>
                <a:gridCol w="6001412">
                  <a:extLst>
                    <a:ext uri="{9D8B030D-6E8A-4147-A177-3AD203B41FA5}">
                      <a16:colId xmlns:a16="http://schemas.microsoft.com/office/drawing/2014/main" xmlns="" val="2316370297"/>
                    </a:ext>
                  </a:extLst>
                </a:gridCol>
                <a:gridCol w="927754">
                  <a:extLst>
                    <a:ext uri="{9D8B030D-6E8A-4147-A177-3AD203B41FA5}">
                      <a16:colId xmlns:a16="http://schemas.microsoft.com/office/drawing/2014/main" xmlns="" val="2978283727"/>
                    </a:ext>
                  </a:extLst>
                </a:gridCol>
              </a:tblGrid>
              <a:tr h="4097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Arial Narrow" panose="020B0606020202030204" pitchFamily="34" charset="0"/>
                        </a:rPr>
                        <a:t>№</a:t>
                      </a:r>
                      <a:endParaRPr lang="ru-RU" sz="1600" b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045" marR="1704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Arial Narrow" panose="020B0606020202030204" pitchFamily="34" charset="0"/>
                        </a:rPr>
                        <a:t>Тема. Направление </a:t>
                      </a:r>
                      <a:r>
                        <a:rPr lang="ru-RU" sz="1600" b="0" dirty="0" smtClean="0">
                          <a:effectLst/>
                          <a:latin typeface="Arial Narrow" panose="020B0606020202030204" pitchFamily="34" charset="0"/>
                        </a:rPr>
                        <a:t>деятельности</a:t>
                      </a:r>
                      <a:endParaRPr lang="ru-RU" sz="1600" b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045" marR="1704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Arial Narrow" panose="020B0606020202030204" pitchFamily="34" charset="0"/>
                        </a:rPr>
                        <a:t>Содержание </a:t>
                      </a:r>
                      <a:r>
                        <a:rPr lang="ru-RU" sz="1600" b="0" dirty="0" smtClean="0">
                          <a:effectLst/>
                          <a:latin typeface="Arial Narrow" panose="020B0606020202030204" pitchFamily="34" charset="0"/>
                        </a:rPr>
                        <a:t>деятельности</a:t>
                      </a:r>
                      <a:endParaRPr lang="ru-RU" sz="1600" b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045" marR="1704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Arial Narrow" panose="020B0606020202030204" pitchFamily="34" charset="0"/>
                        </a:rPr>
                        <a:t>Срок</a:t>
                      </a:r>
                      <a:endParaRPr lang="ru-RU" sz="1600" b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045" marR="17045" marT="0" marB="0" anchor="ctr"/>
                </a:tc>
                <a:extLst>
                  <a:ext uri="{0D108BD9-81ED-4DB2-BD59-A6C34878D82A}">
                    <a16:rowId xmlns:a16="http://schemas.microsoft.com/office/drawing/2014/main" xmlns="" val="3674940380"/>
                  </a:ext>
                </a:extLst>
              </a:tr>
              <a:tr h="5161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>
                          <a:effectLst/>
                          <a:latin typeface="Arial Narrow" panose="020B0606020202030204" pitchFamily="34" charset="0"/>
                        </a:rPr>
                        <a:t>1.</a:t>
                      </a:r>
                      <a:endParaRPr lang="ru-RU" sz="1600" b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045" marR="1704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Планирование работы на 2020/2021 </a:t>
                      </a: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уч. год</a:t>
                      </a: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17045" marR="1704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1. Составление проекта плана работы </a:t>
                      </a: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РМО.</a:t>
                      </a: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. Обсуждение </a:t>
                      </a:r>
                      <a:r>
                        <a:rPr lang="ru-RU" sz="1600" b="0" dirty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и утверждение плана работы </a:t>
                      </a: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РМО.</a:t>
                      </a: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045" marR="17045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Arial Narrow" panose="020B0606020202030204" pitchFamily="34" charset="0"/>
                        </a:rPr>
                        <a:t>Сентябрь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Arial Narrow" panose="020B0606020202030204" pitchFamily="34" charset="0"/>
                        </a:rPr>
                        <a:t>2021г.</a:t>
                      </a:r>
                      <a:endParaRPr lang="ru-RU" sz="1600" b="0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17045" marR="17045" marT="0" marB="0"/>
                </a:tc>
                <a:extLst>
                  <a:ext uri="{0D108BD9-81ED-4DB2-BD59-A6C34878D82A}">
                    <a16:rowId xmlns:a16="http://schemas.microsoft.com/office/drawing/2014/main" xmlns="" val="161469526"/>
                  </a:ext>
                </a:extLst>
              </a:tr>
              <a:tr h="516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ru-RU" sz="1600" b="0" dirty="0" smtClean="0">
                          <a:effectLst/>
                          <a:latin typeface="Arial Narrow" panose="020B0606020202030204" pitchFamily="34" charset="0"/>
                        </a:rPr>
                        <a:t>.</a:t>
                      </a:r>
                      <a:endParaRPr lang="ru-RU" sz="1600" b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045" marR="1704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Аналитическая </a:t>
                      </a: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деятельность.</a:t>
                      </a: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17045" marR="1704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Создание базы данных.</a:t>
                      </a: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045" marR="17045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Arial Narrow" panose="020B0606020202030204" pitchFamily="34" charset="0"/>
                        </a:rPr>
                        <a:t>Октябрь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Arial Narrow" panose="020B0606020202030204" pitchFamily="34" charset="0"/>
                        </a:rPr>
                        <a:t>2021г</a:t>
                      </a:r>
                      <a:r>
                        <a:rPr lang="ru-RU" sz="1600" b="0" dirty="0">
                          <a:effectLst/>
                          <a:latin typeface="Arial Narrow" panose="020B0606020202030204" pitchFamily="34" charset="0"/>
                        </a:rPr>
                        <a:t>.</a:t>
                      </a:r>
                      <a:endParaRPr lang="ru-RU" sz="1600" b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045" marR="17045" marT="0" marB="0"/>
                </a:tc>
                <a:extLst>
                  <a:ext uri="{0D108BD9-81ED-4DB2-BD59-A6C34878D82A}">
                    <a16:rowId xmlns:a16="http://schemas.microsoft.com/office/drawing/2014/main" xmlns="" val="1411185323"/>
                  </a:ext>
                </a:extLst>
              </a:tr>
              <a:tr h="516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>
                          <a:effectLst/>
                          <a:latin typeface="Arial Narrow" panose="020B0606020202030204" pitchFamily="34" charset="0"/>
                        </a:rPr>
                        <a:t>3.</a:t>
                      </a:r>
                      <a:endParaRPr lang="ru-RU" sz="1600" b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045" marR="1704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Организация деятельности </a:t>
                      </a: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ВМО.</a:t>
                      </a: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17045" marR="1704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Трансляция педагогического опыта через размещение практического и теоретического материала </a:t>
                      </a: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на сайте.</a:t>
                      </a: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045" marR="17045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Arial Narrow" panose="020B0606020202030204" pitchFamily="34" charset="0"/>
                        </a:rPr>
                        <a:t>В </a:t>
                      </a:r>
                      <a:r>
                        <a:rPr lang="ru-RU" sz="1600" b="0" dirty="0" err="1" smtClean="0">
                          <a:effectLst/>
                          <a:latin typeface="Arial Narrow" panose="020B0606020202030204" pitchFamily="34" charset="0"/>
                        </a:rPr>
                        <a:t>теч</a:t>
                      </a:r>
                      <a:r>
                        <a:rPr lang="ru-RU" sz="1600" b="0" dirty="0" smtClean="0">
                          <a:effectLst/>
                          <a:latin typeface="Arial Narrow" panose="020B0606020202030204" pitchFamily="34" charset="0"/>
                        </a:rPr>
                        <a:t>. </a:t>
                      </a:r>
                      <a:r>
                        <a:rPr lang="ru-RU" sz="1600" b="0" dirty="0">
                          <a:effectLst/>
                          <a:latin typeface="Arial Narrow" panose="020B0606020202030204" pitchFamily="34" charset="0"/>
                        </a:rPr>
                        <a:t>года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600" b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045" marR="17045" marT="0" marB="0"/>
                </a:tc>
                <a:extLst>
                  <a:ext uri="{0D108BD9-81ED-4DB2-BD59-A6C34878D82A}">
                    <a16:rowId xmlns:a16="http://schemas.microsoft.com/office/drawing/2014/main" xmlns="" val="2288712620"/>
                  </a:ext>
                </a:extLst>
              </a:tr>
              <a:tr h="516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>
                          <a:effectLst/>
                          <a:latin typeface="Arial Narrow" panose="020B0606020202030204" pitchFamily="34" charset="0"/>
                        </a:rPr>
                        <a:t>4.</a:t>
                      </a:r>
                      <a:endParaRPr lang="ru-RU" sz="1600" b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045" marR="1704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Заседание РМО №</a:t>
                      </a: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17045" marR="1704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1.Теоретическая </a:t>
                      </a: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часть. 2</a:t>
                      </a:r>
                      <a:r>
                        <a:rPr lang="ru-RU" sz="1600" b="0" dirty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. Практическая </a:t>
                      </a: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часть.</a:t>
                      </a: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r>
                        <a:rPr lang="ru-RU" sz="1600" b="0" dirty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. Подведение </a:t>
                      </a: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итогов.</a:t>
                      </a:r>
                      <a:r>
                        <a:rPr lang="ru-RU" sz="1600" b="0" baseline="0" dirty="0" smtClean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  <a:r>
                        <a:rPr lang="ru-RU" sz="1600" b="0" dirty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. Рефлексия.</a:t>
                      </a: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045" marR="17045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Arial Narrow" panose="020B0606020202030204" pitchFamily="34" charset="0"/>
                        </a:rPr>
                        <a:t>Ноябрь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Arial Narrow" panose="020B0606020202030204" pitchFamily="34" charset="0"/>
                        </a:rPr>
                        <a:t>2021г</a:t>
                      </a:r>
                      <a:r>
                        <a:rPr lang="ru-RU" sz="1600" b="0" dirty="0">
                          <a:effectLst/>
                          <a:latin typeface="Arial Narrow" panose="020B0606020202030204" pitchFamily="34" charset="0"/>
                        </a:rPr>
                        <a:t>.</a:t>
                      </a:r>
                      <a:endParaRPr lang="ru-RU" sz="1600" b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045" marR="17045" marT="0" marB="0"/>
                </a:tc>
                <a:extLst>
                  <a:ext uri="{0D108BD9-81ED-4DB2-BD59-A6C34878D82A}">
                    <a16:rowId xmlns:a16="http://schemas.microsoft.com/office/drawing/2014/main" xmlns="" val="65402616"/>
                  </a:ext>
                </a:extLst>
              </a:tr>
              <a:tr h="4830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>
                          <a:effectLst/>
                          <a:latin typeface="Arial Narrow" panose="020B0606020202030204" pitchFamily="34" charset="0"/>
                        </a:rPr>
                        <a:t>5.</a:t>
                      </a:r>
                      <a:endParaRPr lang="ru-RU" sz="1600" b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045" marR="1704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Профессиональный конкурс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«Лучшая разработка коррекционного занятия</a:t>
                      </a:r>
                      <a: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»</a:t>
                      </a:r>
                      <a:endParaRPr lang="ru-RU" sz="1600" b="0" kern="1200" dirty="0">
                        <a:solidFill>
                          <a:srgbClr val="002060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17045" marR="1704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1. Информирование </a:t>
                      </a: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о сроках, </a:t>
                      </a:r>
                      <a:r>
                        <a:rPr lang="ru-RU" sz="1600" b="0" dirty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о требованиях к конкурсным </a:t>
                      </a: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работам. 2.Подведение итогов, </a:t>
                      </a:r>
                      <a:r>
                        <a:rPr lang="ru-RU" sz="1600" b="0" dirty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награждение участников.</a:t>
                      </a: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045" marR="17045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Arial Narrow" panose="020B0606020202030204" pitchFamily="34" charset="0"/>
                        </a:rPr>
                        <a:t>Февраль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Arial Narrow" panose="020B0606020202030204" pitchFamily="34" charset="0"/>
                        </a:rPr>
                        <a:t>2022г</a:t>
                      </a:r>
                      <a:r>
                        <a:rPr lang="ru-RU" sz="1600" b="0" dirty="0">
                          <a:effectLst/>
                          <a:latin typeface="Arial Narrow" panose="020B0606020202030204" pitchFamily="34" charset="0"/>
                        </a:rPr>
                        <a:t>.</a:t>
                      </a:r>
                      <a:endParaRPr lang="ru-RU" sz="1600" b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045" marR="17045" marT="0" marB="0"/>
                </a:tc>
                <a:extLst>
                  <a:ext uri="{0D108BD9-81ED-4DB2-BD59-A6C34878D82A}">
                    <a16:rowId xmlns:a16="http://schemas.microsoft.com/office/drawing/2014/main" xmlns="" val="2398112542"/>
                  </a:ext>
                </a:extLst>
              </a:tr>
              <a:tr h="516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>
                          <a:effectLst/>
                          <a:latin typeface="Arial Narrow" panose="020B0606020202030204" pitchFamily="34" charset="0"/>
                        </a:rPr>
                        <a:t>6.</a:t>
                      </a:r>
                      <a:endParaRPr lang="ru-RU" sz="1600" b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045" marR="1704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8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Практический семинар</a:t>
                      </a:r>
                      <a:endParaRPr lang="ru-RU" sz="1600" b="0" kern="1200" dirty="0">
                        <a:solidFill>
                          <a:srgbClr val="002060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17045" marR="1704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1.Теоретическая </a:t>
                      </a: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часть. 2</a:t>
                      </a:r>
                      <a:r>
                        <a:rPr lang="ru-RU" sz="1600" b="0" dirty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. Практическая </a:t>
                      </a: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часть.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r>
                        <a:rPr lang="ru-RU" sz="1600" b="0" dirty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. Подведение итогов.  </a:t>
                      </a: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  <a:r>
                        <a:rPr lang="ru-RU" sz="1600" b="0" dirty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. Рефлексия.</a:t>
                      </a: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045" marR="17045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Arial Narrow" panose="020B0606020202030204" pitchFamily="34" charset="0"/>
                        </a:rPr>
                        <a:t>Март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Arial Narrow" panose="020B0606020202030204" pitchFamily="34" charset="0"/>
                        </a:rPr>
                        <a:t>2022г</a:t>
                      </a:r>
                      <a:r>
                        <a:rPr lang="ru-RU" sz="1600" b="0" dirty="0">
                          <a:effectLst/>
                          <a:latin typeface="Arial Narrow" panose="020B0606020202030204" pitchFamily="34" charset="0"/>
                        </a:rPr>
                        <a:t>.</a:t>
                      </a:r>
                      <a:endParaRPr lang="ru-RU" sz="1600" b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045" marR="17045" marT="0" marB="0"/>
                </a:tc>
                <a:extLst>
                  <a:ext uri="{0D108BD9-81ED-4DB2-BD59-A6C34878D82A}">
                    <a16:rowId xmlns:a16="http://schemas.microsoft.com/office/drawing/2014/main" xmlns="" val="904701614"/>
                  </a:ext>
                </a:extLst>
              </a:tr>
              <a:tr h="516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>
                          <a:effectLst/>
                          <a:latin typeface="Arial Narrow" panose="020B0606020202030204" pitchFamily="34" charset="0"/>
                        </a:rPr>
                        <a:t>7.</a:t>
                      </a:r>
                      <a:endParaRPr lang="ru-RU" sz="1600" b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045" marR="1704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Заседание РМО №2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 kern="1800" dirty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 </a:t>
                      </a: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17045" marR="1704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1. Теоретическая </a:t>
                      </a: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часть. 2</a:t>
                      </a:r>
                      <a:r>
                        <a:rPr lang="ru-RU" sz="1600" b="0" dirty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. Практическая </a:t>
                      </a: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часть.</a:t>
                      </a: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r>
                        <a:rPr lang="ru-RU" sz="1600" b="0" dirty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. Подведение </a:t>
                      </a: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итогов. 4</a:t>
                      </a:r>
                      <a:r>
                        <a:rPr lang="ru-RU" sz="1600" b="0" dirty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. Рефлексия.</a:t>
                      </a: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045" marR="17045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Arial Narrow" panose="020B0606020202030204" pitchFamily="34" charset="0"/>
                        </a:rPr>
                        <a:t>Апрель</a:t>
                      </a:r>
                      <a:endParaRPr lang="ru-RU" sz="1600" b="0" dirty="0">
                        <a:effectLst/>
                        <a:latin typeface="Arial Narrow" panose="020B0606020202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Arial Narrow" panose="020B0606020202030204" pitchFamily="34" charset="0"/>
                        </a:rPr>
                        <a:t>2022г</a:t>
                      </a:r>
                      <a:r>
                        <a:rPr lang="ru-RU" sz="1600" b="0" dirty="0">
                          <a:effectLst/>
                          <a:latin typeface="Arial Narrow" panose="020B0606020202030204" pitchFamily="34" charset="0"/>
                        </a:rPr>
                        <a:t>.</a:t>
                      </a:r>
                      <a:endParaRPr lang="ru-RU" sz="1600" b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045" marR="17045" marT="0" marB="0"/>
                </a:tc>
                <a:extLst>
                  <a:ext uri="{0D108BD9-81ED-4DB2-BD59-A6C34878D82A}">
                    <a16:rowId xmlns:a16="http://schemas.microsoft.com/office/drawing/2014/main" xmlns="" val="2743038602"/>
                  </a:ext>
                </a:extLst>
              </a:tr>
              <a:tr h="516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>
                          <a:effectLst/>
                          <a:latin typeface="Arial Narrow" panose="020B0606020202030204" pitchFamily="34" charset="0"/>
                        </a:rPr>
                        <a:t>8.</a:t>
                      </a:r>
                      <a:endParaRPr lang="ru-RU" sz="1600" b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045" marR="1704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Мониторинг успехов и затруднений в деятельности </a:t>
                      </a: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специалистов.</a:t>
                      </a: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17045" marR="1704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Обработка </a:t>
                      </a:r>
                      <a:r>
                        <a:rPr lang="ru-RU" sz="1600" b="0" dirty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и анализ анкетных материалов.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045" marR="17045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Arial Narrow" panose="020B0606020202030204" pitchFamily="34" charset="0"/>
                        </a:rPr>
                        <a:t>Май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Arial Narrow" panose="020B0606020202030204" pitchFamily="34" charset="0"/>
                        </a:rPr>
                        <a:t>2022г</a:t>
                      </a:r>
                      <a:r>
                        <a:rPr lang="ru-RU" sz="1600" b="0" dirty="0">
                          <a:effectLst/>
                          <a:latin typeface="Arial Narrow" panose="020B0606020202030204" pitchFamily="34" charset="0"/>
                        </a:rPr>
                        <a:t>.</a:t>
                      </a:r>
                      <a:endParaRPr lang="ru-RU" sz="1600" b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045" marR="17045" marT="0" marB="0"/>
                </a:tc>
                <a:extLst>
                  <a:ext uri="{0D108BD9-81ED-4DB2-BD59-A6C34878D82A}">
                    <a16:rowId xmlns:a16="http://schemas.microsoft.com/office/drawing/2014/main" xmlns="" val="341316971"/>
                  </a:ext>
                </a:extLst>
              </a:tr>
              <a:tr h="4830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>
                          <a:effectLst/>
                          <a:latin typeface="Arial Narrow" panose="020B0606020202030204" pitchFamily="34" charset="0"/>
                        </a:rPr>
                        <a:t>9.</a:t>
                      </a:r>
                      <a:endParaRPr lang="ru-RU" sz="1600" b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045" marR="1704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Анализ работы РМО за </a:t>
                      </a: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2021/2022 уч. год.</a:t>
                      </a: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17045" marR="1704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Анализ  </a:t>
                      </a:r>
                      <a:r>
                        <a:rPr lang="ru-RU" sz="1600" b="0" dirty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основных направлений деятельности РМО.</a:t>
                      </a: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045" marR="17045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Arial Narrow" panose="020B0606020202030204" pitchFamily="34" charset="0"/>
                        </a:rPr>
                        <a:t>Июнь </a:t>
                      </a:r>
                      <a:r>
                        <a:rPr lang="ru-RU" sz="1600" b="0" dirty="0" smtClean="0">
                          <a:effectLst/>
                          <a:latin typeface="Arial Narrow" panose="020B0606020202030204" pitchFamily="34" charset="0"/>
                        </a:rPr>
                        <a:t>2022г</a:t>
                      </a:r>
                      <a:r>
                        <a:rPr lang="ru-RU" sz="1600" b="0" dirty="0">
                          <a:effectLst/>
                          <a:latin typeface="Arial Narrow" panose="020B0606020202030204" pitchFamily="34" charset="0"/>
                        </a:rPr>
                        <a:t>.</a:t>
                      </a:r>
                      <a:endParaRPr lang="ru-RU" sz="1600" b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045" marR="17045" marT="0" marB="0"/>
                </a:tc>
                <a:extLst>
                  <a:ext uri="{0D108BD9-81ED-4DB2-BD59-A6C34878D82A}">
                    <a16:rowId xmlns:a16="http://schemas.microsoft.com/office/drawing/2014/main" xmlns="" val="2662715751"/>
                  </a:ext>
                </a:extLst>
              </a:tr>
              <a:tr h="8743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Arial Narrow" panose="020B0606020202030204" pitchFamily="34" charset="0"/>
                        </a:rPr>
                        <a:t>10.</a:t>
                      </a:r>
                      <a:endParaRPr lang="ru-RU" sz="1600" b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045" marR="1704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Информирование о курсах повышения квалификации, профессиональных конкурсах, </a:t>
                      </a:r>
                      <a:r>
                        <a:rPr lang="ru-RU" sz="1600" b="0" dirty="0" err="1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вебинарах</a:t>
                      </a:r>
                      <a:r>
                        <a:rPr lang="ru-RU" sz="1600" b="0" dirty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 и т.д.</a:t>
                      </a: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045" marR="17045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Информирование специалистов о </a:t>
                      </a: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КПК, </a:t>
                      </a:r>
                      <a:r>
                        <a:rPr lang="ru-RU" sz="1600" b="0" dirty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о возможности повышения профессионального мастерства посредством участия в профессиональных конкурсах, </a:t>
                      </a:r>
                      <a:r>
                        <a:rPr lang="ru-RU" sz="1600" b="0" dirty="0" err="1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вебинарах</a:t>
                      </a:r>
                      <a:r>
                        <a:rPr lang="ru-RU" sz="1600" b="0" dirty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.</a:t>
                      </a: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045" marR="17045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Arial Narrow" panose="020B0606020202030204" pitchFamily="34" charset="0"/>
                        </a:rPr>
                        <a:t>В </a:t>
                      </a:r>
                      <a:r>
                        <a:rPr lang="ru-RU" sz="1600" b="0" dirty="0" err="1">
                          <a:effectLst/>
                          <a:latin typeface="Arial Narrow" panose="020B0606020202030204" pitchFamily="34" charset="0"/>
                        </a:rPr>
                        <a:t>теч</a:t>
                      </a:r>
                      <a:r>
                        <a:rPr lang="ru-RU" sz="1600" b="0" dirty="0" smtClean="0">
                          <a:effectLst/>
                          <a:latin typeface="Arial Narrow" panose="020B0606020202030204" pitchFamily="34" charset="0"/>
                        </a:rPr>
                        <a:t>. года</a:t>
                      </a:r>
                      <a:endParaRPr lang="ru-RU" sz="1600" b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045" marR="17045" marT="0" marB="0"/>
                </a:tc>
                <a:extLst>
                  <a:ext uri="{0D108BD9-81ED-4DB2-BD59-A6C34878D82A}">
                    <a16:rowId xmlns:a16="http://schemas.microsoft.com/office/drawing/2014/main" xmlns="" val="27295812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195378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>
            <a:grpSpLocks/>
          </p:cNvGrpSpPr>
          <p:nvPr/>
        </p:nvGrpSpPr>
        <p:grpSpPr bwMode="auto">
          <a:xfrm>
            <a:off x="1619219" y="1643051"/>
            <a:ext cx="8953563" cy="3972237"/>
            <a:chOff x="607288" y="-815361"/>
            <a:chExt cx="7925152" cy="5227599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607288" y="-815361"/>
              <a:ext cx="7925152" cy="3928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0070C0"/>
                  </a:solidFill>
                  <a:latin typeface="Monotype Corsiva" pitchFamily="66" charset="0"/>
                  <a:cs typeface="Arial" charset="0"/>
                </a:rPr>
                <a:t>Вы можете использовать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0070C0"/>
                  </a:solidFill>
                  <a:latin typeface="Monotype Corsiva" pitchFamily="66" charset="0"/>
                  <a:cs typeface="Arial" charset="0"/>
                </a:rPr>
                <a:t>данное оформление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0070C0"/>
                  </a:solidFill>
                  <a:latin typeface="Monotype Corsiva" pitchFamily="66" charset="0"/>
                  <a:cs typeface="Arial" charset="0"/>
                </a:rPr>
                <a:t>для создания своих презентаций,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0070C0"/>
                  </a:solidFill>
                  <a:latin typeface="Monotype Corsiva" pitchFamily="66" charset="0"/>
                  <a:cs typeface="Arial" charset="0"/>
                </a:rPr>
                <a:t>но в своей презентации вы должны указать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0070C0"/>
                  </a:solidFill>
                  <a:latin typeface="Monotype Corsiva" pitchFamily="66" charset="0"/>
                  <a:cs typeface="Arial" charset="0"/>
                </a:rPr>
                <a:t>источник шаблона: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800" dirty="0">
                <a:solidFill>
                  <a:srgbClr val="0070C0"/>
                </a:solidFill>
                <a:latin typeface="Monotype Corsiva" pitchFamily="66" charset="0"/>
                <a:cs typeface="Arial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Фокина Лидия Петровна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учитель начальных классов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МКОУ «СОШ ст. Евсино»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 err="1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Искитимского</a:t>
              </a:r>
              <a:r>
                <a:rPr lang="ru-RU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 района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Новосибирской области</a:t>
              </a:r>
              <a:endParaRPr lang="ru-RU" dirty="0">
                <a:solidFill>
                  <a:srgbClr val="0070C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6" name="Прямоугольник 3"/>
            <p:cNvSpPr>
              <a:spLocks noChangeArrowheads="1"/>
            </p:cNvSpPr>
            <p:nvPr/>
          </p:nvSpPr>
          <p:spPr bwMode="auto">
            <a:xfrm>
              <a:off x="1366078" y="3885680"/>
              <a:ext cx="6491880" cy="526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b="1" dirty="0" smtClean="0">
                  <a:solidFill>
                    <a:srgbClr val="0070C0"/>
                  </a:solidFill>
                  <a:latin typeface="Monotype Corsiva" pitchFamily="66" charset="0"/>
                  <a:cs typeface="Arial" charset="0"/>
                </a:rPr>
                <a:t>Сайт</a:t>
              </a:r>
              <a:r>
                <a:rPr lang="en-US" sz="2000" b="1" dirty="0" smtClean="0">
                  <a:solidFill>
                    <a:srgbClr val="0070C0"/>
                  </a:solidFill>
                  <a:latin typeface="Monotype Corsiva" pitchFamily="66" charset="0"/>
                  <a:hlinkClick r:id="rId2"/>
                </a:rPr>
                <a:t> http://linda6035.ucoz.ru/</a:t>
              </a:r>
              <a:r>
                <a:rPr lang="ru-RU" sz="2000" dirty="0" smtClean="0">
                  <a:solidFill>
                    <a:srgbClr val="0070C0"/>
                  </a:solidFill>
                  <a:latin typeface="Monotype Corsiva" pitchFamily="66" charset="0"/>
                  <a:cs typeface="Arial" charset="0"/>
                </a:rPr>
                <a:t> </a:t>
              </a:r>
              <a:r>
                <a:rPr lang="en-US" sz="2000" dirty="0" smtClean="0">
                  <a:solidFill>
                    <a:srgbClr val="0070C0"/>
                  </a:solidFill>
                  <a:latin typeface="Monotype Corsiva" pitchFamily="66" charset="0"/>
                  <a:cs typeface="Arial" charset="0"/>
                </a:rPr>
                <a:t> </a:t>
              </a:r>
              <a:r>
                <a:rPr lang="ru-RU" sz="2000" dirty="0" smtClean="0">
                  <a:solidFill>
                    <a:srgbClr val="0070C0"/>
                  </a:solidFill>
                  <a:latin typeface="Monotype Corsiva" pitchFamily="66" charset="0"/>
                  <a:cs typeface="Arial" charset="0"/>
                </a:rPr>
                <a:t> </a:t>
              </a:r>
              <a:endParaRPr lang="ru-RU" sz="2000" dirty="0">
                <a:solidFill>
                  <a:srgbClr val="0070C0"/>
                </a:solidFill>
                <a:latin typeface="Monotype Corsiva" pitchFamily="66" charset="0"/>
                <a:cs typeface="Arial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255574" y="548681"/>
            <a:ext cx="7680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Monotype Corsiva" pitchFamily="66" charset="0"/>
              </a:rPr>
              <a:t>Информационные источники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  <a:latin typeface="Monotype Corsiva" pitchFamily="66" charset="0"/>
                <a:hlinkClick r:id="rId3"/>
              </a:rPr>
              <a:t>Фон</a:t>
            </a:r>
            <a:r>
              <a:rPr lang="ru-RU" sz="2400" dirty="0">
                <a:solidFill>
                  <a:srgbClr val="0070C0"/>
                </a:solidFill>
                <a:latin typeface="Monotype Corsiva" pitchFamily="66" charset="0"/>
              </a:rPr>
              <a:t> </a:t>
            </a:r>
            <a:r>
              <a:rPr lang="ru-RU" sz="2400" dirty="0" smtClean="0">
                <a:solidFill>
                  <a:srgbClr val="0070C0"/>
                </a:solidFill>
                <a:latin typeface="Monotype Corsiva" pitchFamily="66" charset="0"/>
              </a:rPr>
              <a:t>  </a:t>
            </a:r>
            <a:r>
              <a:rPr lang="ru-RU" sz="2400" dirty="0" smtClean="0">
                <a:solidFill>
                  <a:srgbClr val="0070C0"/>
                </a:solidFill>
                <a:latin typeface="Monotype Corsiva" pitchFamily="66" charset="0"/>
                <a:hlinkClick r:id="rId4"/>
              </a:rPr>
              <a:t>Уголок</a:t>
            </a:r>
            <a:r>
              <a:rPr lang="ru-RU" sz="2400" dirty="0" smtClean="0">
                <a:solidFill>
                  <a:srgbClr val="0070C0"/>
                </a:solidFill>
                <a:latin typeface="Monotype Corsiva" pitchFamily="66" charset="0"/>
              </a:rPr>
              <a:t>    </a:t>
            </a:r>
            <a:r>
              <a:rPr lang="ru-RU" sz="2400" dirty="0" smtClean="0">
                <a:solidFill>
                  <a:srgbClr val="0070C0"/>
                </a:solidFill>
                <a:latin typeface="Monotype Corsiva" pitchFamily="66" charset="0"/>
                <a:hlinkClick r:id="rId5"/>
              </a:rPr>
              <a:t>Декор</a:t>
            </a:r>
            <a:endParaRPr lang="ru-RU" sz="2400" dirty="0">
              <a:solidFill>
                <a:srgbClr val="0070C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3395590" y="334105"/>
            <a:ext cx="536082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Планирование деятельности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районного методического объединения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2020 - 2021 учебный год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55796" y="1478427"/>
          <a:ext cx="11058701" cy="44447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421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0747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0907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51379"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Тема / Направление деятельности</a:t>
                      </a:r>
                      <a:endParaRPr lang="ru-RU" sz="20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Сроки</a:t>
                      </a:r>
                      <a:endParaRPr lang="ru-RU" sz="20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Отметка о выполнении</a:t>
                      </a:r>
                      <a:endParaRPr lang="ru-RU" sz="1800" dirty="0"/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49492"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Планирование работы на 2020 - 2021 учебный год</a:t>
                      </a:r>
                      <a:endParaRPr lang="ru-RU" sz="2000" kern="1200" dirty="0" smtClean="0">
                        <a:solidFill>
                          <a:srgbClr val="002060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ru-RU" sz="2000" kern="120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Цель: организация эффективной работы РМО учителей-логопедов, учителей-дефектологов.</a:t>
                      </a:r>
                      <a:endParaRPr lang="ru-RU" sz="2000" dirty="0">
                        <a:solidFill>
                          <a:srgbClr val="00206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Arial Narrow" pitchFamily="34" charset="0"/>
                        </a:rPr>
                        <a:t>сентябрь - октябрь</a:t>
                      </a:r>
                    </a:p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Arial Narrow" pitchFamily="34" charset="0"/>
                        </a:rPr>
                        <a:t>2020</a:t>
                      </a:r>
                      <a:endParaRPr lang="ru-RU" sz="2000" dirty="0">
                        <a:solidFill>
                          <a:srgbClr val="00206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Arial Narrow" pitchFamily="34" charset="0"/>
                        </a:rPr>
                        <a:t>+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49492"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Аналитическая деятельность</a:t>
                      </a:r>
                      <a:endParaRPr lang="ru-RU" sz="2000" kern="1200" dirty="0" smtClean="0">
                        <a:solidFill>
                          <a:srgbClr val="002060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ru-RU" sz="2000" kern="120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Цель: создание базы данных учителей-логопедов, учителей-дефектологов</a:t>
                      </a:r>
                      <a:r>
                        <a:rPr lang="ru-RU" sz="2000" kern="1200" baseline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kern="120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ОУ на новый учебный год.</a:t>
                      </a:r>
                      <a:endParaRPr lang="ru-RU" sz="2000" dirty="0">
                        <a:solidFill>
                          <a:srgbClr val="00206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kern="120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октябрь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2000" kern="120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2020</a:t>
                      </a:r>
                    </a:p>
                    <a:p>
                      <a:endParaRPr lang="ru-RU" sz="20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Arial Narrow" pitchFamily="34" charset="0"/>
                        </a:rPr>
                        <a:t>+</a:t>
                      </a:r>
                    </a:p>
                    <a:p>
                      <a:endParaRPr lang="ru-RU" sz="2000" dirty="0"/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494339"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Организация деятельности ВМО</a:t>
                      </a:r>
                      <a:endParaRPr lang="ru-RU" sz="2000" kern="1200" dirty="0" smtClean="0">
                        <a:solidFill>
                          <a:srgbClr val="002060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ru-RU" sz="2000" kern="120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Размещение материалов учителей-логопедов и учителей-дефектологов образовательных учреждений на сайте,</a:t>
                      </a:r>
                      <a:r>
                        <a:rPr lang="ru-RU" sz="2000" kern="1200" baseline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kern="120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в  разделе «Виртуальные методические объединения»</a:t>
                      </a:r>
                      <a:endParaRPr lang="ru-RU" sz="2000" dirty="0">
                        <a:solidFill>
                          <a:srgbClr val="00206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kern="120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в течение года</a:t>
                      </a:r>
                      <a:endParaRPr lang="ru-RU" sz="2000" kern="1200" dirty="0">
                        <a:solidFill>
                          <a:srgbClr val="002060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ru-RU" sz="2000" dirty="0" smtClean="0"/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-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40648431"/>
              </p:ext>
            </p:extLst>
          </p:nvPr>
        </p:nvGraphicFramePr>
        <p:xfrm>
          <a:off x="736980" y="387660"/>
          <a:ext cx="10477572" cy="213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248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35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1926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Тема / Направление деятельности</a:t>
                      </a:r>
                      <a:endParaRPr lang="ru-RU" sz="20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Сроки</a:t>
                      </a:r>
                      <a:endParaRPr lang="ru-RU" sz="20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Отметка о выполнении</a:t>
                      </a:r>
                      <a:endParaRPr lang="ru-RU" sz="1400" dirty="0"/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rgbClr val="80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Заседание РМО №1</a:t>
                      </a:r>
                    </a:p>
                    <a:p>
                      <a:pPr marL="0" algn="l" defTabSz="457200" rtl="0" eaLnBrk="1" latinLnBrk="0" hangingPunct="1"/>
                      <a:r>
                        <a:rPr lang="ru-RU" sz="2000" b="1" kern="120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«Организация коррекционно-развивающей работы учителя-логопеда и учителя-дефектолога в условиях дистанционного обучения»</a:t>
                      </a:r>
                    </a:p>
                    <a:p>
                      <a:pPr marL="0" algn="l" defTabSz="457200" rtl="0" eaLnBrk="1" latinLnBrk="0" hangingPunct="1"/>
                      <a:r>
                        <a:rPr lang="ru-RU" sz="2000" b="0" kern="120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Цель: формирование компетенций педагогов при работе с детьми с ОВЗ и детьми-инвалидами в условиях дистанционного обучения.</a:t>
                      </a:r>
                      <a:endParaRPr lang="ru-RU" sz="2000" b="0" kern="1200" dirty="0">
                        <a:solidFill>
                          <a:srgbClr val="002060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 Narrow" pitchFamily="34" charset="0"/>
                        </a:rPr>
                        <a:t>ноябрь 2020</a:t>
                      </a:r>
                      <a:endParaRPr lang="ru-RU" sz="20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 Narrow" pitchFamily="34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 Narrow" pitchFamily="34" charset="0"/>
                        </a:rPr>
                        <a:t> 27.11.2020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Arial Narrow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 Narrow" pitchFamily="34" charset="0"/>
                        </a:rPr>
                        <a:t>+</a:t>
                      </a:r>
                    </a:p>
                    <a:p>
                      <a:endParaRPr lang="ru-RU" sz="20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 Narrow" pitchFamily="34" charset="0"/>
                      </a:endParaRP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278875" y="2580492"/>
            <a:ext cx="4381531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Arial Narrow" pitchFamily="34" charset="0"/>
              </a:rPr>
              <a:t>Приняли участие </a:t>
            </a:r>
          </a:p>
          <a:p>
            <a:pPr indent="-285750" defTabSz="457200">
              <a:spcBef>
                <a:spcPts val="600"/>
              </a:spcBef>
              <a:buFont typeface="Wingdings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  <a:latin typeface="Arial Narrow" pitchFamily="34" charset="0"/>
              </a:rPr>
              <a:t> 15 учителей – логопедов</a:t>
            </a:r>
          </a:p>
          <a:p>
            <a:pPr defTabSz="457200">
              <a:spcBef>
                <a:spcPts val="600"/>
              </a:spcBef>
              <a:buFont typeface="Wingdings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  <a:latin typeface="Arial Narrow" pitchFamily="34" charset="0"/>
              </a:rPr>
              <a:t> 6 учителей - дефектологов	</a:t>
            </a: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089728" y="3385504"/>
            <a:ext cx="260840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C00000"/>
                </a:solidFill>
              </a:rPr>
              <a:t>Платформа  </a:t>
            </a:r>
            <a:r>
              <a:rPr lang="ru-RU" sz="2000" b="1" dirty="0" err="1" smtClean="0">
                <a:solidFill>
                  <a:srgbClr val="C00000"/>
                </a:solidFill>
              </a:rPr>
              <a:t>Zoom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991366" y="4772674"/>
            <a:ext cx="501587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 smtClean="0">
                <a:solidFill>
                  <a:srgbClr val="002060"/>
                </a:solidFill>
              </a:rPr>
              <a:t>Михайлова А.Т., </a:t>
            </a:r>
            <a:r>
              <a:rPr lang="ru-RU" sz="1600" dirty="0" smtClean="0">
                <a:solidFill>
                  <a:srgbClr val="002060"/>
                </a:solidFill>
              </a:rPr>
              <a:t>руководитель РМО учителей-логопедов и учителей-дефектологов МБОУ  НВР </a:t>
            </a:r>
            <a:r>
              <a:rPr lang="ru-RU" sz="1600" b="1" i="1" dirty="0" smtClean="0">
                <a:solidFill>
                  <a:srgbClr val="002060"/>
                </a:solidFill>
              </a:rPr>
              <a:t>«Обсуждение плана работы районного методического объединения учителей-логопедов, учителей-дефектологов на 2020 - 2021 учебный год».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 Narrow" pitchFamily="34" charset="0"/>
              <a:cs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rcRect t="2928" r="9488" b="6400"/>
          <a:stretch>
            <a:fillRect/>
          </a:stretch>
        </p:blipFill>
        <p:spPr bwMode="auto">
          <a:xfrm>
            <a:off x="1233171" y="3889611"/>
            <a:ext cx="4463285" cy="2515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4" name="Группа 23"/>
          <p:cNvGrpSpPr/>
          <p:nvPr/>
        </p:nvGrpSpPr>
        <p:grpSpPr>
          <a:xfrm>
            <a:off x="1564628" y="900752"/>
            <a:ext cx="4000528" cy="2923182"/>
            <a:chOff x="1619219" y="791570"/>
            <a:chExt cx="4000528" cy="2923182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1619219" y="2786058"/>
              <a:ext cx="4000528" cy="928694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sz="1600" b="1" i="1" dirty="0" err="1" smtClean="0">
                  <a:solidFill>
                    <a:srgbClr val="002060"/>
                  </a:solidFill>
                  <a:latin typeface="Arial Narrow" pitchFamily="34" charset="0"/>
                  <a:ea typeface="Times New Roman" pitchFamily="18" charset="0"/>
                  <a:cs typeface="Times New Roman" pitchFamily="18" charset="0"/>
                </a:rPr>
                <a:t>Сабиров</a:t>
              </a:r>
              <a:r>
                <a:rPr lang="ru-RU" sz="1600" b="1" i="1" dirty="0" smtClean="0">
                  <a:solidFill>
                    <a:srgbClr val="002060"/>
                  </a:solidFill>
                  <a:latin typeface="Arial Narrow" pitchFamily="34" charset="0"/>
                  <a:ea typeface="Times New Roman" pitchFamily="18" charset="0"/>
                  <a:cs typeface="Times New Roman" pitchFamily="18" charset="0"/>
                </a:rPr>
                <a:t> И.А. </a:t>
              </a:r>
              <a:r>
                <a:rPr lang="ru-RU" sz="1600" dirty="0" smtClean="0">
                  <a:solidFill>
                    <a:srgbClr val="002060"/>
                  </a:solidFill>
                  <a:latin typeface="Arial Narrow" pitchFamily="34" charset="0"/>
                  <a:ea typeface="Times New Roman" pitchFamily="18" charset="0"/>
                  <a:cs typeface="Times New Roman" pitchFamily="18" charset="0"/>
                </a:rPr>
                <a:t>«Те</a:t>
              </a:r>
              <a:r>
                <a:rPr lang="ru-RU" sz="1600" dirty="0" smtClean="0">
                  <a:solidFill>
                    <a:srgbClr val="002060"/>
                  </a:solidFill>
                  <a:latin typeface="Arial Narrow" pitchFamily="34" charset="0"/>
                </a:rPr>
                <a:t>хнологии дистанционного обучения в коррекционно-развивающих занятиях»</a:t>
              </a:r>
            </a:p>
          </p:txBody>
        </p:sp>
        <p:pic>
          <p:nvPicPr>
            <p:cNvPr id="17" name="Рисунок 16"/>
            <p:cNvPicPr/>
            <p:nvPr/>
          </p:nvPicPr>
          <p:blipFill>
            <a:blip r:embed="rId2" cstate="print"/>
            <a:srcRect l="4817" t="4562" r="17989" b="11301"/>
            <a:stretch>
              <a:fillRect/>
            </a:stretch>
          </p:blipFill>
          <p:spPr bwMode="auto">
            <a:xfrm>
              <a:off x="1910686" y="791570"/>
              <a:ext cx="3384645" cy="1992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1364776" y="191068"/>
            <a:ext cx="951055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6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«Организация коррекционно-развивающей работы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6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учителя-логопеда и учителя-дефектолога в условиях дистанционного обучения»</a:t>
            </a:r>
          </a:p>
        </p:txBody>
      </p:sp>
      <p:grpSp>
        <p:nvGrpSpPr>
          <p:cNvPr id="25" name="Группа 24"/>
          <p:cNvGrpSpPr/>
          <p:nvPr/>
        </p:nvGrpSpPr>
        <p:grpSpPr>
          <a:xfrm>
            <a:off x="6572253" y="925742"/>
            <a:ext cx="4000528" cy="2884544"/>
            <a:chOff x="6572253" y="830208"/>
            <a:chExt cx="4000528" cy="2884544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6572253" y="2786058"/>
              <a:ext cx="4000528" cy="928694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i="1" dirty="0" err="1" smtClean="0">
                  <a:solidFill>
                    <a:srgbClr val="002060"/>
                  </a:solidFill>
                  <a:latin typeface="Arial Narrow" pitchFamily="34" charset="0"/>
                  <a:ea typeface="Times New Roman" pitchFamily="18" charset="0"/>
                  <a:cs typeface="Times New Roman" pitchFamily="18" charset="0"/>
                </a:rPr>
                <a:t>Шумова</a:t>
              </a:r>
              <a:r>
                <a:rPr lang="ru-RU" sz="1600" b="1" i="1" dirty="0" smtClean="0">
                  <a:solidFill>
                    <a:srgbClr val="002060"/>
                  </a:solidFill>
                  <a:latin typeface="Arial Narrow" pitchFamily="34" charset="0"/>
                  <a:ea typeface="Times New Roman" pitchFamily="18" charset="0"/>
                  <a:cs typeface="Times New Roman" pitchFamily="18" charset="0"/>
                </a:rPr>
                <a:t> М.А. </a:t>
              </a:r>
              <a:r>
                <a:rPr lang="ru-RU" sz="1600" dirty="0" smtClean="0">
                  <a:solidFill>
                    <a:srgbClr val="002060"/>
                  </a:solidFill>
                  <a:latin typeface="Arial Narrow" pitchFamily="34" charset="0"/>
                  <a:ea typeface="Times New Roman" pitchFamily="18" charset="0"/>
                  <a:cs typeface="Times New Roman" pitchFamily="18" charset="0"/>
                </a:rPr>
                <a:t>«В</a:t>
              </a:r>
              <a:r>
                <a:rPr lang="ru-RU" sz="1600" dirty="0" smtClean="0">
                  <a:solidFill>
                    <a:srgbClr val="002060"/>
                  </a:solidFill>
                  <a:latin typeface="Arial Narrow" pitchFamily="34" charset="0"/>
                </a:rPr>
                <a:t>озможности дистанционного обучения и электронных образовательных технологий для учителя-дефектолога»</a:t>
              </a:r>
            </a:p>
          </p:txBody>
        </p:sp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797035" y="830208"/>
              <a:ext cx="3420000" cy="1923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7" name="Группа 26"/>
          <p:cNvGrpSpPr/>
          <p:nvPr/>
        </p:nvGrpSpPr>
        <p:grpSpPr>
          <a:xfrm>
            <a:off x="4089747" y="3861466"/>
            <a:ext cx="4000528" cy="2819114"/>
            <a:chOff x="1523968" y="3753134"/>
            <a:chExt cx="4000528" cy="2819114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1523968" y="5643554"/>
              <a:ext cx="4000528" cy="928694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sz="1600" b="1" i="1" dirty="0" err="1" smtClean="0">
                  <a:solidFill>
                    <a:srgbClr val="002060"/>
                  </a:solidFill>
                  <a:latin typeface="Arial Narrow" pitchFamily="34" charset="0"/>
                  <a:ea typeface="Times New Roman" pitchFamily="18" charset="0"/>
                  <a:cs typeface="Times New Roman" pitchFamily="18" charset="0"/>
                </a:rPr>
                <a:t>Балобина</a:t>
              </a:r>
              <a:r>
                <a:rPr lang="ru-RU" sz="1600" b="1" i="1" dirty="0" smtClean="0">
                  <a:solidFill>
                    <a:srgbClr val="002060"/>
                  </a:solidFill>
                  <a:latin typeface="Arial Narrow" pitchFamily="34" charset="0"/>
                  <a:ea typeface="Times New Roman" pitchFamily="18" charset="0"/>
                  <a:cs typeface="Times New Roman" pitchFamily="18" charset="0"/>
                </a:rPr>
                <a:t> В.Л.  </a:t>
              </a:r>
              <a:r>
                <a:rPr lang="ru-RU" sz="1600" dirty="0" smtClean="0">
                  <a:solidFill>
                    <a:srgbClr val="002060"/>
                  </a:solidFill>
                  <a:latin typeface="Arial Narrow" pitchFamily="34" charset="0"/>
                  <a:ea typeface="Times New Roman" pitchFamily="18" charset="0"/>
                  <a:cs typeface="Times New Roman" pitchFamily="18" charset="0"/>
                </a:rPr>
                <a:t>«О</a:t>
              </a:r>
              <a:r>
                <a:rPr lang="ru-RU" sz="1600" dirty="0" smtClean="0">
                  <a:solidFill>
                    <a:srgbClr val="002060"/>
                  </a:solidFill>
                  <a:latin typeface="Arial Narrow" pitchFamily="34" charset="0"/>
                </a:rPr>
                <a:t>пыт использования дистанционного обучения в работе учителя-логопеда» </a:t>
              </a:r>
            </a:p>
          </p:txBody>
        </p:sp>
        <p:pic>
          <p:nvPicPr>
            <p:cNvPr id="21" name="Рисунок 20"/>
            <p:cNvPicPr>
              <a:picLocks noChangeAspect="1"/>
            </p:cNvPicPr>
            <p:nvPr/>
          </p:nvPicPr>
          <p:blipFill>
            <a:blip r:embed="rId4" cstate="print"/>
            <a:srcRect l="14466" t="4153" r="6732" b="18181"/>
            <a:stretch>
              <a:fillRect/>
            </a:stretch>
          </p:blipFill>
          <p:spPr bwMode="auto">
            <a:xfrm>
              <a:off x="1869743" y="3753134"/>
              <a:ext cx="3348000" cy="18560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/>
        </p:nvGrpSpPr>
        <p:grpSpPr>
          <a:xfrm>
            <a:off x="4451534" y="3880416"/>
            <a:ext cx="4000528" cy="2786426"/>
            <a:chOff x="6463356" y="529956"/>
            <a:chExt cx="4000528" cy="2786426"/>
          </a:xfrm>
        </p:grpSpPr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2" cstate="print"/>
            <a:srcRect b="4432"/>
            <a:stretch>
              <a:fillRect/>
            </a:stretch>
          </p:blipFill>
          <p:spPr bwMode="auto">
            <a:xfrm>
              <a:off x="6715146" y="529956"/>
              <a:ext cx="3584000" cy="19266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Скругленный прямоугольник 9"/>
            <p:cNvSpPr/>
            <p:nvPr/>
          </p:nvSpPr>
          <p:spPr>
            <a:xfrm>
              <a:off x="6463356" y="2387688"/>
              <a:ext cx="4000528" cy="928694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sz="1600" b="1" i="1" dirty="0" err="1" smtClean="0">
                  <a:solidFill>
                    <a:srgbClr val="002060"/>
                  </a:solidFill>
                  <a:latin typeface="Arial Narrow" pitchFamily="34" charset="0"/>
                  <a:ea typeface="Times New Roman" pitchFamily="18" charset="0"/>
                  <a:cs typeface="Times New Roman" pitchFamily="18" charset="0"/>
                </a:rPr>
                <a:t>Передрий</a:t>
              </a:r>
              <a:r>
                <a:rPr lang="ru-RU" sz="1600" b="1" i="1" dirty="0" smtClean="0">
                  <a:solidFill>
                    <a:srgbClr val="002060"/>
                  </a:solidFill>
                  <a:latin typeface="Arial Narrow" pitchFamily="34" charset="0"/>
                  <a:ea typeface="Times New Roman" pitchFamily="18" charset="0"/>
                  <a:cs typeface="Times New Roman" pitchFamily="18" charset="0"/>
                </a:rPr>
                <a:t> Т.Ф.  </a:t>
              </a:r>
              <a:r>
                <a:rPr lang="ru-RU" sz="1600" dirty="0" smtClean="0">
                  <a:solidFill>
                    <a:srgbClr val="002060"/>
                  </a:solidFill>
                  <a:latin typeface="Arial Narrow" pitchFamily="34" charset="0"/>
                  <a:ea typeface="Times New Roman" pitchFamily="18" charset="0"/>
                  <a:cs typeface="Times New Roman" pitchFamily="18" charset="0"/>
                </a:rPr>
                <a:t>«Круглый стол. </a:t>
              </a:r>
            </a:p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sz="1600" dirty="0" smtClean="0">
                  <a:solidFill>
                    <a:srgbClr val="002060"/>
                  </a:solidFill>
                  <a:latin typeface="Arial Narrow" pitchFamily="34" charset="0"/>
                  <a:ea typeface="Times New Roman" pitchFamily="18" charset="0"/>
                  <a:cs typeface="Times New Roman" pitchFamily="18" charset="0"/>
                </a:rPr>
                <a:t>Подведение итогов</a:t>
              </a:r>
              <a:r>
                <a:rPr lang="ru-RU" sz="1600" dirty="0" smtClean="0">
                  <a:solidFill>
                    <a:srgbClr val="002060"/>
                  </a:solidFill>
                  <a:latin typeface="Arial Narrow" pitchFamily="34" charset="0"/>
                </a:rPr>
                <a:t>».</a:t>
              </a:r>
              <a:endParaRPr lang="ru-RU" sz="1600" dirty="0" smtClean="0">
                <a:solidFill>
                  <a:srgbClr val="002060"/>
                </a:solidFill>
                <a:latin typeface="Arial Narrow" pitchFamily="34" charset="0"/>
                <a:cs typeface="Arial" pitchFamily="34" charset="0"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1617833" y="924598"/>
            <a:ext cx="4000528" cy="2781647"/>
            <a:chOff x="6667504" y="3790627"/>
            <a:chExt cx="4000528" cy="2781647"/>
          </a:xfrm>
        </p:grpSpPr>
        <p:pic>
          <p:nvPicPr>
            <p:cNvPr id="14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 l="709" t="15538" r="15591" b="7979"/>
            <a:stretch>
              <a:fillRect/>
            </a:stretch>
          </p:blipFill>
          <p:spPr bwMode="auto">
            <a:xfrm>
              <a:off x="6871949" y="3790627"/>
              <a:ext cx="3642137" cy="187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3" name="Скругленный прямоугольник 12"/>
            <p:cNvSpPr/>
            <p:nvPr/>
          </p:nvSpPr>
          <p:spPr>
            <a:xfrm>
              <a:off x="6667504" y="5643580"/>
              <a:ext cx="4000528" cy="928694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sz="1600" b="1" i="1" dirty="0" err="1" smtClean="0">
                  <a:solidFill>
                    <a:srgbClr val="002060"/>
                  </a:solidFill>
                  <a:latin typeface="Arial Narrow" pitchFamily="34" charset="0"/>
                  <a:ea typeface="Times New Roman" pitchFamily="18" charset="0"/>
                  <a:cs typeface="Times New Roman" pitchFamily="18" charset="0"/>
                </a:rPr>
                <a:t>Глушакова</a:t>
              </a:r>
              <a:r>
                <a:rPr lang="ru-RU" sz="1600" b="1" i="1" dirty="0" smtClean="0">
                  <a:solidFill>
                    <a:srgbClr val="002060"/>
                  </a:solidFill>
                  <a:latin typeface="Arial Narrow" pitchFamily="34" charset="0"/>
                  <a:ea typeface="Times New Roman" pitchFamily="18" charset="0"/>
                  <a:cs typeface="Times New Roman" pitchFamily="18" charset="0"/>
                </a:rPr>
                <a:t> Е.А. </a:t>
              </a:r>
              <a:r>
                <a:rPr lang="ru-RU" sz="1600" dirty="0" smtClean="0">
                  <a:solidFill>
                    <a:srgbClr val="002060"/>
                  </a:solidFill>
                  <a:latin typeface="Arial Narrow" pitchFamily="34" charset="0"/>
                  <a:ea typeface="Times New Roman" pitchFamily="18" charset="0"/>
                  <a:cs typeface="Times New Roman" pitchFamily="18" charset="0"/>
                </a:rPr>
                <a:t>«</a:t>
              </a:r>
              <a:r>
                <a:rPr lang="ru-RU" sz="1600" dirty="0" smtClean="0">
                  <a:solidFill>
                    <a:srgbClr val="002060"/>
                  </a:solidFill>
                  <a:latin typeface="Arial Narrow" pitchFamily="34" charset="0"/>
                </a:rPr>
                <a:t>Методические материалы для успешной </a:t>
              </a:r>
              <a:r>
                <a:rPr lang="ru-RU" sz="1600" dirty="0" err="1" smtClean="0">
                  <a:solidFill>
                    <a:srgbClr val="002060"/>
                  </a:solidFill>
                  <a:latin typeface="Arial Narrow" pitchFamily="34" charset="0"/>
                </a:rPr>
                <a:t>онлайн</a:t>
              </a:r>
              <a:r>
                <a:rPr lang="ru-RU" sz="1600" dirty="0" smtClean="0">
                  <a:solidFill>
                    <a:srgbClr val="002060"/>
                  </a:solidFill>
                  <a:latin typeface="Arial Narrow" pitchFamily="34" charset="0"/>
                </a:rPr>
                <a:t> работы  учителя-логопеда с обучающимися»</a:t>
              </a: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6888707" y="895962"/>
            <a:ext cx="4056798" cy="2730852"/>
            <a:chOff x="4026102" y="3643953"/>
            <a:chExt cx="4056798" cy="2730852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4082372" y="5446111"/>
              <a:ext cx="4000528" cy="928694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sz="1600" b="1" i="1" dirty="0" smtClean="0">
                  <a:solidFill>
                    <a:srgbClr val="002060"/>
                  </a:solidFill>
                  <a:latin typeface="Arial Narrow" pitchFamily="34" charset="0"/>
                  <a:ea typeface="Times New Roman" pitchFamily="18" charset="0"/>
                  <a:cs typeface="Times New Roman" pitchFamily="18" charset="0"/>
                </a:rPr>
                <a:t>Михайлова А. Т.  </a:t>
              </a:r>
              <a:r>
                <a:rPr lang="ru-RU" sz="1600" dirty="0" smtClean="0">
                  <a:solidFill>
                    <a:srgbClr val="002060"/>
                  </a:solidFill>
                  <a:latin typeface="Arial Narrow" pitchFamily="34" charset="0"/>
                  <a:ea typeface="Times New Roman" pitchFamily="18" charset="0"/>
                  <a:cs typeface="Times New Roman" pitchFamily="18" charset="0"/>
                </a:rPr>
                <a:t>«Д</a:t>
              </a:r>
              <a:r>
                <a:rPr lang="ru-RU" sz="1600" dirty="0" smtClean="0">
                  <a:solidFill>
                    <a:srgbClr val="002060"/>
                  </a:solidFill>
                  <a:latin typeface="Arial Narrow" pitchFamily="34" charset="0"/>
                </a:rPr>
                <a:t>истанционное взаимодействие учителя-логопеда и семьи»</a:t>
              </a:r>
            </a:p>
          </p:txBody>
        </p:sp>
        <p:pic>
          <p:nvPicPr>
            <p:cNvPr id="32771" name="Picture 3" descr="C:\Users\User\Documents\РМО учителей-логопедов\2020-2021 год\РМО 27.11.2020\Скрины\screen1 - копия.png"/>
            <p:cNvPicPr>
              <a:picLocks noChangeAspect="1" noChangeArrowheads="1"/>
            </p:cNvPicPr>
            <p:nvPr/>
          </p:nvPicPr>
          <p:blipFill>
            <a:blip r:embed="rId4"/>
            <a:srcRect l="9074" t="7278" r="25620" b="37025"/>
            <a:stretch>
              <a:fillRect/>
            </a:stretch>
          </p:blipFill>
          <p:spPr bwMode="auto">
            <a:xfrm>
              <a:off x="4026102" y="3643953"/>
              <a:ext cx="4029628" cy="1800000"/>
            </a:xfrm>
            <a:prstGeom prst="rect">
              <a:avLst/>
            </a:prstGeom>
            <a:noFill/>
          </p:spPr>
        </p:pic>
      </p:grpSp>
      <p:sp>
        <p:nvSpPr>
          <p:cNvPr id="18" name="Прямоугольник 17"/>
          <p:cNvSpPr/>
          <p:nvPr/>
        </p:nvSpPr>
        <p:spPr>
          <a:xfrm>
            <a:off x="1228299" y="210488"/>
            <a:ext cx="97172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6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«Организация коррекционно-развивающей работы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6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учителя-логопеда и учителя-дефектолога в условиях дистанционного обучения»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87011767"/>
              </p:ext>
            </p:extLst>
          </p:nvPr>
        </p:nvGraphicFramePr>
        <p:xfrm>
          <a:off x="1333467" y="285728"/>
          <a:ext cx="10477572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248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35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1926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Тема / Направление деятельности</a:t>
                      </a:r>
                      <a:endParaRPr lang="ru-RU" sz="20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Сроки</a:t>
                      </a:r>
                      <a:endParaRPr lang="ru-RU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Отметка о выполнении</a:t>
                      </a:r>
                      <a:endParaRPr lang="ru-RU" sz="1400" dirty="0"/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rgbClr val="80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Профессиональный конкурс</a:t>
                      </a:r>
                    </a:p>
                    <a:p>
                      <a:r>
                        <a:rPr lang="ru-RU" sz="2000" b="1" kern="120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«Лучшая разработка коррекционного занятия»</a:t>
                      </a:r>
                      <a:endParaRPr lang="ru-RU" sz="2000" kern="1200" dirty="0" smtClean="0">
                        <a:solidFill>
                          <a:srgbClr val="002060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ru-RU" sz="2000" kern="120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Цель: обобщение и представление педагогического опыта по созданию и внедрению методических разработок для эффективного коррекционного обучения.</a:t>
                      </a:r>
                      <a:endParaRPr lang="ru-RU" sz="2000" dirty="0">
                        <a:solidFill>
                          <a:srgbClr val="00206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Arial Narrow" pitchFamily="34" charset="0"/>
                        </a:rPr>
                        <a:t>февраль 2021</a:t>
                      </a:r>
                      <a:endParaRPr lang="ru-RU" sz="2000" dirty="0">
                        <a:solidFill>
                          <a:srgbClr val="00206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Arial Narrow" pitchFamily="34" charset="0"/>
                        </a:rPr>
                        <a:t> </a:t>
                      </a:r>
                      <a:endParaRPr lang="ru-RU" sz="2000" b="1" dirty="0" smtClean="0">
                        <a:solidFill>
                          <a:srgbClr val="002060"/>
                        </a:solidFill>
                        <a:latin typeface="Arial Narrow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Arial Narrow" pitchFamily="34" charset="0"/>
                        </a:rPr>
                        <a:t>+</a:t>
                      </a:r>
                    </a:p>
                    <a:p>
                      <a:endParaRPr lang="ru-RU" sz="2000" dirty="0">
                        <a:solidFill>
                          <a:srgbClr val="00206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823368" y="2752365"/>
            <a:ext cx="38081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2060"/>
                </a:solidFill>
                <a:latin typeface="Arial Narrow" pitchFamily="34" charset="0"/>
              </a:rPr>
              <a:t>Из 26 специалистов приняли участие 8: 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Arial Narrow" pitchFamily="34" charset="0"/>
              </a:rPr>
              <a:t>	5</a:t>
            </a:r>
            <a:r>
              <a:rPr lang="ru-RU" dirty="0" smtClean="0">
                <a:solidFill>
                  <a:srgbClr val="002060"/>
                </a:solidFill>
                <a:latin typeface="Arial Narrow" pitchFamily="34" charset="0"/>
              </a:rPr>
              <a:t> учителей – логопедов 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Arial Narrow" pitchFamily="34" charset="0"/>
              </a:rPr>
              <a:t>	3</a:t>
            </a:r>
            <a:r>
              <a:rPr lang="ru-RU" dirty="0" smtClean="0">
                <a:solidFill>
                  <a:srgbClr val="002060"/>
                </a:solidFill>
                <a:latin typeface="Arial Narrow" pitchFamily="34" charset="0"/>
              </a:rPr>
              <a:t> учителя-дефектолога. </a:t>
            </a:r>
            <a:endParaRPr lang="ru-RU" sz="3000" dirty="0" smtClean="0">
              <a:solidFill>
                <a:srgbClr val="003300"/>
              </a:solidFill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337970224"/>
              </p:ext>
            </p:extLst>
          </p:nvPr>
        </p:nvGraphicFramePr>
        <p:xfrm>
          <a:off x="2666976" y="3714752"/>
          <a:ext cx="8001056" cy="24499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70429877"/>
              </p:ext>
            </p:extLst>
          </p:nvPr>
        </p:nvGraphicFramePr>
        <p:xfrm>
          <a:off x="1238216" y="857232"/>
          <a:ext cx="10576664" cy="5792950"/>
        </p:xfrm>
        <a:graphic>
          <a:graphicData uri="http://schemas.openxmlformats.org/drawingml/2006/table">
            <a:tbl>
              <a:tblPr/>
              <a:tblGrid>
                <a:gridCol w="4759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3406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353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231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№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Ф.И.О. победителя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Образовательное 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учреждение</a:t>
                      </a:r>
                      <a:endParaRPr lang="ru-RU" sz="1800" b="0" dirty="0">
                        <a:solidFill>
                          <a:srgbClr val="00206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Диплом</a:t>
                      </a:r>
                      <a:endParaRPr lang="ru-RU" sz="1800" b="0" dirty="0">
                        <a:solidFill>
                          <a:srgbClr val="00206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«Лучшее занятие для обучающихся с ОВЗ в школе»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1.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err="1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Комбарова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Мария Владимировна</a:t>
                      </a:r>
                      <a:endParaRPr lang="ru-RU" sz="1800" b="0" dirty="0">
                        <a:solidFill>
                          <a:srgbClr val="00206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МБОУ «</a:t>
                      </a:r>
                      <a:r>
                        <a:rPr lang="ru-RU" sz="1800" b="0" dirty="0" err="1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Излучинская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ОСШУИОП №1»,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учитель-дефектолог</a:t>
                      </a:r>
                      <a:endParaRPr lang="ru-RU" sz="1800" b="0" dirty="0">
                        <a:solidFill>
                          <a:srgbClr val="00206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Диплом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степени</a:t>
                      </a:r>
                      <a:endParaRPr lang="ru-RU" sz="1800" b="0" dirty="0">
                        <a:solidFill>
                          <a:srgbClr val="00206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2.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err="1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Шумова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Мария Андреевна</a:t>
                      </a:r>
                      <a:endParaRPr lang="ru-RU" sz="1800" b="0" dirty="0">
                        <a:solidFill>
                          <a:srgbClr val="00206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МБОУ «</a:t>
                      </a:r>
                      <a:r>
                        <a:rPr lang="ru-RU" sz="1800" b="0" dirty="0" err="1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Новоаганская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ОСШ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имени маршала Советского Союза Г.К. Жукова»,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учитель-дефектолог</a:t>
                      </a:r>
                      <a:endParaRPr lang="ru-RU" sz="1800" b="0" dirty="0">
                        <a:solidFill>
                          <a:srgbClr val="00206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Диплом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II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степени</a:t>
                      </a:r>
                      <a:endParaRPr lang="ru-RU" sz="1800" b="0" dirty="0">
                        <a:solidFill>
                          <a:srgbClr val="00206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3.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 err="1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Джива</a:t>
                      </a:r>
                      <a:r>
                        <a:rPr lang="ru-RU" sz="1800" b="0" kern="120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Наталья Александровна</a:t>
                      </a:r>
                      <a:endParaRPr lang="ru-RU" sz="1800" b="0" kern="1200" dirty="0">
                        <a:solidFill>
                          <a:srgbClr val="00206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МБОУ «</a:t>
                      </a:r>
                      <a:r>
                        <a:rPr lang="ru-RU" sz="1800" b="0" kern="1200" dirty="0" err="1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Варьеганская</a:t>
                      </a:r>
                      <a:r>
                        <a:rPr lang="ru-RU" sz="1800" b="0" kern="120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ОСШ»,</a:t>
                      </a:r>
                    </a:p>
                    <a:p>
                      <a:pPr marL="0" algn="ctr" defTabSz="4572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учитель-дефектолог</a:t>
                      </a:r>
                      <a:endParaRPr lang="ru-RU" sz="1800" b="0" kern="1200" dirty="0">
                        <a:solidFill>
                          <a:srgbClr val="00206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Диплом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III </a:t>
                      </a:r>
                      <a:r>
                        <a:rPr lang="ru-RU" sz="1800" b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степени</a:t>
                      </a:r>
                      <a:endParaRPr lang="ru-RU" sz="1800" b="0" dirty="0">
                        <a:solidFill>
                          <a:srgbClr val="00206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«Лучшее занятие для обучающихся с ОВЗ 5 – 7 лет»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1.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err="1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Балобина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Виктория Леонидовна</a:t>
                      </a:r>
                      <a:endParaRPr lang="ru-RU" sz="1800" b="0" dirty="0">
                        <a:solidFill>
                          <a:srgbClr val="00206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МБОУ «Новоаганский ДСКВ 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«Снежинка»,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учитель-логопед</a:t>
                      </a:r>
                      <a:endParaRPr lang="ru-RU" sz="1800" b="0" dirty="0">
                        <a:solidFill>
                          <a:srgbClr val="00206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Диплом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степени</a:t>
                      </a:r>
                      <a:endParaRPr lang="ru-RU" sz="1800" b="0" dirty="0">
                        <a:solidFill>
                          <a:srgbClr val="00206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2.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Демина Галина 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Юрьевна</a:t>
                      </a:r>
                      <a:endParaRPr lang="ru-RU" sz="1800" b="0" dirty="0">
                        <a:solidFill>
                          <a:srgbClr val="00206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МБОУ «Излучинский ДСКВ «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Сказка»,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учитель-логопед</a:t>
                      </a:r>
                      <a:endParaRPr lang="ru-RU" sz="1800" b="0" dirty="0">
                        <a:solidFill>
                          <a:srgbClr val="00206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Диплом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I 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степени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91543922"/>
                  </a:ext>
                </a:extLst>
              </a:tr>
              <a:tr h="58087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3.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Лещева Ольга Анатольевна</a:t>
                      </a:r>
                      <a:endParaRPr lang="ru-RU" sz="1800" b="0" dirty="0">
                        <a:solidFill>
                          <a:srgbClr val="00206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МБОУ «</a:t>
                      </a:r>
                      <a:r>
                        <a:rPr lang="ru-RU" sz="1800" b="0" dirty="0" err="1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Новоаганский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ДСКВ «Снежинка»,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учитель-логопед</a:t>
                      </a:r>
                      <a:endParaRPr lang="ru-RU" sz="1800" b="0" dirty="0">
                        <a:solidFill>
                          <a:srgbClr val="00206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Диплом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II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степени</a:t>
                      </a:r>
                      <a:endParaRPr lang="ru-RU" sz="1800" b="0" dirty="0">
                        <a:solidFill>
                          <a:srgbClr val="00206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4.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 err="1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Кандаурова</a:t>
                      </a:r>
                      <a:r>
                        <a:rPr lang="ru-RU" sz="1800" b="0" kern="120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0" kern="1200" dirty="0" err="1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Гульзиря</a:t>
                      </a:r>
                      <a:r>
                        <a:rPr lang="ru-RU" sz="1800" b="0" kern="120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0" kern="1200" dirty="0" err="1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Наилевна</a:t>
                      </a:r>
                      <a:endParaRPr lang="ru-RU" sz="1800" b="0" kern="1200" dirty="0">
                        <a:solidFill>
                          <a:srgbClr val="00206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МБОУ «</a:t>
                      </a:r>
                      <a:r>
                        <a:rPr lang="ru-RU" sz="1800" b="0" kern="1200" dirty="0" err="1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Излучинский</a:t>
                      </a:r>
                      <a:r>
                        <a:rPr lang="ru-RU" sz="1800" b="0" kern="120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ДСКВ «Сказка»,</a:t>
                      </a:r>
                    </a:p>
                    <a:p>
                      <a:pPr marL="0" algn="ctr" defTabSz="4572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учитель-логопед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Диплом</a:t>
                      </a:r>
                      <a:endParaRPr lang="ru-RU" sz="1800" b="0" dirty="0">
                        <a:solidFill>
                          <a:srgbClr val="00206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III </a:t>
                      </a:r>
                      <a:r>
                        <a:rPr lang="ru-RU" sz="1800" b="0" dirty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степени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5.</a:t>
                      </a:r>
                      <a:endParaRPr lang="ru-RU" sz="1800" b="0" dirty="0">
                        <a:solidFill>
                          <a:srgbClr val="00206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err="1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Глушакова</a:t>
                      </a:r>
                      <a:r>
                        <a:rPr lang="ru-RU" sz="1800" b="0" baseline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Елена Анатольевна</a:t>
                      </a:r>
                      <a:endParaRPr lang="ru-RU" sz="1800" b="0" dirty="0">
                        <a:solidFill>
                          <a:srgbClr val="00206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МБОУ «</a:t>
                      </a:r>
                      <a:r>
                        <a:rPr lang="ru-RU" sz="1800" b="0" dirty="0" err="1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Зайцевореченская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ОСШ»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(дошкольное образование),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учитель-логопед</a:t>
                      </a:r>
                      <a:endParaRPr lang="ru-RU" sz="1800" b="0" dirty="0">
                        <a:solidFill>
                          <a:srgbClr val="00206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Сертификат</a:t>
                      </a:r>
                      <a:r>
                        <a:rPr lang="ru-RU" sz="1800" b="0" baseline="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участника</a:t>
                      </a:r>
                      <a:endParaRPr lang="ru-RU" sz="1800" b="0" dirty="0" smtClean="0">
                        <a:solidFill>
                          <a:srgbClr val="00206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333466" y="357167"/>
            <a:ext cx="1038232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800000"/>
                </a:solidFill>
                <a:latin typeface="Arial Narrow" pitchFamily="34" charset="0"/>
              </a:rPr>
              <a:t>Итоги дистанционного конкурса профессионального мастерства</a:t>
            </a:r>
            <a:r>
              <a:rPr lang="ru-RU" sz="2200" dirty="0" smtClean="0">
                <a:solidFill>
                  <a:srgbClr val="800000"/>
                </a:solidFill>
                <a:latin typeface="Arial Narrow" pitchFamily="34" charset="0"/>
              </a:rPr>
              <a:t>: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238217" y="428604"/>
          <a:ext cx="10477572" cy="2712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248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35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1926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Тема / Направление деятельности</a:t>
                      </a:r>
                      <a:endParaRPr lang="ru-RU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Сроки</a:t>
                      </a:r>
                      <a:endParaRPr lang="ru-RU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Отметка о выполнении</a:t>
                      </a:r>
                      <a:endParaRPr lang="ru-RU" sz="1400" dirty="0"/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rgbClr val="80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Заседание РМО №2</a:t>
                      </a:r>
                    </a:p>
                    <a:p>
                      <a:pPr marL="0" algn="l" defTabSz="457200" rtl="0" eaLnBrk="1" latinLnBrk="0" hangingPunct="1"/>
                      <a:r>
                        <a:rPr lang="ru-RU" sz="18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«</a:t>
                      </a:r>
                      <a:r>
                        <a:rPr lang="ru-RU" sz="2000" b="1" kern="120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Информационно-коммуникационные технологии в коррекционно-развивающей работе с детьми с ограниченными возможностям»</a:t>
                      </a:r>
                    </a:p>
                    <a:p>
                      <a:pPr marL="0" algn="l" defTabSz="457200" rtl="0" eaLnBrk="1" latinLnBrk="0" hangingPunct="1"/>
                      <a:r>
                        <a:rPr lang="ru-RU" sz="2000" kern="120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Цель: формирование профессиональных компетенций, направленных на теоретическое освоение и практическое использование информационных технологий в обучении и образовании лиц с ограниченными возможностями здоровья.</a:t>
                      </a:r>
                      <a:endParaRPr lang="ru-RU" sz="2000" b="0" kern="1200" dirty="0">
                        <a:solidFill>
                          <a:srgbClr val="002060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Arial Narrow" pitchFamily="34" charset="0"/>
                        </a:rPr>
                        <a:t>март 2021</a:t>
                      </a:r>
                      <a:endParaRPr lang="ru-RU" sz="2000" dirty="0">
                        <a:solidFill>
                          <a:srgbClr val="00206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Arial Narrow" pitchFamily="34" charset="0"/>
                        </a:rPr>
                        <a:t> 26.03.2021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rgbClr val="002060"/>
                        </a:solidFill>
                        <a:latin typeface="Arial Narrow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Arial Narrow" pitchFamily="34" charset="0"/>
                        </a:rPr>
                        <a:t>+</a:t>
                      </a:r>
                    </a:p>
                    <a:p>
                      <a:endParaRPr lang="ru-RU" sz="2000" dirty="0">
                        <a:solidFill>
                          <a:srgbClr val="00206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238216" y="3714752"/>
            <a:ext cx="6096000" cy="135421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Arial Narrow" pitchFamily="34" charset="0"/>
              </a:rPr>
              <a:t>В </a:t>
            </a:r>
            <a:r>
              <a:rPr lang="ru-RU" b="1" dirty="0" err="1" smtClean="0">
                <a:solidFill>
                  <a:srgbClr val="002060"/>
                </a:solidFill>
                <a:latin typeface="Arial Narrow" pitchFamily="34" charset="0"/>
              </a:rPr>
              <a:t>онлайн</a:t>
            </a:r>
            <a:r>
              <a:rPr lang="ru-RU" b="1" dirty="0" smtClean="0">
                <a:solidFill>
                  <a:srgbClr val="002060"/>
                </a:solidFill>
                <a:latin typeface="Arial Narrow" pitchFamily="34" charset="0"/>
              </a:rPr>
              <a:t> - конференции приняли участие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</a:p>
          <a:p>
            <a:pPr>
              <a:spcBef>
                <a:spcPts val="600"/>
              </a:spcBef>
              <a:buFont typeface="Wingdings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  <a:latin typeface="Arial Narrow" pitchFamily="34" charset="0"/>
              </a:rPr>
              <a:t> 15 учителей – логопедов</a:t>
            </a:r>
          </a:p>
          <a:p>
            <a:pPr>
              <a:spcBef>
                <a:spcPts val="600"/>
              </a:spcBef>
              <a:buFont typeface="Wingdings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  <a:latin typeface="Arial Narrow" pitchFamily="34" charset="0"/>
              </a:rPr>
              <a:t> 5 учителей - дефектологов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/>
          <a:srcRect t="9540" r="28929" b="14137"/>
          <a:stretch>
            <a:fillRect/>
          </a:stretch>
        </p:blipFill>
        <p:spPr bwMode="auto">
          <a:xfrm>
            <a:off x="6762755" y="3599543"/>
            <a:ext cx="5048285" cy="2888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1256</TotalTime>
  <Words>1886</Words>
  <Application>Microsoft Office PowerPoint</Application>
  <PresentationFormat>Произвольный</PresentationFormat>
  <Paragraphs>317</Paragraphs>
  <Slides>23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Легкий дым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Межведомственное взаимодействие  МБДОУ «Излучинский ДСКВ «Сказка» и  МБУ ДО  «РЦТДиМ «Спекрт» по оказанию  учителем-логопедом дополнительных образовательных услуг  дошкольникам с ОНР.  (Дополнительная общеразвивающая программа «Раз – словечко, два – словечко!») </dc:title>
  <dc:creator>Галина Галина</dc:creator>
  <cp:lastModifiedBy>User</cp:lastModifiedBy>
  <cp:revision>68</cp:revision>
  <dcterms:created xsi:type="dcterms:W3CDTF">2017-11-20T10:32:20Z</dcterms:created>
  <dcterms:modified xsi:type="dcterms:W3CDTF">2021-05-20T10:14:28Z</dcterms:modified>
</cp:coreProperties>
</file>