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2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D737-4ECC-45A7-B63A-35C0B67EDEB6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8CA2-A9B3-4FC6-9956-D14DBAC5E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815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D737-4ECC-45A7-B63A-35C0B67EDEB6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8CA2-A9B3-4FC6-9956-D14DBAC5E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38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D737-4ECC-45A7-B63A-35C0B67EDEB6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8CA2-A9B3-4FC6-9956-D14DBAC5E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07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D737-4ECC-45A7-B63A-35C0B67EDEB6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8CA2-A9B3-4FC6-9956-D14DBAC5E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342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D737-4ECC-45A7-B63A-35C0B67EDEB6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8CA2-A9B3-4FC6-9956-D14DBAC5E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5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D737-4ECC-45A7-B63A-35C0B67EDEB6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8CA2-A9B3-4FC6-9956-D14DBAC5E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9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D737-4ECC-45A7-B63A-35C0B67EDEB6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8CA2-A9B3-4FC6-9956-D14DBAC5E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62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D737-4ECC-45A7-B63A-35C0B67EDEB6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8CA2-A9B3-4FC6-9956-D14DBAC5E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063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D737-4ECC-45A7-B63A-35C0B67EDEB6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8CA2-A9B3-4FC6-9956-D14DBAC5E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53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D737-4ECC-45A7-B63A-35C0B67EDEB6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8CA2-A9B3-4FC6-9956-D14DBAC5E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14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D737-4ECC-45A7-B63A-35C0B67EDEB6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8CA2-A9B3-4FC6-9956-D14DBAC5E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09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5D737-4ECC-45A7-B63A-35C0B67EDEB6}" type="datetimeFigureOut">
              <a:rPr lang="ru-RU" smtClean="0"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08CA2-A9B3-4FC6-9956-D14DBAC5E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140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pedsovet.su/metodika/5973_differencirovannye_zadaniya_na_uroke" TargetMode="External"/><Relationship Id="rId3" Type="http://schemas.openxmlformats.org/officeDocument/2006/relationships/hyperlink" Target="https://pedsovet.su/metodika/5652_vzaimokontol_i_vzaimoproverka" TargetMode="External"/><Relationship Id="rId7" Type="http://schemas.openxmlformats.org/officeDocument/2006/relationships/hyperlink" Target="https://pedsovet.su/publ/164-1-0-4062" TargetMode="External"/><Relationship Id="rId2" Type="http://schemas.openxmlformats.org/officeDocument/2006/relationships/hyperlink" Target="https://pedsovet.su/publ/47-1-0-577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edsovet.su/metodika/6072_urok_systematizacii_znaniy_fgos" TargetMode="External"/><Relationship Id="rId5" Type="http://schemas.openxmlformats.org/officeDocument/2006/relationships/hyperlink" Target="https://pedsovet.su/metodika/5734_samokontrol" TargetMode="External"/><Relationship Id="rId4" Type="http://schemas.openxmlformats.org/officeDocument/2006/relationships/hyperlink" Target="https://pedsovet.su/publ/205-1-0-1133" TargetMode="External"/><Relationship Id="rId9" Type="http://schemas.openxmlformats.org/officeDocument/2006/relationships/hyperlink" Target="https://pedsovet.su/metodika/refleksiya/5665_refleksiya_kak_etap_uroka_fgos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9144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Методические требования к уроку. 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083633"/>
            <a:ext cx="9144000" cy="3174167"/>
          </a:xfrm>
        </p:spPr>
        <p:txBody>
          <a:bodyPr>
            <a:noAutofit/>
          </a:bodyPr>
          <a:lstStyle/>
          <a:p>
            <a:r>
              <a:rPr lang="ru-RU" sz="4800" dirty="0" smtClean="0"/>
              <a:t>Анализ типов и структуры уроков в соответствии  с классификацией по </a:t>
            </a:r>
            <a:r>
              <a:rPr lang="ru-RU" sz="4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основной дидактической </a:t>
            </a:r>
            <a:r>
              <a:rPr lang="ru-RU" sz="4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задаче</a:t>
            </a:r>
          </a:p>
          <a:p>
            <a:r>
              <a:rPr lang="ru-RU" sz="2000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Выступление: учитель химии и биологии Максимова Ирина Анатольевна МБОУ «</a:t>
            </a:r>
            <a:r>
              <a:rPr lang="ru-RU" sz="2000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Излучинская</a:t>
            </a:r>
            <a:r>
              <a:rPr lang="ru-RU" sz="2000" u="sng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ОСШУИОП №1»</a:t>
            </a:r>
            <a:endParaRPr lang="ru-RU" sz="2000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3770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  Структура комбинированного урока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1) Организационный этап.</a:t>
            </a:r>
          </a:p>
          <a:p>
            <a:pPr marL="0" indent="0">
              <a:buNone/>
            </a:pPr>
            <a:r>
              <a:rPr lang="ru-RU" dirty="0"/>
              <a:t>2) Постановка цели и задач урока. Мотивация учебной деятельности обучающихся.</a:t>
            </a:r>
          </a:p>
          <a:p>
            <a:pPr marL="0" indent="0">
              <a:buNone/>
            </a:pPr>
            <a:r>
              <a:rPr lang="ru-RU" dirty="0"/>
              <a:t>3) Актуализация знаний.</a:t>
            </a:r>
          </a:p>
          <a:p>
            <a:pPr marL="0" indent="0">
              <a:buNone/>
            </a:pPr>
            <a:r>
              <a:rPr lang="ru-RU" dirty="0"/>
              <a:t>4) Первичное усвоение новых знаний.</a:t>
            </a:r>
          </a:p>
          <a:p>
            <a:pPr marL="0" indent="0">
              <a:buNone/>
            </a:pPr>
            <a:r>
              <a:rPr lang="ru-RU" dirty="0"/>
              <a:t>5) Первичная проверка понимания.</a:t>
            </a:r>
          </a:p>
          <a:p>
            <a:pPr marL="0" indent="0">
              <a:buNone/>
            </a:pPr>
            <a:r>
              <a:rPr lang="ru-RU" dirty="0"/>
              <a:t>6) Первичное закрепление.</a:t>
            </a:r>
          </a:p>
          <a:p>
            <a:pPr marL="0" indent="0">
              <a:buNone/>
            </a:pPr>
            <a:r>
              <a:rPr lang="ru-RU" dirty="0"/>
              <a:t>7) Контроль усвоения, обсуждение допущенных ошибок и их коррекция.</a:t>
            </a:r>
          </a:p>
          <a:p>
            <a:pPr marL="0" indent="0">
              <a:buNone/>
            </a:pPr>
            <a:r>
              <a:rPr lang="ru-RU" dirty="0"/>
              <a:t>8) Информация о домашнем задании, инструктаж по его выполнению.</a:t>
            </a:r>
          </a:p>
          <a:p>
            <a:pPr marL="0" indent="0">
              <a:buNone/>
            </a:pPr>
            <a:r>
              <a:rPr lang="ru-RU" dirty="0"/>
              <a:t>9) Рефлексия (подведение итогов занятия).</a:t>
            </a:r>
          </a:p>
        </p:txBody>
      </p:sp>
    </p:spTree>
    <p:extLst>
      <p:ext uri="{BB962C8B-B14F-4D97-AF65-F5344CB8AC3E}">
        <p14:creationId xmlns:p14="http://schemas.microsoft.com/office/powerpoint/2010/main" val="3031947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9801" y="164892"/>
            <a:ext cx="11054000" cy="82446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Сходство в этапах разных типов урока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672104"/>
              </p:ext>
            </p:extLst>
          </p:nvPr>
        </p:nvGraphicFramePr>
        <p:xfrm>
          <a:off x="434714" y="884421"/>
          <a:ext cx="10919084" cy="5769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586"/>
                <a:gridCol w="562674"/>
                <a:gridCol w="799589"/>
                <a:gridCol w="784781"/>
                <a:gridCol w="814396"/>
                <a:gridCol w="844011"/>
                <a:gridCol w="740360"/>
                <a:gridCol w="657687"/>
              </a:tblGrid>
              <a:tr h="3578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76859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Организационный этап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99917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Постановка цели и задач урока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192275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Мотивация учебной деятельности обучающихся.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768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Актуализация знаний.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56651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Информация о домашнем задании, инструктаж по его выполнению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3578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Рефлексия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5387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082853"/>
              </p:ext>
            </p:extLst>
          </p:nvPr>
        </p:nvGraphicFramePr>
        <p:xfrm>
          <a:off x="0" y="-1"/>
          <a:ext cx="12192000" cy="6858000"/>
        </p:xfrm>
        <a:graphic>
          <a:graphicData uri="http://schemas.openxmlformats.org/drawingml/2006/table">
            <a:tbl>
              <a:tblPr/>
              <a:tblGrid>
                <a:gridCol w="4064000"/>
                <a:gridCol w="4064000"/>
                <a:gridCol w="4064000"/>
              </a:tblGrid>
              <a:tr h="25693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Этапы урока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Краткое содержание, действия учеников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учителя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26880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Мотивирование на учебную деятельность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5FC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Создание благожелательной атмосферы урока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нацеленности на работу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Настраивает учеников на успешную работу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03803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Актуализация знаний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Повторение пройденного, выполнение заданий. </a:t>
                      </a:r>
                      <a:r>
                        <a:rPr lang="ru-RU" sz="1200" dirty="0">
                          <a:solidFill>
                            <a:srgbClr val="005FC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Взаимопроверка и </a:t>
                      </a:r>
                      <a:r>
                        <a:rPr lang="ru-RU" sz="1200" dirty="0" err="1">
                          <a:solidFill>
                            <a:srgbClr val="005FC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взаимооценивание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Затем ученики получают задание, для решения которого не достаточно имеющихся умений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Консультирует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15341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Целеполагание, постановка проблемы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совместной работе выявляются причины затруднения, выясняется проблема. Ученики самостоятельно формулируют тему и цель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Подводит учеников к определению границ знания и незнания, осознанию темы, целей и задач урока.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03803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Поиск путей решения проблемы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 путей достижения намеченной цели. Осуществление учебных действий по плану. Индивидуальная или </a:t>
                      </a:r>
                      <a:r>
                        <a:rPr lang="ru-RU" sz="1200">
                          <a:solidFill>
                            <a:srgbClr val="005FC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групповая работа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по решению практических задач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Консультирует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26880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проблемы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Выполняют задание, которое сначала оказалось непосильным для решения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Консультирует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26880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Коррекция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Проверяют решение, выявляют, все ли справились с заданием, формулируют затруднения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Помогает, советует, консультирует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26880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полученных знаний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упражнений по новой теме, </a:t>
                      </a:r>
                      <a:r>
                        <a:rPr lang="ru-RU" sz="1200">
                          <a:solidFill>
                            <a:srgbClr val="005FC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самопроверка по эталону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Консультирует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7650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5FC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Систематизация знаний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по выявлению связи изученной на уроке темы с изученным ранее материалом, связи с жизнью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Консультирует, направляет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03803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5FC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Объяснение домашнего задания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учеников должна быть возможность выбора домашнего задания в соответствии со своими предпочтениями. Необходимо </a:t>
                      </a:r>
                      <a:r>
                        <a:rPr lang="ru-RU" sz="1200">
                          <a:solidFill>
                            <a:srgbClr val="005FC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наличие заданий разного уровня сложности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Разъясняет, предлагает задания на выбор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15341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Оценивание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  самостоятельно оценивают работу на (самооценка, взаимооценивание результатов работы одноклассников)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Консультирует, обосновывает оценки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03803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5FC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Рефлексия учебной деятельности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называют тему урока, его этапы, перечисляют виды деятельности на каждом этапе, определяют предметное содержание. Делятся мнением о своей работе на уроке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Благодарит учеников за урок</a:t>
                      </a:r>
                    </a:p>
                  </a:txBody>
                  <a:tcPr marL="24239" marR="24239" marT="24239" marB="242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557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У кого проведут «хронометраж», как доначислят налоги | NORMA.U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11" y="220015"/>
            <a:ext cx="9698637" cy="6465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913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ХРОНОМЕТРАЖ этапов урока!!!!!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Пик №1 – на 12-20 минуте</a:t>
            </a:r>
          </a:p>
          <a:p>
            <a:r>
              <a:rPr lang="ru-RU" dirty="0" smtClean="0"/>
              <a:t>Пик №2 – на 25-35 минуте</a:t>
            </a:r>
          </a:p>
          <a:p>
            <a:pPr marL="0" indent="0">
              <a:buNone/>
            </a:pPr>
            <a:r>
              <a:rPr lang="ru-RU" dirty="0"/>
              <a:t>Н</a:t>
            </a:r>
            <a:r>
              <a:rPr lang="ru-RU" dirty="0" smtClean="0"/>
              <a:t>а первом пике – объясняем и изучаем теоретическую часть  материала, на втором пике – практическую часть, </a:t>
            </a:r>
            <a:r>
              <a:rPr lang="ru-RU" dirty="0" err="1" smtClean="0"/>
              <a:t>т.е</a:t>
            </a:r>
            <a:r>
              <a:rPr lang="ru-RU" dirty="0" smtClean="0"/>
              <a:t> закрепление данного материала.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6806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Карточки - конструктор урока для любой модели смешанного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72" y="0"/>
            <a:ext cx="8065385" cy="6764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531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КНИГА «101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педагогическая идея. Как создать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урок»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8860436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Садкина</a:t>
            </a:r>
            <a:r>
              <a:rPr lang="ru-RU" dirty="0"/>
              <a:t> В. И. С14 101 педагогическая идея. Как создать урок — М. : ООО «Издательская Группа “Основа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”»,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  <a:r>
              <a:rPr lang="ru-RU" dirty="0"/>
              <a:t>. — 87, [1] с. : табл. — (Серия «Золотая педагогическая коллекция»). ISBN_________________________. В пособии собраны интересные, оригинальные педагогические идеи и находки, которые помогут и молодому, и опытному учителю сделать урок эффективным и нестандартным. Для учителей, завучей, методистов, руководителей методических объединений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20218" t="39125" r="58143" b="21530"/>
          <a:stretch/>
        </p:blipFill>
        <p:spPr>
          <a:xfrm>
            <a:off x="10013428" y="224852"/>
            <a:ext cx="1978703" cy="269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388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«Настоящий урок начинается не со звонка, а задолго до него».</a:t>
            </a:r>
            <a:b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endParaRPr lang="ru-RU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Дидактические </a:t>
            </a:r>
            <a:r>
              <a:rPr lang="ru-RU" dirty="0"/>
              <a:t>требования к современному уроку - четкое </a:t>
            </a:r>
            <a:r>
              <a:rPr lang="ru-RU" u="sng" dirty="0">
                <a:solidFill>
                  <a:srgbClr val="FF0000"/>
                </a:solidFill>
              </a:rPr>
              <a:t>формулирование</a:t>
            </a:r>
            <a:r>
              <a:rPr lang="ru-RU" dirty="0"/>
              <a:t> образовательных </a:t>
            </a:r>
            <a:r>
              <a:rPr lang="ru-RU" u="sng" dirty="0">
                <a:solidFill>
                  <a:srgbClr val="FF0000"/>
                </a:solidFill>
              </a:rPr>
              <a:t>задач</a:t>
            </a:r>
            <a:r>
              <a:rPr lang="ru-RU" dirty="0"/>
              <a:t> в целом и его составных элементов, их связь с развивающими и воспитательными задачами.</a:t>
            </a:r>
          </a:p>
          <a:p>
            <a:r>
              <a:rPr lang="ru-RU" u="sng" dirty="0" smtClean="0">
                <a:solidFill>
                  <a:srgbClr val="FF0000"/>
                </a:solidFill>
              </a:rPr>
              <a:t>Структура</a:t>
            </a:r>
            <a:r>
              <a:rPr lang="ru-RU" dirty="0" smtClean="0"/>
              <a:t> учебного занятия – логическое взаиморасположение и связь элементов, обеспечивающих целостность урока. 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048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Типология уроков по признаку </a:t>
            </a:r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дидактической цели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выглядит следующим образом:</a:t>
            </a:r>
            <a:b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b="1" dirty="0" smtClean="0"/>
              <a:t>Урок </a:t>
            </a:r>
            <a:r>
              <a:rPr lang="ru-RU" b="1" dirty="0"/>
              <a:t>усвоения новых знаний</a:t>
            </a:r>
            <a:r>
              <a:rPr lang="ru-RU" b="1" dirty="0" smtClean="0"/>
              <a:t>;(открытия новых знаний)</a:t>
            </a:r>
            <a:endParaRPr lang="ru-RU" dirty="0"/>
          </a:p>
          <a:p>
            <a:pPr lvl="0"/>
            <a:r>
              <a:rPr lang="ru-RU" b="1" dirty="0"/>
              <a:t>Урок комплексного применения знаний и умений (урок закрепления);</a:t>
            </a:r>
            <a:endParaRPr lang="ru-RU" dirty="0"/>
          </a:p>
          <a:p>
            <a:pPr lvl="0"/>
            <a:r>
              <a:rPr lang="ru-RU" b="1" dirty="0"/>
              <a:t>Урок актуализации знаний и умений (урок повторения);</a:t>
            </a:r>
            <a:endParaRPr lang="ru-RU" dirty="0"/>
          </a:p>
          <a:p>
            <a:pPr lvl="0"/>
            <a:r>
              <a:rPr lang="ru-RU" b="1" dirty="0"/>
              <a:t>Урок систематизации и обобщения знаний и умений;</a:t>
            </a:r>
            <a:endParaRPr lang="ru-RU" dirty="0"/>
          </a:p>
          <a:p>
            <a:pPr lvl="0"/>
            <a:r>
              <a:rPr lang="ru-RU" b="1" dirty="0"/>
              <a:t>Урок контроля знаний и умений;</a:t>
            </a:r>
            <a:endParaRPr lang="ru-RU" dirty="0"/>
          </a:p>
          <a:p>
            <a:pPr lvl="0"/>
            <a:r>
              <a:rPr lang="ru-RU" b="1" dirty="0"/>
              <a:t>Урок коррекции знаний, умений и навыков;</a:t>
            </a:r>
            <a:endParaRPr lang="ru-RU" dirty="0"/>
          </a:p>
          <a:p>
            <a:pPr lvl="0"/>
            <a:r>
              <a:rPr lang="ru-RU" b="1" dirty="0"/>
              <a:t>Комбинированный урок.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1131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урока усвоения новых знаний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(ОТКРЫТИЯ НОВЫХ ЗНАНИЙ)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Организационный этап.</a:t>
            </a:r>
          </a:p>
          <a:p>
            <a:pPr marL="0" indent="0">
              <a:buNone/>
            </a:pPr>
            <a:r>
              <a:rPr lang="ru-RU" dirty="0"/>
              <a:t>2) Постановка цели и задач урока. Мотивация учебной деятельности обучающихся.</a:t>
            </a:r>
          </a:p>
          <a:p>
            <a:pPr marL="0" indent="0">
              <a:buNone/>
            </a:pPr>
            <a:r>
              <a:rPr lang="ru-RU" dirty="0"/>
              <a:t>3) Актуализация знаний.</a:t>
            </a:r>
          </a:p>
          <a:p>
            <a:pPr marL="0" indent="0">
              <a:buNone/>
            </a:pPr>
            <a:r>
              <a:rPr lang="ru-RU" dirty="0"/>
              <a:t>4) Первичное усвоение новых знаний.</a:t>
            </a:r>
          </a:p>
          <a:p>
            <a:pPr marL="0" indent="0">
              <a:buNone/>
            </a:pPr>
            <a:r>
              <a:rPr lang="ru-RU" dirty="0"/>
              <a:t>5) Первичная проверка понимания.</a:t>
            </a:r>
          </a:p>
          <a:p>
            <a:pPr marL="0" indent="0">
              <a:buNone/>
            </a:pPr>
            <a:r>
              <a:rPr lang="ru-RU" dirty="0"/>
              <a:t>6) Первичное закрепление.</a:t>
            </a:r>
          </a:p>
          <a:p>
            <a:pPr marL="0" indent="0">
              <a:buNone/>
            </a:pPr>
            <a:r>
              <a:rPr lang="ru-RU" dirty="0"/>
              <a:t>7) Информация о домашнем задании, инструктаж по его выполнению.</a:t>
            </a:r>
          </a:p>
          <a:p>
            <a:pPr marL="0" indent="0">
              <a:buNone/>
            </a:pPr>
            <a:r>
              <a:rPr lang="ru-RU" dirty="0"/>
              <a:t>8) Рефлексия (подведение итогов занятия).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32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2.Структура урока комплексного применения знаний и умений (урок закрепления)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Организационный этап.</a:t>
            </a:r>
          </a:p>
          <a:p>
            <a:pPr marL="0" indent="0">
              <a:buNone/>
            </a:pPr>
            <a:r>
              <a:rPr lang="ru-RU" dirty="0"/>
              <a:t>2) Проверка домашнего задания, воспроизведение и коррекция опорных знаний обучающихся. Актуализация знаний.</a:t>
            </a:r>
          </a:p>
          <a:p>
            <a:pPr marL="0" indent="0">
              <a:buNone/>
            </a:pPr>
            <a:r>
              <a:rPr lang="ru-RU" dirty="0"/>
              <a:t>3) Постановка цели и задач урока. Мотивация учебной деятельности обучающихся.</a:t>
            </a:r>
          </a:p>
          <a:p>
            <a:pPr marL="0" indent="0">
              <a:buNone/>
            </a:pPr>
            <a:r>
              <a:rPr lang="ru-RU" dirty="0"/>
              <a:t>4) Первичное закрепление:</a:t>
            </a:r>
          </a:p>
          <a:p>
            <a:r>
              <a:rPr lang="ru-RU" dirty="0"/>
              <a:t> -     в знакомой ситуации (типовые)</a:t>
            </a:r>
          </a:p>
          <a:p>
            <a:r>
              <a:rPr lang="ru-RU" dirty="0"/>
              <a:t> -     в изменённой ситуации (конструктивные).</a:t>
            </a:r>
          </a:p>
          <a:p>
            <a:pPr marL="0" indent="0">
              <a:buNone/>
            </a:pPr>
            <a:r>
              <a:rPr lang="ru-RU" dirty="0"/>
              <a:t>5) Творческое применение и добывание знаний в новой ситуации (проблемные задания).</a:t>
            </a:r>
          </a:p>
          <a:p>
            <a:pPr marL="0" indent="0">
              <a:buNone/>
            </a:pPr>
            <a:r>
              <a:rPr lang="ru-RU" dirty="0"/>
              <a:t>6) Информация о домашнем задании, инструктаж по его выполнению.</a:t>
            </a:r>
          </a:p>
          <a:p>
            <a:pPr marL="0" indent="0">
              <a:buNone/>
            </a:pPr>
            <a:r>
              <a:rPr lang="ru-RU" dirty="0"/>
              <a:t>7) Рефлексия (подведение итогов занятия).</a:t>
            </a:r>
          </a:p>
        </p:txBody>
      </p:sp>
    </p:spTree>
    <p:extLst>
      <p:ext uri="{BB962C8B-B14F-4D97-AF65-F5344CB8AC3E}">
        <p14:creationId xmlns:p14="http://schemas.microsoft.com/office/powerpoint/2010/main" val="3817906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Структура урока актуализации знаний и умений (урок повторения)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1) Организационный этап.</a:t>
            </a:r>
          </a:p>
          <a:p>
            <a:pPr marL="0" indent="0">
              <a:buNone/>
            </a:pPr>
            <a:r>
              <a:rPr lang="ru-RU" dirty="0"/>
              <a:t>2) Проверка домашнего задания, воспроизведение и коррекция знаний, навыков и умений обучающихся, необходимых для творческого решения поставленных задач.</a:t>
            </a:r>
          </a:p>
          <a:p>
            <a:pPr marL="0" indent="0">
              <a:buNone/>
            </a:pPr>
            <a:r>
              <a:rPr lang="ru-RU" dirty="0"/>
              <a:t>3) Постановка цели и задач урока. Мотивация учебной деятельности обучающихся.</a:t>
            </a:r>
          </a:p>
          <a:p>
            <a:pPr marL="0" indent="0">
              <a:buNone/>
            </a:pPr>
            <a:r>
              <a:rPr lang="ru-RU" dirty="0"/>
              <a:t>4) Актуализация знаний.</a:t>
            </a:r>
          </a:p>
          <a:p>
            <a:r>
              <a:rPr lang="ru-RU" dirty="0"/>
              <a:t> </a:t>
            </a:r>
            <a:r>
              <a:rPr lang="ru-RU" dirty="0" smtClean="0"/>
              <a:t>с </a:t>
            </a:r>
            <a:r>
              <a:rPr lang="ru-RU" dirty="0"/>
              <a:t>целью подготовки к контрольному уроку;</a:t>
            </a:r>
          </a:p>
          <a:p>
            <a:r>
              <a:rPr lang="ru-RU" dirty="0"/>
              <a:t> </a:t>
            </a:r>
            <a:r>
              <a:rPr lang="ru-RU" dirty="0" smtClean="0"/>
              <a:t>с </a:t>
            </a:r>
            <a:r>
              <a:rPr lang="ru-RU" dirty="0"/>
              <a:t>целью подготовки к изучению новой темы.</a:t>
            </a:r>
          </a:p>
          <a:p>
            <a:pPr marL="0" indent="0">
              <a:buNone/>
            </a:pPr>
            <a:r>
              <a:rPr lang="ru-RU" dirty="0"/>
              <a:t>5) Применение знаний и умений в новой ситуации.</a:t>
            </a:r>
          </a:p>
          <a:p>
            <a:pPr marL="0" indent="0">
              <a:buNone/>
            </a:pPr>
            <a:r>
              <a:rPr lang="ru-RU" dirty="0"/>
              <a:t>6) Обобщение и систематизация знаний.</a:t>
            </a:r>
          </a:p>
          <a:p>
            <a:pPr marL="0" indent="0">
              <a:buNone/>
            </a:pPr>
            <a:r>
              <a:rPr lang="ru-RU" dirty="0"/>
              <a:t>7) Контроль усвоения, обсуждение допущенных ошибок и их коррекция.</a:t>
            </a:r>
          </a:p>
          <a:p>
            <a:pPr marL="0" indent="0">
              <a:buNone/>
            </a:pPr>
            <a:r>
              <a:rPr lang="ru-RU" dirty="0"/>
              <a:t>8) Информация о домашнем задании, инструктаж по его выполнению.</a:t>
            </a:r>
          </a:p>
          <a:p>
            <a:pPr marL="0" indent="0">
              <a:buNone/>
            </a:pPr>
            <a:r>
              <a:rPr lang="ru-RU" dirty="0"/>
              <a:t>9) Рефлексия (подведение итогов занятия).</a:t>
            </a:r>
          </a:p>
        </p:txBody>
      </p:sp>
    </p:spTree>
    <p:extLst>
      <p:ext uri="{BB962C8B-B14F-4D97-AF65-F5344CB8AC3E}">
        <p14:creationId xmlns:p14="http://schemas.microsoft.com/office/powerpoint/2010/main" val="1476293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337" y="2901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Структура урока систематизации и обобщения знаний и умений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1) Организационный этап.</a:t>
            </a:r>
          </a:p>
          <a:p>
            <a:pPr marL="0" indent="0">
              <a:buNone/>
            </a:pPr>
            <a:r>
              <a:rPr lang="ru-RU" dirty="0"/>
              <a:t>2) Постановка цели и задач урока. Мотивация учебной деятельности обучающихся.</a:t>
            </a:r>
          </a:p>
          <a:p>
            <a:pPr marL="0" indent="0">
              <a:buNone/>
            </a:pPr>
            <a:r>
              <a:rPr lang="ru-RU" dirty="0"/>
              <a:t>3) Актуализация знаний.</a:t>
            </a:r>
          </a:p>
          <a:p>
            <a:pPr marL="0" indent="0">
              <a:buNone/>
            </a:pPr>
            <a:r>
              <a:rPr lang="ru-RU" dirty="0"/>
              <a:t>4) Обобщение и систематизация знаний.</a:t>
            </a:r>
          </a:p>
          <a:p>
            <a:pPr marL="0" indent="0">
              <a:buNone/>
            </a:pPr>
            <a:r>
              <a:rPr lang="ru-RU" dirty="0"/>
              <a:t>Подготовка обучающихся к обобщенной деятельности.</a:t>
            </a:r>
          </a:p>
          <a:p>
            <a:pPr marL="0" indent="0">
              <a:buNone/>
            </a:pPr>
            <a:r>
              <a:rPr lang="ru-RU" dirty="0" smtClean="0"/>
              <a:t>Воспроизведение </a:t>
            </a:r>
            <a:r>
              <a:rPr lang="ru-RU" dirty="0"/>
              <a:t>на новом уровне (переформулированные вопросы).</a:t>
            </a:r>
          </a:p>
          <a:p>
            <a:pPr marL="0" indent="0">
              <a:buNone/>
            </a:pPr>
            <a:r>
              <a:rPr lang="ru-RU" dirty="0"/>
              <a:t>5) Применение знаний и умений в новой ситуации.</a:t>
            </a:r>
          </a:p>
          <a:p>
            <a:pPr marL="0" indent="0">
              <a:buNone/>
            </a:pPr>
            <a:r>
              <a:rPr lang="ru-RU" dirty="0"/>
              <a:t>6)Контроль усвоения, обсуждение допущенных ошибок и их коррекция.</a:t>
            </a:r>
          </a:p>
          <a:p>
            <a:pPr marL="0" indent="0">
              <a:buNone/>
            </a:pPr>
            <a:r>
              <a:rPr lang="ru-RU" dirty="0"/>
              <a:t>7) Рефлексия (подведение итогов занятия).</a:t>
            </a:r>
          </a:p>
        </p:txBody>
      </p:sp>
    </p:spTree>
    <p:extLst>
      <p:ext uri="{BB962C8B-B14F-4D97-AF65-F5344CB8AC3E}">
        <p14:creationId xmlns:p14="http://schemas.microsoft.com/office/powerpoint/2010/main" val="496008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Структура урока контроля знаний и умений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1) Организационный этап.</a:t>
            </a:r>
          </a:p>
          <a:p>
            <a:pPr marL="0" indent="0">
              <a:buNone/>
            </a:pPr>
            <a:r>
              <a:rPr lang="ru-RU" dirty="0"/>
              <a:t>2) Постановка цели и задач урока. Мотивация учебной деятельности обучающихся.</a:t>
            </a:r>
          </a:p>
          <a:p>
            <a:pPr marL="0" indent="0">
              <a:buNone/>
            </a:pPr>
            <a:r>
              <a:rPr lang="ru-RU" dirty="0"/>
              <a:t>3) Выявление знаний, умений и навыков, проверка уровня </a:t>
            </a:r>
            <a:r>
              <a:rPr lang="ru-RU" dirty="0" err="1"/>
              <a:t>сформированности</a:t>
            </a:r>
            <a:r>
              <a:rPr lang="ru-RU" dirty="0"/>
              <a:t> у обучающихся знаний и  умений (задания по объему или степени трудности должны соответствовать программе и быть посильными для каждого ученика).</a:t>
            </a:r>
          </a:p>
          <a:p>
            <a:pPr marL="0" indent="0">
              <a:buNone/>
            </a:pPr>
            <a:r>
              <a:rPr lang="ru-RU" dirty="0"/>
              <a:t> Уроки контроля могут быть уроками письменного контроля, уроками сочетания устного и письменного контроля. В зависимости от вида контроля формируется его окончательная структура.</a:t>
            </a:r>
          </a:p>
          <a:p>
            <a:pPr marL="0" indent="0">
              <a:buNone/>
            </a:pPr>
            <a:r>
              <a:rPr lang="ru-RU" dirty="0"/>
              <a:t>4) Рефлексия (подведение итогов занятия).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1718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Структура урока коррекции знаний, умений и навыков.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1) Организационный момент.</a:t>
            </a:r>
          </a:p>
          <a:p>
            <a:pPr marL="0" indent="0">
              <a:buNone/>
            </a:pPr>
            <a:r>
              <a:rPr lang="ru-RU" dirty="0"/>
              <a:t>2) Постановка цели и задач урока. Мотивация учебной деятельности обучающихся.</a:t>
            </a:r>
          </a:p>
          <a:p>
            <a:pPr marL="0" indent="0">
              <a:buNone/>
            </a:pPr>
            <a:r>
              <a:rPr lang="ru-RU" dirty="0"/>
              <a:t>3) Итоги диагностики (контроля) знаний, умений и навыков. Определение типичных ошибок и пробелов в знаниях и умениях, путей их устранения и совершенствования знаний и умений.</a:t>
            </a:r>
          </a:p>
          <a:p>
            <a:pPr marL="0" indent="0">
              <a:buNone/>
            </a:pPr>
            <a:r>
              <a:rPr lang="ru-RU" dirty="0"/>
              <a:t>В зависимости от результатов диагностики преподаватель планирует коллективные, групповые и индивидуальные способы обучения.</a:t>
            </a:r>
          </a:p>
          <a:p>
            <a:pPr marL="0" indent="0">
              <a:buNone/>
            </a:pPr>
            <a:r>
              <a:rPr lang="ru-RU" dirty="0"/>
              <a:t>4) Информация о домашнем задании, инструктаж по его выполнению.</a:t>
            </a:r>
          </a:p>
          <a:p>
            <a:pPr marL="0" indent="0">
              <a:buNone/>
            </a:pPr>
            <a:r>
              <a:rPr lang="ru-RU" dirty="0"/>
              <a:t>5) Рефлексия (подведение итогов занятия).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0459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944</Words>
  <Application>Microsoft Office PowerPoint</Application>
  <PresentationFormat>Широкоэкранный</PresentationFormat>
  <Paragraphs>177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Times New Roman</vt:lpstr>
      <vt:lpstr>Тема Office</vt:lpstr>
      <vt:lpstr>Методические требования к уроку. </vt:lpstr>
      <vt:lpstr>«Настоящий урок начинается не со звонка, а задолго до него». </vt:lpstr>
      <vt:lpstr>Типология уроков по признаку дидактической цели выглядит следующим образом: </vt:lpstr>
      <vt:lpstr> 1.Структура урока усвоения новых знаний (ОТКРЫТИЯ НОВЫХ ЗНАНИЙ)</vt:lpstr>
      <vt:lpstr> 2.Структура урока комплексного применения знаний и умений (урок закрепления) </vt:lpstr>
      <vt:lpstr>3. Структура урока актуализации знаний и умений (урок повторения) </vt:lpstr>
      <vt:lpstr>4. Структура урока систематизации и обобщения знаний и умений </vt:lpstr>
      <vt:lpstr>5. Структура урока контроля знаний и умений </vt:lpstr>
      <vt:lpstr>6. Структура урока коррекции знаний, умений и навыков. </vt:lpstr>
      <vt:lpstr>7.   Структура комбинированного урока </vt:lpstr>
      <vt:lpstr>Сходство в этапах разных типов урока</vt:lpstr>
      <vt:lpstr>Презентация PowerPoint</vt:lpstr>
      <vt:lpstr>Презентация PowerPoint</vt:lpstr>
      <vt:lpstr>ХРОНОМЕТРАЖ этапов урока!!!!!</vt:lpstr>
      <vt:lpstr>Презентация PowerPoint</vt:lpstr>
      <vt:lpstr>КНИГА «101 педагогическая идея. Как создать урок»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требования к уроку. </dc:title>
  <dc:creator>Учитель</dc:creator>
  <cp:lastModifiedBy>Учитель</cp:lastModifiedBy>
  <cp:revision>18</cp:revision>
  <dcterms:created xsi:type="dcterms:W3CDTF">2024-01-16T09:30:34Z</dcterms:created>
  <dcterms:modified xsi:type="dcterms:W3CDTF">2024-05-31T06:21:26Z</dcterms:modified>
</cp:coreProperties>
</file>