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72" r:id="rId6"/>
    <p:sldId id="259" r:id="rId7"/>
    <p:sldId id="273" r:id="rId8"/>
    <p:sldId id="260" r:id="rId9"/>
    <p:sldId id="267" r:id="rId10"/>
    <p:sldId id="261" r:id="rId11"/>
    <p:sldId id="262" r:id="rId12"/>
    <p:sldId id="263" r:id="rId13"/>
    <p:sldId id="266" r:id="rId14"/>
    <p:sldId id="264" r:id="rId15"/>
    <p:sldId id="265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7F56B-246C-4376-BAFC-41DED9B29B71}" type="datetimeFigureOut">
              <a:rPr lang="ru-RU" smtClean="0"/>
              <a:pPr/>
              <a:t>12.04.2024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2230-8B2F-42C9-9A5C-C92CE9D9D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dirty="0"/>
            </a:b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Самообразование</a:t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4000" b="1" dirty="0">
                <a:solidFill>
                  <a:schemeClr val="bg2">
                    <a:lumMod val="25000"/>
                  </a:schemeClr>
                </a:solidFill>
              </a:rPr>
              <a:t>как средство повышения самооценки профессионального роста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6453336"/>
            <a:ext cx="6400800" cy="265584"/>
          </a:xfrm>
        </p:spPr>
        <p:txBody>
          <a:bodyPr>
            <a:noAutofit/>
          </a:bodyPr>
          <a:lstStyle/>
          <a:p>
            <a:r>
              <a:rPr lang="ru-RU" sz="1600" dirty="0" err="1">
                <a:solidFill>
                  <a:schemeClr val="accent3">
                    <a:lumMod val="50000"/>
                  </a:schemeClr>
                </a:solidFill>
              </a:rPr>
              <a:t>Излучинск</a:t>
            </a:r>
            <a:r>
              <a:rPr lang="ru-RU" sz="1600" dirty="0">
                <a:solidFill>
                  <a:schemeClr val="accent3">
                    <a:lumMod val="50000"/>
                  </a:schemeClr>
                </a:solidFill>
              </a:rPr>
              <a:t>, 2024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Cambria"/>
                <a:cs typeface="Cambria"/>
              </a:rPr>
              <a:t>Ханты-Мансийский автономный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Cambria"/>
                <a:cs typeface="Cambria"/>
              </a:rPr>
              <a:t>округ-Югра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Cambria"/>
                <a:cs typeface="Cambria"/>
              </a:rPr>
              <a:t>,  </a:t>
            </a:r>
          </a:p>
          <a:p>
            <a:pPr algn="ctr"/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Cambria"/>
                <a:cs typeface="Cambria"/>
              </a:rPr>
              <a:t>Нижневартовский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Cambria"/>
                <a:cs typeface="Cambria"/>
              </a:rPr>
              <a:t> район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1340768"/>
            <a:ext cx="5214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Школа молодого учителя «Ступеньки»</a:t>
            </a:r>
          </a:p>
        </p:txBody>
      </p:sp>
      <p:sp>
        <p:nvSpPr>
          <p:cNvPr id="8" name="Подзаголовок 2"/>
          <p:cNvSpPr txBox="1">
            <a:spLocks noChangeArrowheads="1"/>
          </p:cNvSpPr>
          <p:nvPr/>
        </p:nvSpPr>
        <p:spPr>
          <a:xfrm>
            <a:off x="2555776" y="4077072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 русского языка и литературы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высшей квалификационной категории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МБОУ «</a:t>
            </a:r>
            <a:r>
              <a:rPr kumimoji="0" lang="ru-RU" alt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Излучинская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ОСШУИОП№1»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Владимирова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altLang="ru-RU" b="1" dirty="0">
                <a:solidFill>
                  <a:schemeClr val="bg2">
                    <a:lumMod val="10000"/>
                  </a:schemeClr>
                </a:solidFill>
              </a:rPr>
              <a:t>Анна Александровна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Формы организации самообразования: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специальная образовательная подготовка (получение высшего образования или второй специальности);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повышение квалификации (на курсах);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индивидуальная самообразовательная работа с помощью:</a:t>
            </a:r>
          </a:p>
          <a:p>
            <a:pPr marL="1169988"/>
            <a:r>
              <a:rPr lang="ru-RU" dirty="0"/>
              <a:t>средств массовой информации,</a:t>
            </a:r>
          </a:p>
          <a:p>
            <a:pPr marL="1169988"/>
            <a:r>
              <a:rPr lang="ru-RU" dirty="0"/>
              <a:t>исследований и экспериментов (изучение учебной и научно-методической литературы);</a:t>
            </a:r>
          </a:p>
          <a:p>
            <a:pPr marL="1169988"/>
            <a:r>
              <a:rPr lang="ru-RU" dirty="0"/>
              <a:t>общения с интересными людьми,</a:t>
            </a:r>
          </a:p>
          <a:p>
            <a:pPr marL="1169988"/>
            <a:r>
              <a:rPr lang="ru-RU" dirty="0"/>
              <a:t>осмысления передового опыта и обобщения собственной практической деятельности.</a:t>
            </a:r>
          </a:p>
          <a:p>
            <a:pPr marL="1169988"/>
            <a:r>
              <a:rPr lang="ru-RU" dirty="0"/>
              <a:t> изучение новых программ и педагогических технологий;</a:t>
            </a:r>
          </a:p>
          <a:p>
            <a:pPr marL="514350" indent="-514350">
              <a:buNone/>
            </a:pPr>
            <a:endParaRPr lang="ru-RU" dirty="0"/>
          </a:p>
          <a:p>
            <a:pPr marL="514350" indent="-514350">
              <a:buNone/>
            </a:pPr>
            <a:r>
              <a:rPr lang="ru-RU" dirty="0"/>
              <a:t>4.  Повышение общекультурного уровня.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Технология организации самообразования педагогов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 этап – самосознание, </a:t>
            </a:r>
          </a:p>
          <a:p>
            <a:r>
              <a:rPr lang="ru-RU" b="1" dirty="0"/>
              <a:t>2 этап – планирование,</a:t>
            </a:r>
          </a:p>
          <a:p>
            <a:r>
              <a:rPr lang="ru-RU" b="1" dirty="0"/>
              <a:t> 3 этап – теория, </a:t>
            </a:r>
          </a:p>
          <a:p>
            <a:r>
              <a:rPr lang="ru-RU" b="1" dirty="0"/>
              <a:t>4 этап – практика, </a:t>
            </a:r>
          </a:p>
          <a:p>
            <a:r>
              <a:rPr lang="ru-RU" b="1" dirty="0"/>
              <a:t>5 этап – самоконтроль.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11560" y="908720"/>
          <a:ext cx="7776864" cy="5451296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91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</a:rPr>
                        <a:t>Этапы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</a:rPr>
                        <a:t>педагога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</a:rPr>
                        <a:t>методиста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7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1.Самосознание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анализ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деятельности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формирование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положительной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мотивации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самооценка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подготовленности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педагогическая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д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иагностика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анализ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деятельности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педагога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индивидуальная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беседа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,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анкетирование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49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2.Планирование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выбор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темы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постановка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цели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рогнозирование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становка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сроков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изучения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Методические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рекомендации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разработке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темы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содержании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работы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выборе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вопросов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для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изучения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составлении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плана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7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3.Теория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Изучение проблемы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осмысление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,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анализ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,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обобщение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педагогических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фактов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Создание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условий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составление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картотеки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литературы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банк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материалов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тематические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стенды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4.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</a:rPr>
                        <a:t>Практика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применение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ЗУН;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отработка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технологии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организация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проведение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работы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с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детьми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изучение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практических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материалов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посещение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занятий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оценка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работы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педагога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endParaRPr lang="ru-RU" sz="1400" dirty="0"/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5.Самоконтроль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подведение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итогов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обобщение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наблюдений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оформление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результатов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амооценка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Ф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ормулирование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определение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перспектив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помощь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в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оформлении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результатов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выступление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педсовете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проведение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открытого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просмотра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со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ставление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перспективного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плана</a:t>
                      </a: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17" name="Shape 7"/>
          <p:cNvSpPr>
            <a:spLocks noChangeShapeType="1"/>
          </p:cNvSpPr>
          <p:nvPr/>
        </p:nvSpPr>
        <p:spPr bwMode="auto">
          <a:xfrm>
            <a:off x="1397000" y="44450"/>
            <a:ext cx="2741613" cy="0"/>
          </a:xfrm>
          <a:prstGeom prst="line">
            <a:avLst/>
          </a:prstGeom>
          <a:noFill/>
          <a:ln w="18288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854968"/>
          </a:xfrm>
        </p:spPr>
        <p:txBody>
          <a:bodyPr>
            <a:noAutofit/>
          </a:bodyPr>
          <a:lstStyle/>
          <a:p>
            <a:r>
              <a:rPr lang="ru-RU" sz="2800" b="1" dirty="0"/>
              <a:t>Технология организации темы самообразования педагогов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Система работы педагогов над темами самообразования.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i="1" dirty="0"/>
              <a:t> </a:t>
            </a:r>
            <a:endParaRPr lang="ru-RU" dirty="0"/>
          </a:p>
          <a:p>
            <a:pPr>
              <a:buNone/>
            </a:pPr>
            <a:r>
              <a:rPr lang="ru-RU" b="1" i="1" dirty="0"/>
              <a:t>Уровни самообразовательной деятельности:</a:t>
            </a:r>
            <a:endParaRPr lang="ru-RU" dirty="0"/>
          </a:p>
          <a:p>
            <a:pPr>
              <a:buNone/>
            </a:pPr>
            <a:r>
              <a:rPr lang="uk-UA" dirty="0"/>
              <a:t>- </a:t>
            </a:r>
            <a:r>
              <a:rPr lang="ru-RU" dirty="0"/>
              <a:t>адаптивный;</a:t>
            </a:r>
          </a:p>
          <a:p>
            <a:pPr>
              <a:buNone/>
            </a:pPr>
            <a:r>
              <a:rPr lang="ru-RU" dirty="0"/>
              <a:t>- проблемно- поисковый;</a:t>
            </a:r>
          </a:p>
          <a:p>
            <a:pPr>
              <a:buNone/>
            </a:pPr>
            <a:r>
              <a:rPr lang="ru-RU" dirty="0"/>
              <a:t>- инновационный.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i="1" dirty="0"/>
              <a:t>Технология самообразования:</a:t>
            </a:r>
            <a:endParaRPr lang="ru-RU" dirty="0"/>
          </a:p>
          <a:p>
            <a:pPr>
              <a:buNone/>
            </a:pPr>
            <a:r>
              <a:rPr lang="ru-RU" dirty="0"/>
              <a:t>- общение с высокопрофессиональными педагогами;</a:t>
            </a:r>
          </a:p>
          <a:p>
            <a:pPr>
              <a:buNone/>
            </a:pPr>
            <a:r>
              <a:rPr lang="ru-RU" dirty="0"/>
              <a:t> - решение конкретной задачи, имеющей практический характер;</a:t>
            </a:r>
          </a:p>
          <a:p>
            <a:pPr>
              <a:buNone/>
            </a:pPr>
            <a:r>
              <a:rPr lang="ru-RU" dirty="0"/>
              <a:t>- критический обзор периодической печати;</a:t>
            </a:r>
          </a:p>
          <a:p>
            <a:pPr>
              <a:buNone/>
            </a:pPr>
            <a:r>
              <a:rPr lang="ru-RU" dirty="0"/>
              <a:t>- индивидуальный план самообразования.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r>
              <a:rPr lang="ru-RU" sz="2800" b="1" dirty="0"/>
              <a:t>Пример тематики самообразования соответственно опыту и педагогическому стажу.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/>
              <a:t>Для молодых специалистов:</a:t>
            </a:r>
            <a:endParaRPr lang="ru-RU" dirty="0"/>
          </a:p>
          <a:p>
            <a:r>
              <a:rPr lang="ru-RU" dirty="0"/>
              <a:t>Осознание ценностей личностно-ориентированной модели воспитания, обучения и развития;</a:t>
            </a:r>
          </a:p>
          <a:p>
            <a:r>
              <a:rPr lang="ru-RU" dirty="0"/>
              <a:t>Формирование основ педагогического мастерства;</a:t>
            </a:r>
          </a:p>
          <a:p>
            <a:r>
              <a:rPr lang="ru-RU" dirty="0"/>
              <a:t>Развитие умений и конструктивных способностей.</a:t>
            </a:r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/>
              <a:t>Тематикой самообразования также может быть:</a:t>
            </a:r>
            <a:endParaRPr lang="ru-RU" dirty="0"/>
          </a:p>
          <a:p>
            <a:pPr>
              <a:buNone/>
            </a:pPr>
            <a:r>
              <a:rPr lang="ru-RU" dirty="0"/>
              <a:t>- одна из годовых задач учреждения дополнительного образования детей;</a:t>
            </a:r>
          </a:p>
          <a:p>
            <a:pPr>
              <a:buNone/>
            </a:pPr>
            <a:r>
              <a:rPr lang="ru-RU" dirty="0"/>
              <a:t>- проблема, которая вызывает у педагога затруднение;</a:t>
            </a:r>
          </a:p>
          <a:p>
            <a:pPr>
              <a:buNone/>
            </a:pPr>
            <a:r>
              <a:rPr lang="uk-UA" dirty="0"/>
              <a:t>- </a:t>
            </a:r>
            <a:r>
              <a:rPr lang="ru-RU" dirty="0"/>
              <a:t>пополнение знаний по уже имеющемуся опыту.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4021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800" dirty="0">
                <a:latin typeface="Bahnschrift" pitchFamily="34" charset="0"/>
              </a:rPr>
              <a:t>Чем большего педагог достигает в профессиональном становлении, тем больше он развивается как личность.</a:t>
            </a:r>
          </a:p>
          <a:p>
            <a:pPr>
              <a:buNone/>
            </a:pPr>
            <a:br>
              <a:rPr lang="ru-RU" dirty="0"/>
            </a:br>
            <a:endParaRPr lang="ru-RU" dirty="0"/>
          </a:p>
        </p:txBody>
      </p:sp>
      <p:pic>
        <p:nvPicPr>
          <p:cNvPr id="3074" name="Picture 2" descr="https://s0.showslide.ru/s_slide/4a24/773a2c17-6631-4862-8046-937ee2abd522.jpeg"/>
          <p:cNvPicPr>
            <a:picLocks noChangeAspect="1" noChangeArrowheads="1"/>
          </p:cNvPicPr>
          <p:nvPr/>
        </p:nvPicPr>
        <p:blipFill>
          <a:blip r:embed="rId3" cstate="print"/>
          <a:srcRect l="9450" t="31499" r="68239" b="25114"/>
          <a:stretch>
            <a:fillRect/>
          </a:stretch>
        </p:blipFill>
        <p:spPr bwMode="auto">
          <a:xfrm>
            <a:off x="0" y="0"/>
            <a:ext cx="1547664" cy="2257190"/>
          </a:xfrm>
          <a:prstGeom prst="rect">
            <a:avLst/>
          </a:prstGeom>
          <a:noFill/>
        </p:spPr>
      </p:pic>
      <p:pic>
        <p:nvPicPr>
          <p:cNvPr id="3076" name="Picture 4" descr="https://s0.showslide.ru/s_slide/4a24/773a2c17-6631-4862-8046-937ee2abd522.jpeg"/>
          <p:cNvPicPr>
            <a:picLocks noChangeAspect="1" noChangeArrowheads="1"/>
          </p:cNvPicPr>
          <p:nvPr/>
        </p:nvPicPr>
        <p:blipFill>
          <a:blip r:embed="rId3" cstate="print"/>
          <a:srcRect l="36486" t="32887" r="39889" b="25114"/>
          <a:stretch>
            <a:fillRect/>
          </a:stretch>
        </p:blipFill>
        <p:spPr bwMode="auto">
          <a:xfrm>
            <a:off x="2699792" y="0"/>
            <a:ext cx="1653648" cy="2204864"/>
          </a:xfrm>
          <a:prstGeom prst="rect">
            <a:avLst/>
          </a:prstGeom>
          <a:noFill/>
        </p:spPr>
      </p:pic>
      <p:pic>
        <p:nvPicPr>
          <p:cNvPr id="3078" name="Picture 6" descr="https://s0.showslide.ru/s_slide/4a24/773a2c17-6631-4862-8046-937ee2abd522.jpeg"/>
          <p:cNvPicPr>
            <a:picLocks noChangeAspect="1" noChangeArrowheads="1"/>
          </p:cNvPicPr>
          <p:nvPr/>
        </p:nvPicPr>
        <p:blipFill>
          <a:blip r:embed="rId3" cstate="print"/>
          <a:srcRect l="70874" t="36750" r="3538" b="20201"/>
          <a:stretch>
            <a:fillRect/>
          </a:stretch>
        </p:blipFill>
        <p:spPr bwMode="auto">
          <a:xfrm>
            <a:off x="7308304" y="1"/>
            <a:ext cx="1835696" cy="2316304"/>
          </a:xfrm>
          <a:prstGeom prst="rect">
            <a:avLst/>
          </a:prstGeom>
          <a:noFill/>
        </p:spPr>
      </p:pic>
      <p:pic>
        <p:nvPicPr>
          <p:cNvPr id="3080" name="Picture 8" descr="https://cdn.culture.ru/images/366a57a4-2a02-58b4-9208-ef55820f6bb8"/>
          <p:cNvPicPr>
            <a:picLocks noChangeAspect="1" noChangeArrowheads="1"/>
          </p:cNvPicPr>
          <p:nvPr/>
        </p:nvPicPr>
        <p:blipFill>
          <a:blip r:embed="rId4" cstate="print"/>
          <a:srcRect l="54336" t="53549" r="23614" b="7601"/>
          <a:stretch>
            <a:fillRect/>
          </a:stretch>
        </p:blipFill>
        <p:spPr bwMode="auto">
          <a:xfrm>
            <a:off x="5148064" y="0"/>
            <a:ext cx="1728192" cy="22836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ru-RU" i="1" dirty="0"/>
              <a:t>Учитель живет до тех пор, пока он учится,</a:t>
            </a:r>
            <a:endParaRPr lang="ru-RU" dirty="0"/>
          </a:p>
          <a:p>
            <a:pPr algn="r"/>
            <a:r>
              <a:rPr lang="ru-RU" i="1" dirty="0"/>
              <a:t>как только он перестает учиться,</a:t>
            </a:r>
            <a:endParaRPr lang="ru-RU" dirty="0"/>
          </a:p>
          <a:p>
            <a:pPr algn="r"/>
            <a:r>
              <a:rPr lang="ru-RU" i="1" dirty="0"/>
              <a:t>в нем умирает учитель.</a:t>
            </a:r>
            <a:endParaRPr lang="ru-RU" dirty="0"/>
          </a:p>
          <a:p>
            <a:pPr algn="r"/>
            <a:r>
              <a:rPr lang="ru-RU" i="1" dirty="0"/>
              <a:t>К.Д. Ушинский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19405" y="620688"/>
            <a:ext cx="882459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 живет до тех пор, пока он учится,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только он перестает учиться,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нем умирает учитель.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4339" name="Picture 3" descr="https://lib-str.ru/upload/iblock/32c/32c81e70a9c71b3a58ecf1cb56cd25e8.jpg"/>
          <p:cNvPicPr>
            <a:picLocks noChangeAspect="1" noChangeArrowheads="1"/>
          </p:cNvPicPr>
          <p:nvPr/>
        </p:nvPicPr>
        <p:blipFill>
          <a:blip r:embed="rId3" cstate="print"/>
          <a:srcRect r="4094"/>
          <a:stretch>
            <a:fillRect/>
          </a:stretch>
        </p:blipFill>
        <p:spPr bwMode="auto">
          <a:xfrm>
            <a:off x="3275856" y="2708920"/>
            <a:ext cx="5762348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488832" cy="1872208"/>
          </a:xfrm>
          <a:solidFill>
            <a:srgbClr val="31859C">
              <a:alpha val="30196"/>
            </a:srgb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softEdge rad="127000"/>
          </a:effectLst>
        </p:spPr>
        <p:txBody>
          <a:bodyPr>
            <a:normAutofit fontScale="90000"/>
          </a:bodyPr>
          <a:lstStyle/>
          <a:p>
            <a:r>
              <a:rPr lang="ru-RU" dirty="0"/>
              <a:t>Образование </a:t>
            </a:r>
            <a:br>
              <a:rPr lang="ru-RU" dirty="0"/>
            </a:br>
            <a:r>
              <a:rPr lang="ru-RU" dirty="0"/>
              <a:t>в условиях динамичной образовательной среды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3068960"/>
            <a:ext cx="7992888" cy="25922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/>
              <a:t>«ОБРАЗОВАНИЕ ДЛЯ ВСЕХ! </a:t>
            </a:r>
          </a:p>
          <a:p>
            <a:pPr algn="ctr">
              <a:buNone/>
            </a:pPr>
            <a:r>
              <a:rPr lang="ru-RU" sz="4000" dirty="0"/>
              <a:t>ОБРАЗОВАНИЕ     </a:t>
            </a:r>
            <a:r>
              <a:rPr lang="ru-RU" sz="4000" b="1" dirty="0"/>
              <a:t> НА</a:t>
            </a:r>
            <a:r>
              <a:rPr lang="ru-RU" sz="4000" dirty="0"/>
              <a:t>     ВСЮ ЖИЗНЬ!»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3573016"/>
            <a:ext cx="1847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204864"/>
            <a:ext cx="25948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4000" dirty="0"/>
              <a:t>Концепция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3717032"/>
            <a:ext cx="17588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ЧЕРЕЗ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Самообразование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>
            <a:normAutofit/>
          </a:bodyPr>
          <a:lstStyle/>
          <a:p>
            <a:r>
              <a:rPr lang="ru-RU" dirty="0"/>
              <a:t>«самообучение» </a:t>
            </a:r>
          </a:p>
          <a:p>
            <a:pPr>
              <a:buNone/>
            </a:pPr>
            <a:r>
              <a:rPr lang="ru-RU" dirty="0"/>
              <a:t>(в узком смысле - как </a:t>
            </a:r>
            <a:r>
              <a:rPr lang="ru-RU" dirty="0" err="1"/>
              <a:t>самонаучение</a:t>
            </a:r>
            <a:r>
              <a:rPr lang="ru-RU" dirty="0"/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1628800"/>
            <a:ext cx="43204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/>
              <a:t>«</a:t>
            </a:r>
            <a:r>
              <a:rPr lang="ru-RU" sz="3200" dirty="0" err="1"/>
              <a:t>самосозидание</a:t>
            </a:r>
            <a:r>
              <a:rPr lang="ru-RU" sz="3200" dirty="0"/>
              <a:t>» </a:t>
            </a:r>
          </a:p>
          <a:p>
            <a:r>
              <a:rPr lang="ru-RU" sz="3200" dirty="0"/>
              <a:t>(в широком - как «создание себя», «</a:t>
            </a:r>
            <a:r>
              <a:rPr lang="ru-RU" sz="3200" dirty="0" err="1"/>
              <a:t>самостроительство</a:t>
            </a:r>
            <a:r>
              <a:rPr lang="ru-RU" sz="3200" dirty="0"/>
              <a:t>»)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>
            <a:extLst>
              <a:ext uri="{FF2B5EF4-FFF2-40B4-BE49-F238E27FC236}">
                <a16:creationId xmlns:a16="http://schemas.microsoft.com/office/drawing/2014/main" id="{200EBC04-1EA7-49CC-8546-93F71521C8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Потребность в самообразовании: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• Ежедневная работа с информацией. </a:t>
            </a:r>
          </a:p>
          <a:p>
            <a:pPr>
              <a:buNone/>
            </a:pPr>
            <a:r>
              <a:rPr lang="ru-RU" dirty="0"/>
              <a:t>• Желание творчества. </a:t>
            </a:r>
          </a:p>
          <a:p>
            <a:pPr>
              <a:buNone/>
            </a:pPr>
            <a:r>
              <a:rPr lang="ru-RU" dirty="0"/>
              <a:t>• Стремительный рост современной науки</a:t>
            </a:r>
          </a:p>
          <a:p>
            <a:pPr>
              <a:buNone/>
            </a:pPr>
            <a:r>
              <a:rPr lang="ru-RU" dirty="0"/>
              <a:t>• Изменения, происходящие в жизни общества. </a:t>
            </a:r>
          </a:p>
          <a:p>
            <a:pPr>
              <a:buNone/>
            </a:pPr>
            <a:r>
              <a:rPr lang="ru-RU" dirty="0"/>
              <a:t>• Конкуренция. </a:t>
            </a:r>
          </a:p>
          <a:p>
            <a:pPr>
              <a:buNone/>
            </a:pPr>
            <a:r>
              <a:rPr lang="ru-RU" dirty="0"/>
              <a:t>• Общественное мнение. </a:t>
            </a:r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Материальное</a:t>
            </a:r>
            <a:r>
              <a:rPr lang="en-US" dirty="0"/>
              <a:t> </a:t>
            </a:r>
            <a:r>
              <a:rPr lang="en-US" dirty="0" err="1"/>
              <a:t>стимулирование</a:t>
            </a:r>
            <a:r>
              <a:rPr lang="en-US" dirty="0"/>
              <a:t>. </a:t>
            </a:r>
            <a:endParaRPr lang="ru-RU" dirty="0"/>
          </a:p>
          <a:p>
            <a:pPr>
              <a:buNone/>
            </a:pPr>
            <a:r>
              <a:rPr lang="en-US" dirty="0"/>
              <a:t>• </a:t>
            </a:r>
            <a:r>
              <a:rPr lang="en-US" dirty="0" err="1"/>
              <a:t>Интерес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Самообразование</a:t>
            </a:r>
            <a:r>
              <a:rPr lang="ru-RU" dirty="0"/>
              <a:t> –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это целенаправленная работа педагога по расширению и углублению своих теоретических знаний, совершенствованию имеющихся и приобретению новых профессиональных навыков и умений в свете современных требований педагогики и психологии.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2800" b="1" dirty="0"/>
              <a:t>Основные направления самообразования педагога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30963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/>
              <a:t>• профессиональное (предмет преподавания);</a:t>
            </a:r>
          </a:p>
          <a:p>
            <a:pPr>
              <a:buNone/>
            </a:pPr>
            <a:r>
              <a:rPr lang="ru-RU" sz="2000" dirty="0"/>
              <a:t>• психолого-педагогическое (ориентированное на учеников и родителей);</a:t>
            </a:r>
          </a:p>
          <a:p>
            <a:pPr>
              <a:buNone/>
            </a:pPr>
            <a:r>
              <a:rPr lang="ru-RU" sz="2000" dirty="0"/>
              <a:t>• психологическое (имидж, общение, искусство влияния, лидерские качества и др.);</a:t>
            </a:r>
          </a:p>
          <a:p>
            <a:pPr>
              <a:buNone/>
            </a:pPr>
            <a:r>
              <a:rPr lang="ru-RU" sz="2000" dirty="0"/>
              <a:t>• методическое (педагогические технологии, формы, методы и приемы обучения);</a:t>
            </a:r>
          </a:p>
          <a:p>
            <a:pPr>
              <a:buNone/>
            </a:pPr>
            <a:r>
              <a:rPr lang="ru-RU" sz="2000" dirty="0"/>
              <a:t>• правовое;</a:t>
            </a:r>
          </a:p>
          <a:p>
            <a:pPr>
              <a:buNone/>
            </a:pPr>
            <a:r>
              <a:rPr lang="ru-RU" sz="2000" dirty="0"/>
              <a:t>• эстетическое (гуманитарное);</a:t>
            </a:r>
          </a:p>
          <a:p>
            <a:pPr>
              <a:buNone/>
            </a:pPr>
            <a:r>
              <a:rPr lang="ru-RU" sz="2000" dirty="0"/>
              <a:t>• историческое;</a:t>
            </a:r>
          </a:p>
          <a:p>
            <a:pPr>
              <a:buNone/>
            </a:pPr>
            <a:r>
              <a:rPr lang="ru-RU" sz="2000" dirty="0"/>
              <a:t>• иностранные языки;</a:t>
            </a:r>
          </a:p>
          <a:p>
            <a:pPr>
              <a:buNone/>
            </a:pPr>
            <a:r>
              <a:rPr lang="ru-RU" sz="2000" dirty="0"/>
              <a:t>• политическое;</a:t>
            </a:r>
          </a:p>
          <a:p>
            <a:pPr>
              <a:buNone/>
            </a:pPr>
            <a:r>
              <a:rPr lang="ru-RU" sz="2000" dirty="0"/>
              <a:t>• информационно-компьютерные технологии;</a:t>
            </a:r>
          </a:p>
          <a:p>
            <a:pPr>
              <a:buNone/>
            </a:pPr>
            <a:r>
              <a:rPr lang="ru-RU" sz="2000" dirty="0"/>
              <a:t>• охрана здоровья;</a:t>
            </a:r>
          </a:p>
          <a:p>
            <a:pPr>
              <a:buNone/>
            </a:pPr>
            <a:r>
              <a:rPr lang="ru-RU" sz="2000" dirty="0"/>
              <a:t>• интересы и хобби;</a:t>
            </a:r>
          </a:p>
          <a:p>
            <a:pPr>
              <a:buNone/>
            </a:pPr>
            <a:r>
              <a:rPr lang="ru-RU" sz="2000" dirty="0"/>
              <a:t>• …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Принципы планирования и организации самообразования: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844824"/>
            <a:ext cx="723629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- принцип системного подхода в самообразовании;</a:t>
            </a:r>
          </a:p>
          <a:p>
            <a:pPr>
              <a:buNone/>
            </a:pPr>
            <a:r>
              <a:rPr lang="ru-RU" dirty="0"/>
              <a:t>- принцип сознательности усвоения научных идей и практического педагогического опыта;</a:t>
            </a:r>
          </a:p>
          <a:p>
            <a:pPr>
              <a:buNone/>
            </a:pPr>
            <a:r>
              <a:rPr lang="ru-RU" dirty="0"/>
              <a:t>- принцип последовательности и непрерывности в самообразовании;</a:t>
            </a:r>
          </a:p>
          <a:p>
            <a:pPr>
              <a:buNone/>
            </a:pPr>
            <a:r>
              <a:rPr lang="ru-RU" dirty="0"/>
              <a:t>- принцип связи самообразования с практической деятельностью;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4762563_84-p-delovoi-fon-dlya-prezentatsii-powerpoint-134.jpg"/>
          <p:cNvPicPr>
            <a:picLocks noChangeAspect="1"/>
          </p:cNvPicPr>
          <p:nvPr/>
        </p:nvPicPr>
        <p:blipFill>
          <a:blip r:embed="rId2" cstate="print">
            <a:lum bright="30000"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 </a:t>
            </a:r>
            <a:r>
              <a:rPr lang="ru-RU" sz="2800" b="1" dirty="0"/>
              <a:t>Формы и методы контроля и оказания методической помощи педагогам по вопросам самообразования со стороны администрации ОУ: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 Вынесение на педсоветы выступлений и отчетов по проделанной работе, связанной с самообразованием. </a:t>
            </a:r>
          </a:p>
          <a:p>
            <a:pPr lvl="0"/>
            <a:r>
              <a:rPr lang="ru-RU" dirty="0"/>
              <a:t>Организация выступлений педагогов по вопросам обмена опытом самообразования.</a:t>
            </a:r>
          </a:p>
          <a:p>
            <a:r>
              <a:rPr lang="ru-RU" dirty="0"/>
              <a:t>Индивидуальные беседы об основных направлениях самообразования.</a:t>
            </a:r>
          </a:p>
          <a:p>
            <a:r>
              <a:rPr lang="ru-RU" dirty="0"/>
              <a:t>Совместное обсуждение методов изучения трудных разделов и тем программы.    </a:t>
            </a:r>
          </a:p>
          <a:p>
            <a:r>
              <a:rPr lang="ru-RU" dirty="0"/>
              <a:t>Разработка отдельных рекомендаций с целью повышения педагогической эффективности занятий.</a:t>
            </a:r>
          </a:p>
          <a:p>
            <a:r>
              <a:rPr lang="ru-RU" dirty="0"/>
              <a:t>Оказание помощи педагогам в обобщении своего опыта, подготовке докладов по   проблемам педагогики, стимулирование наиболее подготовленных педагогов к научно-исследовательской работе.</a:t>
            </a:r>
          </a:p>
          <a:p>
            <a:r>
              <a:rPr lang="ru-RU" dirty="0"/>
              <a:t>Комплектование и пополнение фонда учреждения литературой по вопросам самообразования и самосовершенствования, а также новинками психолого-педагогической литературы.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837</Words>
  <Application>Microsoft Office PowerPoint</Application>
  <PresentationFormat>Экран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Bahnschrift</vt:lpstr>
      <vt:lpstr>Calibri</vt:lpstr>
      <vt:lpstr>Cambria</vt:lpstr>
      <vt:lpstr>Times New Roman</vt:lpstr>
      <vt:lpstr>Тема Office</vt:lpstr>
      <vt:lpstr>  Самообразование как средство повышения самооценки профессионального роста </vt:lpstr>
      <vt:lpstr>Презентация PowerPoint</vt:lpstr>
      <vt:lpstr>Образование  в условиях динамичной образовательной среды</vt:lpstr>
      <vt:lpstr>Самообразование </vt:lpstr>
      <vt:lpstr>Потребность в самообразовании:</vt:lpstr>
      <vt:lpstr>Самообразование –</vt:lpstr>
      <vt:lpstr>Основные направления самообразования педагога</vt:lpstr>
      <vt:lpstr>Принципы планирования и организации самообразования:</vt:lpstr>
      <vt:lpstr> Формы и методы контроля и оказания методической помощи педагогам по вопросам самообразования со стороны администрации ОУ:</vt:lpstr>
      <vt:lpstr>Формы организации самообразования:</vt:lpstr>
      <vt:lpstr>Технология организации самообразования педагогов</vt:lpstr>
      <vt:lpstr>Технология организации темы самообразования педагогов</vt:lpstr>
      <vt:lpstr>Система работы педагогов над темами самообразования. </vt:lpstr>
      <vt:lpstr>Пример тематики самообразования соответственно опыту и педагогическому стажу. 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Самообразование как средство повышения самооценки профессионального роста </dc:title>
  <dc:creator>XTreme.ws</dc:creator>
  <cp:lastModifiedBy>Metodist4</cp:lastModifiedBy>
  <cp:revision>11</cp:revision>
  <dcterms:created xsi:type="dcterms:W3CDTF">2024-04-11T19:04:37Z</dcterms:created>
  <dcterms:modified xsi:type="dcterms:W3CDTF">2024-04-12T03:52:32Z</dcterms:modified>
</cp:coreProperties>
</file>