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1" r:id="rId2"/>
    <p:sldId id="257" r:id="rId3"/>
    <p:sldId id="272" r:id="rId4"/>
    <p:sldId id="273" r:id="rId5"/>
    <p:sldId id="274" r:id="rId6"/>
    <p:sldId id="275" r:id="rId7"/>
    <p:sldId id="276" r:id="rId8"/>
    <p:sldId id="277" r:id="rId9"/>
    <p:sldId id="278" r:id="rId10"/>
    <p:sldId id="279" r:id="rId11"/>
    <p:sldId id="280" r:id="rId12"/>
    <p:sldId id="286" r:id="rId13"/>
    <p:sldId id="287" r:id="rId14"/>
    <p:sldId id="288" r:id="rId15"/>
    <p:sldId id="289" r:id="rId16"/>
    <p:sldId id="290" r:id="rId17"/>
    <p:sldId id="291" r:id="rId18"/>
    <p:sldId id="292" r:id="rId19"/>
    <p:sldId id="293" r:id="rId20"/>
    <p:sldId id="294" r:id="rId21"/>
    <p:sldId id="295" r:id="rId22"/>
    <p:sldId id="297" r:id="rId23"/>
    <p:sldId id="298" r:id="rId24"/>
    <p:sldId id="29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7" autoAdjust="0"/>
    <p:restoredTop sz="94660"/>
  </p:normalViewPr>
  <p:slideViewPr>
    <p:cSldViewPr snapToGrid="0">
      <p:cViewPr varScale="1">
        <p:scale>
          <a:sx n="92" d="100"/>
          <a:sy n="92" d="100"/>
        </p:scale>
        <p:origin x="-102" y="-4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61918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422120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177516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127037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300599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356729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31731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58437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298409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76021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F673DF0-B8D3-4567-98F8-7F564C4E666A}" type="datetimeFigureOut">
              <a:rPr lang="ru-RU" smtClean="0"/>
              <a:pPr/>
              <a:t>26.01.2024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2285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73DF0-B8D3-4567-98F8-7F564C4E666A}" type="datetimeFigureOut">
              <a:rPr lang="ru-RU" smtClean="0"/>
              <a:pPr/>
              <a:t>26.01.2024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DE305-82FF-431C-90B2-10062C178938}" type="slidenum">
              <a:rPr lang="ru-RU" smtClean="0"/>
              <a:pPr/>
              <a:t>‹#›</a:t>
            </a:fld>
            <a:endParaRPr lang="ru-RU"/>
          </a:p>
        </p:txBody>
      </p:sp>
    </p:spTree>
    <p:extLst>
      <p:ext uri="{BB962C8B-B14F-4D97-AF65-F5344CB8AC3E}">
        <p14:creationId xmlns="" xmlns:p14="http://schemas.microsoft.com/office/powerpoint/2010/main" val="21999227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roshkolu.ru/golink/romanev.ucoz.ru/index/uchiteljam/0-48"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914400" y="1571612"/>
            <a:ext cx="10363200" cy="2428892"/>
          </a:xfrm>
        </p:spPr>
        <p:txBody>
          <a:bodyPr>
            <a:normAutofit/>
          </a:bodyPr>
          <a:lstStyle/>
          <a:p>
            <a:pPr eaLnBrk="1" hangingPunct="1">
              <a:defRPr/>
            </a:pPr>
            <a:r>
              <a:rPr lang="ru-RU" sz="5400" b="1" dirty="0" smtClean="0">
                <a:effectLst/>
                <a:latin typeface="Times New Roman" pitchFamily="18" charset="0"/>
                <a:cs typeface="Times New Roman" pitchFamily="18" charset="0"/>
              </a:rPr>
              <a:t>Анализ и самоанализ урока по ФГОС</a:t>
            </a:r>
            <a:endParaRPr lang="ru-RU" sz="5400" b="1" dirty="0" smtClean="0">
              <a:latin typeface="Times New Roman" pitchFamily="18" charset="0"/>
              <a:cs typeface="Times New Roman" pitchFamily="18" charset="0"/>
            </a:endParaRPr>
          </a:p>
        </p:txBody>
      </p:sp>
      <p:sp>
        <p:nvSpPr>
          <p:cNvPr id="3" name="Прямоугольник 2"/>
          <p:cNvSpPr/>
          <p:nvPr/>
        </p:nvSpPr>
        <p:spPr>
          <a:xfrm>
            <a:off x="5366658" y="5130578"/>
            <a:ext cx="6096000" cy="646331"/>
          </a:xfrm>
          <a:prstGeom prst="rect">
            <a:avLst/>
          </a:prstGeom>
        </p:spPr>
        <p:txBody>
          <a:bodyPr>
            <a:spAutoFit/>
          </a:bodyPr>
          <a:lstStyle/>
          <a:p>
            <a:r>
              <a:rPr lang="ru-RU" b="1" dirty="0" smtClean="0">
                <a:latin typeface="Times New Roman" panose="02020603050405020304" pitchFamily="18" charset="0"/>
                <a:ea typeface="PT Astra Serif" panose="020A0603040505020204" pitchFamily="18" charset="-52"/>
                <a:cs typeface="Times New Roman" panose="02020603050405020304" pitchFamily="18" charset="0"/>
              </a:rPr>
              <a:t> учитель начальных классов высшей категории </a:t>
            </a:r>
            <a:br>
              <a:rPr lang="ru-RU" b="1" dirty="0" smtClean="0">
                <a:latin typeface="Times New Roman" panose="02020603050405020304" pitchFamily="18" charset="0"/>
                <a:ea typeface="PT Astra Serif" panose="020A0603040505020204" pitchFamily="18" charset="-52"/>
                <a:cs typeface="Times New Roman" panose="02020603050405020304" pitchFamily="18" charset="0"/>
              </a:rPr>
            </a:br>
            <a:r>
              <a:rPr lang="ru-RU" b="1" dirty="0" smtClean="0">
                <a:latin typeface="Times New Roman" panose="02020603050405020304" pitchFamily="18" charset="0"/>
                <a:ea typeface="PT Astra Serif" panose="020A0603040505020204" pitchFamily="18" charset="-52"/>
                <a:cs typeface="Times New Roman" panose="02020603050405020304" pitchFamily="18" charset="0"/>
              </a:rPr>
              <a:t>Осадчук Т.И.</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Цель анализа </a:t>
            </a:r>
            <a:endParaRPr kumimoji="0" lang="ru-RU" sz="4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Прямоугольник 2"/>
          <p:cNvSpPr/>
          <p:nvPr/>
        </p:nvSpPr>
        <p:spPr>
          <a:xfrm>
            <a:off x="507093" y="1091067"/>
            <a:ext cx="7920038" cy="954107"/>
          </a:xfrm>
          <a:prstGeom prst="rect">
            <a:avLst/>
          </a:prstGeom>
          <a:gradFill>
            <a:gsLst>
              <a:gs pos="0">
                <a:schemeClr val="bg1"/>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sz="2800" b="1" i="1" dirty="0" smtClean="0">
                <a:latin typeface="Times New Roman" pitchFamily="18" charset="0"/>
                <a:cs typeface="Times New Roman" pitchFamily="18" charset="0"/>
              </a:rPr>
              <a:t>Выявлении </a:t>
            </a:r>
            <a:r>
              <a:rPr lang="ru-RU" sz="2800" b="1" i="1" dirty="0">
                <a:latin typeface="Times New Roman" pitchFamily="18" charset="0"/>
                <a:cs typeface="Times New Roman" pitchFamily="18" charset="0"/>
              </a:rPr>
              <a:t>методов и приемов организации деятельности учителя и учащихся на уроке</a:t>
            </a:r>
          </a:p>
        </p:txBody>
      </p:sp>
      <p:sp>
        <p:nvSpPr>
          <p:cNvPr id="4" name="Стрелка вниз 3"/>
          <p:cNvSpPr/>
          <p:nvPr/>
        </p:nvSpPr>
        <p:spPr>
          <a:xfrm>
            <a:off x="1441904" y="2471738"/>
            <a:ext cx="1366838" cy="1800225"/>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5" name="Прямоугольник 4"/>
          <p:cNvSpPr/>
          <p:nvPr/>
        </p:nvSpPr>
        <p:spPr>
          <a:xfrm>
            <a:off x="1187450" y="4941888"/>
            <a:ext cx="6913563"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sz="3600" b="1" dirty="0"/>
              <a:t>приводят или не приводят </a:t>
            </a:r>
          </a:p>
          <a:p>
            <a:pPr algn="ctr">
              <a:defRPr/>
            </a:pPr>
            <a:r>
              <a:rPr lang="ru-RU" sz="3600" b="1" dirty="0">
                <a:solidFill>
                  <a:srgbClr val="FF0000"/>
                </a:solidFill>
              </a:rPr>
              <a:t>к позитивным результатам</a:t>
            </a:r>
          </a:p>
        </p:txBody>
      </p:sp>
      <p:sp>
        <p:nvSpPr>
          <p:cNvPr id="6" name="Овал 5"/>
          <p:cNvSpPr/>
          <p:nvPr/>
        </p:nvSpPr>
        <p:spPr>
          <a:xfrm>
            <a:off x="4219349" y="2442029"/>
            <a:ext cx="3671887" cy="19526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поиск резервов повышения эффективности работы учителя и учащихся</a:t>
            </a:r>
          </a:p>
        </p:txBody>
      </p:sp>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013371" y="178356"/>
            <a:ext cx="2926524" cy="1951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38830" y="0"/>
            <a:ext cx="11067369" cy="868363"/>
          </a:xfrm>
          <a:prstGeom prst="rect">
            <a:avLst/>
          </a:prstGeo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Система дидактических принципов в рамках </a:t>
            </a:r>
            <a:r>
              <a:rPr kumimoji="0" lang="ru-RU" sz="3600" b="1" i="1" u="none" strike="noStrike" kern="1200" cap="none" spc="0" normalizeH="0" baseline="0" noProof="0" dirty="0" err="1" smtClean="0">
                <a:ln>
                  <a:noFill/>
                </a:ln>
                <a:effectLst/>
                <a:uLnTx/>
                <a:uFillTx/>
                <a:latin typeface="Times New Roman" pitchFamily="18" charset="0"/>
                <a:ea typeface="+mj-ea"/>
                <a:cs typeface="Times New Roman" pitchFamily="18" charset="0"/>
              </a:rPr>
              <a:t>системно-деятельностного</a:t>
            </a:r>
            <a:r>
              <a:rPr kumimoji="0" lang="ru-RU" sz="3600" b="1" i="1" u="none" strike="noStrike" kern="1200" cap="none" spc="0" normalizeH="0" baseline="0" noProof="0" dirty="0" smtClean="0">
                <a:ln>
                  <a:noFill/>
                </a:ln>
                <a:effectLst/>
                <a:uLnTx/>
                <a:uFillTx/>
                <a:latin typeface="Times New Roman" pitchFamily="18" charset="0"/>
                <a:ea typeface="+mj-ea"/>
                <a:cs typeface="Times New Roman" pitchFamily="18" charset="0"/>
              </a:rPr>
              <a:t> подхода </a:t>
            </a:r>
            <a:r>
              <a:rPr kumimoji="0" lang="ru-RU" sz="3600" b="0" i="0" u="none" strike="noStrike" kern="1200" cap="none" spc="0" normalizeH="0" baseline="0" noProof="0" dirty="0" smtClean="0">
                <a:ln>
                  <a:noFill/>
                </a:ln>
                <a:effectLst/>
                <a:uLnTx/>
                <a:uFillTx/>
                <a:latin typeface="+mj-lt"/>
                <a:ea typeface="+mj-ea"/>
                <a:cs typeface="+mj-cs"/>
              </a:rPr>
              <a:t/>
            </a:r>
            <a:br>
              <a:rPr kumimoji="0" lang="ru-RU" sz="3600" b="0" i="0" u="none" strike="noStrike" kern="1200" cap="none" spc="0" normalizeH="0" baseline="0" noProof="0" dirty="0" smtClean="0">
                <a:ln>
                  <a:noFill/>
                </a:ln>
                <a:effectLst/>
                <a:uLnTx/>
                <a:uFillTx/>
                <a:latin typeface="+mj-lt"/>
                <a:ea typeface="+mj-ea"/>
                <a:cs typeface="+mj-cs"/>
              </a:rPr>
            </a:br>
            <a:endParaRPr kumimoji="0" lang="ru-RU" sz="3600" b="0" i="0" u="none" strike="noStrike" kern="1200" cap="none" spc="0" normalizeH="0" baseline="0" noProof="0" dirty="0" smtClean="0">
              <a:ln>
                <a:noFill/>
              </a:ln>
              <a:effectLst/>
              <a:uLnTx/>
              <a:uFillTx/>
              <a:latin typeface="+mj-lt"/>
              <a:ea typeface="+mj-ea"/>
              <a:cs typeface="+mj-cs"/>
            </a:endParaRPr>
          </a:p>
        </p:txBody>
      </p:sp>
      <p:sp>
        <p:nvSpPr>
          <p:cNvPr id="3" name="Прямоугольник 2"/>
          <p:cNvSpPr/>
          <p:nvPr/>
        </p:nvSpPr>
        <p:spPr>
          <a:xfrm>
            <a:off x="3143023" y="1164134"/>
            <a:ext cx="8722405" cy="5693866"/>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p:spPr>
        <p:style>
          <a:lnRef idx="1">
            <a:schemeClr val="dk1"/>
          </a:lnRef>
          <a:fillRef idx="2">
            <a:schemeClr val="dk1"/>
          </a:fillRef>
          <a:effectRef idx="1">
            <a:schemeClr val="dk1"/>
          </a:effectRef>
          <a:fontRef idx="minor">
            <a:schemeClr val="dk1"/>
          </a:fontRef>
        </p:style>
        <p:txBody>
          <a:bodyPr wrap="square">
            <a:spAutoFit/>
          </a:bodyPr>
          <a:lstStyle/>
          <a:p>
            <a:pPr>
              <a:defRPr/>
            </a:pPr>
            <a:r>
              <a:rPr lang="ru-RU" sz="2800" b="1" i="1" dirty="0">
                <a:solidFill>
                  <a:srgbClr val="FF0000"/>
                </a:solidFill>
                <a:latin typeface="Times New Roman" pitchFamily="18" charset="0"/>
                <a:cs typeface="Times New Roman" pitchFamily="18" charset="0"/>
              </a:rPr>
              <a:t>1) Принцип деятельности</a:t>
            </a:r>
            <a:r>
              <a:rPr lang="ru-RU" sz="2800" i="1" dirty="0">
                <a:solidFill>
                  <a:srgbClr val="FF0000"/>
                </a:solidFill>
                <a:latin typeface="Times New Roman" pitchFamily="18" charset="0"/>
                <a:cs typeface="Times New Roman" pitchFamily="18" charset="0"/>
              </a:rPr>
              <a:t> – </a:t>
            </a:r>
            <a:r>
              <a:rPr lang="ru-RU" sz="2800" i="1" dirty="0">
                <a:solidFill>
                  <a:srgbClr val="333333"/>
                </a:solidFill>
                <a:latin typeface="Times New Roman" pitchFamily="18" charset="0"/>
                <a:cs typeface="Times New Roman" pitchFamily="18" charset="0"/>
              </a:rPr>
              <a:t>заключается в том, что ученик, получая знания не в готовом виде, а добывая их сам, осознает при этом содержание и формы своей учебной деятельности, понимает и принимает систему ее норм, активно участвует в их совершенствовании, что способствует активному успешному формированию его общекультурных и деятельностных способностей, общеучебных умений.</a:t>
            </a:r>
          </a:p>
          <a:p>
            <a:pPr>
              <a:defRPr/>
            </a:pPr>
            <a:r>
              <a:rPr lang="ru-RU" sz="2800" b="1" i="1" dirty="0">
                <a:solidFill>
                  <a:srgbClr val="FF0000"/>
                </a:solidFill>
                <a:latin typeface="Times New Roman" pitchFamily="18" charset="0"/>
                <a:cs typeface="Times New Roman" pitchFamily="18" charset="0"/>
              </a:rPr>
              <a:t>2) Принцип непрерывности </a:t>
            </a:r>
            <a:r>
              <a:rPr lang="ru-RU" sz="2800" i="1" dirty="0">
                <a:solidFill>
                  <a:srgbClr val="333333"/>
                </a:solidFill>
                <a:latin typeface="Times New Roman" pitchFamily="18" charset="0"/>
                <a:cs typeface="Times New Roman" pitchFamily="18" charset="0"/>
              </a:rPr>
              <a:t>– означает преемственность между всеми ступенями и этапами обучения на уровне технологии, содержания и методик с учетом возрастных психологических особенностей развития детей.</a:t>
            </a:r>
          </a:p>
        </p:txBody>
      </p:sp>
      <p:pic>
        <p:nvPicPr>
          <p:cNvPr id="4" name="Picture 2" descr="https://static.wixstatic.com/media/6f4149_ab638c8b0be14eba92033b6907411652~mv2.png/v1/fill/w_2500,h_2343,al_c/6f4149_ab638c8b0be14eba92033b6907411652~mv2.png"/>
          <p:cNvPicPr>
            <a:picLocks noChangeAspect="1" noChangeArrowheads="1"/>
          </p:cNvPicPr>
          <p:nvPr/>
        </p:nvPicPr>
        <p:blipFill>
          <a:blip r:embed="rId2" cstate="print"/>
          <a:srcRect/>
          <a:stretch>
            <a:fillRect/>
          </a:stretch>
        </p:blipFill>
        <p:spPr bwMode="auto">
          <a:xfrm>
            <a:off x="-108520" y="1196752"/>
            <a:ext cx="4248472" cy="527811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48822" y="149679"/>
            <a:ext cx="10191749" cy="868363"/>
          </a:xfrm>
        </p:spPr>
        <p:txBody>
          <a:bodyPr>
            <a:normAutofit fontScale="90000"/>
          </a:bodyPr>
          <a:lstStyle/>
          <a:p>
            <a:r>
              <a:rPr lang="ru-RU" sz="3600" b="1" i="1" dirty="0" smtClean="0">
                <a:latin typeface="Times New Roman" pitchFamily="18" charset="0"/>
                <a:cs typeface="Times New Roman" pitchFamily="18" charset="0"/>
              </a:rPr>
              <a:t>Система дидактических принципов в рамках системно-деятельностного подхода </a:t>
            </a:r>
            <a:r>
              <a:rPr lang="ru-RU" sz="2400" b="1" dirty="0" smtClean="0">
                <a:solidFill>
                  <a:srgbClr val="333333"/>
                </a:solidFill>
                <a:latin typeface="Times New Roman" pitchFamily="18" charset="0"/>
                <a:cs typeface="Times New Roman" pitchFamily="18" charset="0"/>
              </a:rPr>
              <a:t/>
            </a:r>
            <a:br>
              <a:rPr lang="ru-RU" sz="2400" b="1" dirty="0" smtClean="0">
                <a:solidFill>
                  <a:srgbClr val="333333"/>
                </a:solidFill>
                <a:latin typeface="Times New Roman" pitchFamily="18" charset="0"/>
                <a:cs typeface="Times New Roman" pitchFamily="18" charset="0"/>
              </a:rPr>
            </a:br>
            <a:endParaRPr lang="ru-RU" sz="2400" b="1" dirty="0" smtClean="0">
              <a:solidFill>
                <a:srgbClr val="333333"/>
              </a:solidFill>
              <a:latin typeface="Times New Roman" pitchFamily="18" charset="0"/>
              <a:cs typeface="Times New Roman" pitchFamily="18" charset="0"/>
            </a:endParaRPr>
          </a:p>
        </p:txBody>
      </p:sp>
      <p:sp>
        <p:nvSpPr>
          <p:cNvPr id="3" name="Прямоугольник 2"/>
          <p:cNvSpPr/>
          <p:nvPr/>
        </p:nvSpPr>
        <p:spPr>
          <a:xfrm>
            <a:off x="2256367" y="3439659"/>
            <a:ext cx="9935633" cy="3108543"/>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1">
            <a:schemeClr val="dk1"/>
          </a:lnRef>
          <a:fillRef idx="2">
            <a:schemeClr val="dk1"/>
          </a:fillRef>
          <a:effectRef idx="1">
            <a:schemeClr val="dk1"/>
          </a:effectRef>
          <a:fontRef idx="minor">
            <a:schemeClr val="dk1"/>
          </a:fontRef>
        </p:style>
        <p:txBody>
          <a:bodyPr>
            <a:spAutoFit/>
          </a:bodyPr>
          <a:lstStyle/>
          <a:p>
            <a:pPr>
              <a:defRPr/>
            </a:pPr>
            <a:r>
              <a:rPr lang="ru-RU" sz="2400" dirty="0">
                <a:solidFill>
                  <a:srgbClr val="333333"/>
                </a:solidFill>
              </a:rPr>
              <a:t> </a:t>
            </a:r>
            <a:r>
              <a:rPr lang="ru-RU" sz="2400" b="1" dirty="0">
                <a:solidFill>
                  <a:srgbClr val="FF0000"/>
                </a:solidFill>
              </a:rPr>
              <a:t>4) Принцип минимакса</a:t>
            </a:r>
            <a:r>
              <a:rPr lang="ru-RU" sz="2400" dirty="0">
                <a:solidFill>
                  <a:srgbClr val="FF0000"/>
                </a:solidFill>
              </a:rPr>
              <a:t> </a:t>
            </a:r>
            <a:r>
              <a:rPr lang="ru-RU" sz="2400" dirty="0">
                <a:solidFill>
                  <a:srgbClr val="333333"/>
                </a:solidFill>
              </a:rPr>
              <a:t>– </a:t>
            </a:r>
            <a:r>
              <a:rPr lang="ru-RU" sz="2800" i="1" dirty="0">
                <a:solidFill>
                  <a:srgbClr val="333333"/>
                </a:solidFill>
              </a:rPr>
              <a:t>заключается в следующем: школа должна предложить ученику возможность освоения содержания образования на максимальном для него уровне (определяемом зоной ближайшего развития возрастной группы) и обеспечить при этом его усвоение на уровне социально безопасного минимума (государственного стандарта знаний).</a:t>
            </a:r>
          </a:p>
        </p:txBody>
      </p:sp>
      <p:sp>
        <p:nvSpPr>
          <p:cNvPr id="4" name="Прямоугольник 3"/>
          <p:cNvSpPr/>
          <p:nvPr/>
        </p:nvSpPr>
        <p:spPr>
          <a:xfrm>
            <a:off x="2253343" y="1009652"/>
            <a:ext cx="9938657" cy="2246769"/>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1">
            <a:schemeClr val="dk1"/>
          </a:lnRef>
          <a:fillRef idx="2">
            <a:schemeClr val="dk1"/>
          </a:fillRef>
          <a:effectRef idx="1">
            <a:schemeClr val="dk1"/>
          </a:effectRef>
          <a:fontRef idx="minor">
            <a:schemeClr val="dk1"/>
          </a:fontRef>
        </p:style>
        <p:txBody>
          <a:bodyPr wrap="square">
            <a:spAutoFit/>
          </a:bodyPr>
          <a:lstStyle/>
          <a:p>
            <a:pPr>
              <a:defRPr/>
            </a:pPr>
            <a:r>
              <a:rPr lang="ru-RU" sz="2800" b="1" i="1" dirty="0">
                <a:solidFill>
                  <a:srgbClr val="FF0000"/>
                </a:solidFill>
              </a:rPr>
              <a:t>3) Принцип целостности</a:t>
            </a:r>
            <a:r>
              <a:rPr lang="ru-RU" sz="2800" i="1" dirty="0">
                <a:solidFill>
                  <a:srgbClr val="FF0000"/>
                </a:solidFill>
              </a:rPr>
              <a:t> </a:t>
            </a:r>
            <a:r>
              <a:rPr lang="ru-RU" sz="2800" i="1" dirty="0">
                <a:solidFill>
                  <a:srgbClr val="333333"/>
                </a:solidFill>
              </a:rPr>
              <a:t>– предполагает формирование учащимися обобщенного системного представления о мире (природе, обществе, самом себе, социокультурном мире и мире деятельности, о роли и месте каждой науки в системе наук).</a:t>
            </a:r>
          </a:p>
        </p:txBody>
      </p:sp>
      <p:pic>
        <p:nvPicPr>
          <p:cNvPr id="6" name="Picture 2" descr="https://static.wixstatic.com/media/6f4149_ab638c8b0be14eba92033b6907411652~mv2.png/v1/fill/w_2500,h_2343,al_c/6f4149_ab638c8b0be14eba92033b6907411652~mv2.png"/>
          <p:cNvPicPr>
            <a:picLocks noChangeAspect="1" noChangeArrowheads="1"/>
          </p:cNvPicPr>
          <p:nvPr/>
        </p:nvPicPr>
        <p:blipFill>
          <a:blip r:embed="rId2" cstate="print"/>
          <a:srcRect/>
          <a:stretch>
            <a:fillRect/>
          </a:stretch>
        </p:blipFill>
        <p:spPr bwMode="auto">
          <a:xfrm>
            <a:off x="-373293" y="1632857"/>
            <a:ext cx="4411893" cy="40821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527051" y="404813"/>
            <a:ext cx="10191749" cy="868362"/>
          </a:xfrm>
        </p:spPr>
        <p:txBody>
          <a:bodyPr>
            <a:noAutofit/>
          </a:bodyPr>
          <a:lstStyle/>
          <a:p>
            <a:r>
              <a:rPr lang="ru-RU" sz="2800" b="1" i="1" dirty="0" smtClean="0">
                <a:latin typeface="Times New Roman" pitchFamily="18" charset="0"/>
                <a:cs typeface="Times New Roman" pitchFamily="18" charset="0"/>
              </a:rPr>
              <a:t>Система дидактических принципов в рамках системно-деятельностного подхода </a:t>
            </a:r>
            <a:br>
              <a:rPr lang="ru-RU" sz="2800" b="1" i="1" dirty="0" smtClean="0">
                <a:latin typeface="Times New Roman" pitchFamily="18" charset="0"/>
                <a:cs typeface="Times New Roman" pitchFamily="18" charset="0"/>
              </a:rPr>
            </a:br>
            <a:endParaRPr lang="ru-RU" sz="2800" b="1" i="1" dirty="0" smtClean="0">
              <a:latin typeface="Times New Roman" pitchFamily="18" charset="0"/>
              <a:cs typeface="Times New Roman" pitchFamily="18" charset="0"/>
            </a:endParaRPr>
          </a:p>
        </p:txBody>
      </p:sp>
      <p:sp>
        <p:nvSpPr>
          <p:cNvPr id="3" name="Прямоугольник 2"/>
          <p:cNvSpPr/>
          <p:nvPr/>
        </p:nvSpPr>
        <p:spPr>
          <a:xfrm>
            <a:off x="3602567" y="1241426"/>
            <a:ext cx="8553451" cy="5262979"/>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1"/>
            <a:tileRect/>
          </a:gradFill>
        </p:spPr>
        <p:style>
          <a:lnRef idx="1">
            <a:schemeClr val="dk1"/>
          </a:lnRef>
          <a:fillRef idx="2">
            <a:schemeClr val="dk1"/>
          </a:fillRef>
          <a:effectRef idx="1">
            <a:schemeClr val="dk1"/>
          </a:effectRef>
          <a:fontRef idx="minor">
            <a:schemeClr val="dk1"/>
          </a:fontRef>
        </p:style>
        <p:txBody>
          <a:bodyPr>
            <a:spAutoFit/>
          </a:bodyPr>
          <a:lstStyle/>
          <a:p>
            <a:pPr>
              <a:defRPr/>
            </a:pPr>
            <a:r>
              <a:rPr lang="ru-RU" sz="2000" dirty="0">
                <a:solidFill>
                  <a:srgbClr val="FF0000"/>
                </a:solidFill>
              </a:rPr>
              <a:t> </a:t>
            </a:r>
            <a:r>
              <a:rPr lang="ru-RU" sz="2400" b="1" i="1" dirty="0">
                <a:solidFill>
                  <a:srgbClr val="FF0000"/>
                </a:solidFill>
              </a:rPr>
              <a:t>5) Принцип психологической комфортности</a:t>
            </a:r>
            <a:r>
              <a:rPr lang="ru-RU" sz="2400" i="1" dirty="0">
                <a:solidFill>
                  <a:srgbClr val="FF0000"/>
                </a:solidFill>
              </a:rPr>
              <a:t> </a:t>
            </a:r>
            <a:r>
              <a:rPr lang="ru-RU" sz="2400" i="1" dirty="0">
                <a:solidFill>
                  <a:srgbClr val="333333"/>
                </a:solidFill>
              </a:rPr>
              <a:t>– предполагает снятие всех стрессообразующих факторов учебного процесса, создание в школе и на уроках доброжелательной атмосферы, ориентированной на реализацию идей педагогики сотрудничества, развитие диалоговых форм общения.</a:t>
            </a:r>
          </a:p>
          <a:p>
            <a:pPr>
              <a:defRPr/>
            </a:pPr>
            <a:r>
              <a:rPr lang="ru-RU" sz="2400" i="1" dirty="0">
                <a:solidFill>
                  <a:srgbClr val="333333"/>
                </a:solidFill>
              </a:rPr>
              <a:t> </a:t>
            </a:r>
            <a:r>
              <a:rPr lang="ru-RU" sz="2400" b="1" i="1" dirty="0">
                <a:solidFill>
                  <a:srgbClr val="FF0000"/>
                </a:solidFill>
              </a:rPr>
              <a:t>6) Принцип вариативности</a:t>
            </a:r>
            <a:r>
              <a:rPr lang="ru-RU" sz="2400" i="1" dirty="0">
                <a:solidFill>
                  <a:srgbClr val="FF0000"/>
                </a:solidFill>
              </a:rPr>
              <a:t> – </a:t>
            </a:r>
            <a:r>
              <a:rPr lang="ru-RU" sz="2400" i="1" dirty="0">
                <a:solidFill>
                  <a:srgbClr val="333333"/>
                </a:solidFill>
              </a:rPr>
              <a:t>предполагает формирование учащимися способностей к систематическому перебору вариантов и адекватному принятию решений в ситуациях выбора.</a:t>
            </a:r>
          </a:p>
          <a:p>
            <a:pPr>
              <a:defRPr/>
            </a:pPr>
            <a:r>
              <a:rPr lang="ru-RU" sz="2400" i="1" dirty="0">
                <a:solidFill>
                  <a:srgbClr val="FF0000"/>
                </a:solidFill>
              </a:rPr>
              <a:t> </a:t>
            </a:r>
            <a:r>
              <a:rPr lang="ru-RU" sz="2400" b="1" i="1" dirty="0">
                <a:solidFill>
                  <a:srgbClr val="FF0000"/>
                </a:solidFill>
              </a:rPr>
              <a:t>7) Принцип творчества</a:t>
            </a:r>
            <a:r>
              <a:rPr lang="ru-RU" sz="2400" i="1" dirty="0">
                <a:solidFill>
                  <a:srgbClr val="FF0000"/>
                </a:solidFill>
              </a:rPr>
              <a:t> – </a:t>
            </a:r>
            <a:r>
              <a:rPr lang="ru-RU" sz="2400" i="1" dirty="0">
                <a:solidFill>
                  <a:srgbClr val="333333"/>
                </a:solidFill>
              </a:rPr>
              <a:t>означает максимальную ориентацию на творческое начало в образовательном процессе, приобретение учащимся собственного опыта творческой деятельности</a:t>
            </a:r>
            <a:endParaRPr lang="ru-RU" sz="2400" i="1" dirty="0"/>
          </a:p>
        </p:txBody>
      </p:sp>
      <p:pic>
        <p:nvPicPr>
          <p:cNvPr id="5" name="Picture 2" descr="https://static.wixstatic.com/media/6f4149_ab638c8b0be14eba92033b6907411652~mv2.png/v1/fill/w_2500,h_2343,al_c/6f4149_ab638c8b0be14eba92033b6907411652~mv2.png"/>
          <p:cNvPicPr>
            <a:picLocks noChangeAspect="1" noChangeArrowheads="1"/>
          </p:cNvPicPr>
          <p:nvPr/>
        </p:nvPicPr>
        <p:blipFill>
          <a:blip r:embed="rId2" cstate="print"/>
          <a:srcRect/>
          <a:stretch>
            <a:fillRect/>
          </a:stretch>
        </p:blipFill>
        <p:spPr bwMode="auto">
          <a:xfrm>
            <a:off x="-144693" y="1467884"/>
            <a:ext cx="5376597" cy="50097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59972" y="201839"/>
            <a:ext cx="10515600" cy="1325563"/>
          </a:xfrm>
        </p:spPr>
        <p:txBody>
          <a:bodyPr/>
          <a:lstStyle/>
          <a:p>
            <a:pPr eaLnBrk="1" hangingPunct="1"/>
            <a:r>
              <a:rPr lang="ru-RU" b="1" i="1" dirty="0" smtClean="0">
                <a:latin typeface="Times New Roman" pitchFamily="18" charset="0"/>
                <a:cs typeface="Times New Roman" pitchFamily="18" charset="0"/>
              </a:rPr>
              <a:t>Уровни самоанализа урока</a:t>
            </a:r>
          </a:p>
        </p:txBody>
      </p:sp>
      <p:sp>
        <p:nvSpPr>
          <p:cNvPr id="31747" name="Rectangle 3"/>
          <p:cNvSpPr>
            <a:spLocks noGrp="1" noChangeArrowheads="1"/>
          </p:cNvSpPr>
          <p:nvPr>
            <p:ph type="body" idx="1"/>
          </p:nvPr>
        </p:nvSpPr>
        <p:spPr>
          <a:xfrm>
            <a:off x="402771" y="1444625"/>
            <a:ext cx="8958943" cy="4351338"/>
          </a:xfrm>
        </p:spPr>
        <p:txBody>
          <a:bodyPr>
            <a:noAutofit/>
          </a:bodyPr>
          <a:lstStyle/>
          <a:p>
            <a:pPr marL="609600" indent="-609600" eaLnBrk="1" hangingPunct="1">
              <a:lnSpc>
                <a:spcPct val="90000"/>
              </a:lnSpc>
              <a:defRPr/>
            </a:pPr>
            <a:r>
              <a:rPr lang="ru-RU" b="1" i="1" dirty="0" smtClean="0">
                <a:solidFill>
                  <a:srgbClr val="CC0000"/>
                </a:solidFill>
                <a:effectLst>
                  <a:outerShdw blurRad="38100" dist="38100" dir="2700000" algn="tl">
                    <a:srgbClr val="C0C0C0"/>
                  </a:outerShdw>
                </a:effectLst>
              </a:rPr>
              <a:t>Эмоциональный </a:t>
            </a:r>
            <a:r>
              <a:rPr lang="ru-RU" b="1" i="1" dirty="0" smtClean="0"/>
              <a:t>- непроизвольный уровень, (удовлетворенность или неудовлетворенность своей педагогической деятельностью). </a:t>
            </a:r>
          </a:p>
          <a:p>
            <a:pPr marL="609600" indent="-609600" eaLnBrk="1" hangingPunct="1">
              <a:lnSpc>
                <a:spcPct val="90000"/>
              </a:lnSpc>
              <a:defRPr/>
            </a:pPr>
            <a:r>
              <a:rPr lang="ru-RU" b="1" i="1" dirty="0" smtClean="0">
                <a:solidFill>
                  <a:srgbClr val="CC0000"/>
                </a:solidFill>
                <a:effectLst>
                  <a:outerShdw blurRad="38100" dist="38100" dir="2700000" algn="tl">
                    <a:srgbClr val="C0C0C0"/>
                  </a:outerShdw>
                </a:effectLst>
              </a:rPr>
              <a:t>Оценочный-</a:t>
            </a:r>
            <a:r>
              <a:rPr lang="ru-RU" b="1" i="1" dirty="0" smtClean="0"/>
              <a:t> оценка соответствия результата урока намеченной цели и  триединой задачи. </a:t>
            </a:r>
          </a:p>
          <a:p>
            <a:pPr marL="609600" indent="-609600" eaLnBrk="1" hangingPunct="1">
              <a:lnSpc>
                <a:spcPct val="90000"/>
              </a:lnSpc>
              <a:defRPr/>
            </a:pPr>
            <a:r>
              <a:rPr lang="ru-RU" b="1" i="1" dirty="0" smtClean="0">
                <a:solidFill>
                  <a:srgbClr val="CC0000"/>
                </a:solidFill>
                <a:effectLst>
                  <a:outerShdw blurRad="38100" dist="38100" dir="2700000" algn="tl">
                    <a:srgbClr val="C0C0C0"/>
                  </a:outerShdw>
                </a:effectLst>
              </a:rPr>
              <a:t>Методический</a:t>
            </a:r>
            <a:r>
              <a:rPr lang="ru-RU" b="1" i="1" dirty="0" smtClean="0"/>
              <a:t>- анализ урока с позиции существующих требований к уроку. </a:t>
            </a:r>
          </a:p>
          <a:p>
            <a:pPr marL="609600" indent="-609600" eaLnBrk="1" hangingPunct="1">
              <a:lnSpc>
                <a:spcPct val="90000"/>
              </a:lnSpc>
              <a:defRPr/>
            </a:pPr>
            <a:r>
              <a:rPr lang="ru-RU" b="1" i="1" dirty="0" smtClean="0">
                <a:solidFill>
                  <a:srgbClr val="CC0000"/>
                </a:solidFill>
                <a:effectLst>
                  <a:outerShdw blurRad="38100" dist="38100" dir="2700000" algn="tl">
                    <a:srgbClr val="C0C0C0"/>
                  </a:outerShdw>
                </a:effectLst>
              </a:rPr>
              <a:t>Рефлексивный</a:t>
            </a:r>
            <a:r>
              <a:rPr lang="ru-RU" b="1" i="1" dirty="0" smtClean="0"/>
              <a:t>- определяются причинно-следственная связь всех аспектов урока (высший уровень анализа, для осуществления которого необходимо привлечь психолого-педагогическую теорию). </a:t>
            </a:r>
          </a:p>
          <a:p>
            <a:pPr marL="609600" indent="-609600" eaLnBrk="1" hangingPunct="1">
              <a:lnSpc>
                <a:spcPct val="90000"/>
              </a:lnSpc>
              <a:defRPr/>
            </a:pPr>
            <a:endParaRPr lang="ru-RU" i="1" dirty="0" smtClean="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013371" y="178356"/>
            <a:ext cx="2926524" cy="195101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27382" y="1628800"/>
            <a:ext cx="7898162" cy="5040560"/>
          </a:xfrm>
        </p:spPr>
        <p:txBody>
          <a:bodyPr>
            <a:normAutofit fontScale="32500" lnSpcReduction="20000"/>
          </a:bodyPr>
          <a:lstStyle/>
          <a:p>
            <a:r>
              <a:rPr lang="ru-RU" sz="8000" b="1" i="1" dirty="0" smtClean="0">
                <a:ln w="1905"/>
                <a:solidFill>
                  <a:srgbClr val="660066"/>
                </a:solidFill>
                <a:effectLst>
                  <a:innerShdw blurRad="69850" dist="43180" dir="5400000">
                    <a:srgbClr val="000000">
                      <a:alpha val="65000"/>
                    </a:srgbClr>
                  </a:innerShdw>
                </a:effectLst>
              </a:rPr>
              <a:t>-</a:t>
            </a:r>
            <a:r>
              <a:rPr lang="ru-RU" sz="8000" b="1" dirty="0" smtClean="0">
                <a:ln w="1905"/>
                <a:solidFill>
                  <a:srgbClr val="660066"/>
                </a:solidFill>
                <a:effectLst>
                  <a:innerShdw blurRad="69850" dist="43180" dir="5400000">
                    <a:srgbClr val="000000">
                      <a:alpha val="65000"/>
                    </a:srgbClr>
                  </a:innerShdw>
                </a:effectLst>
              </a:rPr>
              <a:t> </a:t>
            </a:r>
            <a:r>
              <a:rPr lang="ru-RU" sz="8000" b="1" i="1" dirty="0" smtClean="0">
                <a:ln w="1905"/>
                <a:solidFill>
                  <a:srgbClr val="660066"/>
                </a:solidFill>
                <a:effectLst>
                  <a:innerShdw blurRad="69850" dist="43180" dir="5400000">
                    <a:srgbClr val="000000">
                      <a:alpha val="65000"/>
                    </a:srgbClr>
                  </a:innerShdw>
                </a:effectLst>
              </a:rPr>
              <a:t>правильно формулировать и ставить цели </a:t>
            </a:r>
            <a:r>
              <a:rPr lang="ru-RU" sz="8000" b="1" i="1" dirty="0" smtClean="0">
                <a:solidFill>
                  <a:schemeClr val="tx1">
                    <a:lumMod val="85000"/>
                    <a:lumOff val="15000"/>
                  </a:schemeClr>
                </a:solidFill>
              </a:rPr>
              <a:t>своей деятельности и деятельности учащихся на уроке;</a:t>
            </a:r>
          </a:p>
          <a:p>
            <a:r>
              <a:rPr lang="ru-RU" sz="8000" dirty="0" smtClean="0"/>
              <a:t> </a:t>
            </a:r>
          </a:p>
          <a:p>
            <a:r>
              <a:rPr lang="ru-RU" sz="8000" b="1" i="1" dirty="0" smtClean="0">
                <a:ln w="1905"/>
                <a:solidFill>
                  <a:srgbClr val="660066"/>
                </a:solidFill>
                <a:effectLst>
                  <a:innerShdw blurRad="69850" dist="43180" dir="5400000">
                    <a:srgbClr val="000000">
                      <a:alpha val="65000"/>
                    </a:srgbClr>
                  </a:innerShdw>
                </a:effectLst>
              </a:rPr>
              <a:t>-</a:t>
            </a:r>
            <a:r>
              <a:rPr lang="ru-RU" sz="8000" b="1" dirty="0" smtClean="0">
                <a:ln w="1905"/>
                <a:solidFill>
                  <a:srgbClr val="660066"/>
                </a:solidFill>
                <a:effectLst>
                  <a:innerShdw blurRad="69850" dist="43180" dir="5400000">
                    <a:srgbClr val="000000">
                      <a:alpha val="65000"/>
                    </a:srgbClr>
                  </a:innerShdw>
                </a:effectLst>
              </a:rPr>
              <a:t> </a:t>
            </a:r>
            <a:r>
              <a:rPr lang="ru-RU" sz="8000" b="1" i="1" dirty="0" smtClean="0">
                <a:ln w="1905"/>
                <a:solidFill>
                  <a:srgbClr val="660066"/>
                </a:solidFill>
                <a:effectLst>
                  <a:innerShdw blurRad="69850" dist="43180" dir="5400000">
                    <a:srgbClr val="000000">
                      <a:alpha val="65000"/>
                    </a:srgbClr>
                  </a:innerShdw>
                </a:effectLst>
              </a:rPr>
              <a:t>развивать умения устанавливать связи </a:t>
            </a:r>
            <a:r>
              <a:rPr lang="ru-RU" sz="8000" b="1" i="1" dirty="0" smtClean="0">
                <a:solidFill>
                  <a:schemeClr val="tx1">
                    <a:lumMod val="85000"/>
                    <a:lumOff val="15000"/>
                  </a:schemeClr>
                </a:solidFill>
              </a:rPr>
              <a:t>между условиями своей педагогической деятельности и средствами достижения целей;</a:t>
            </a:r>
            <a:endParaRPr lang="ru-RU" sz="8000" b="1" dirty="0" smtClean="0">
              <a:solidFill>
                <a:schemeClr val="tx1">
                  <a:lumMod val="85000"/>
                  <a:lumOff val="15000"/>
                </a:schemeClr>
              </a:solidFill>
            </a:endParaRPr>
          </a:p>
          <a:p>
            <a:r>
              <a:rPr lang="ru-RU" sz="8000" dirty="0" smtClean="0"/>
              <a:t> </a:t>
            </a:r>
          </a:p>
          <a:p>
            <a:r>
              <a:rPr lang="ru-RU" sz="8000" b="1" i="1" dirty="0" smtClean="0">
                <a:ln w="1905"/>
                <a:solidFill>
                  <a:srgbClr val="660066"/>
                </a:solidFill>
                <a:effectLst>
                  <a:innerShdw blurRad="69850" dist="43180" dir="5400000">
                    <a:srgbClr val="000000">
                      <a:alpha val="65000"/>
                    </a:srgbClr>
                  </a:innerShdw>
                </a:effectLst>
              </a:rPr>
              <a:t>-</a:t>
            </a:r>
            <a:r>
              <a:rPr lang="ru-RU" sz="8000" b="1" dirty="0" smtClean="0">
                <a:ln w="1905"/>
                <a:solidFill>
                  <a:srgbClr val="660066"/>
                </a:solidFill>
                <a:effectLst>
                  <a:innerShdw blurRad="69850" dist="43180" dir="5400000">
                    <a:srgbClr val="000000">
                      <a:alpha val="65000"/>
                    </a:srgbClr>
                  </a:innerShdw>
                </a:effectLst>
              </a:rPr>
              <a:t> </a:t>
            </a:r>
            <a:r>
              <a:rPr lang="ru-RU" sz="8000" b="1" i="1" dirty="0" smtClean="0">
                <a:ln w="1905"/>
                <a:solidFill>
                  <a:srgbClr val="660066"/>
                </a:solidFill>
                <a:effectLst>
                  <a:innerShdw blurRad="69850" dist="43180" dir="5400000">
                    <a:srgbClr val="000000">
                      <a:alpha val="65000"/>
                    </a:srgbClr>
                  </a:innerShdw>
                </a:effectLst>
              </a:rPr>
              <a:t>формировать умения четко планировать и предвидеть </a:t>
            </a:r>
            <a:r>
              <a:rPr lang="ru-RU" sz="8000" b="1" i="1" dirty="0" smtClean="0">
                <a:solidFill>
                  <a:schemeClr val="tx1">
                    <a:lumMod val="85000"/>
                    <a:lumOff val="15000"/>
                  </a:schemeClr>
                </a:solidFill>
              </a:rPr>
              <a:t>результаты своего педагогического труда;</a:t>
            </a:r>
          </a:p>
          <a:p>
            <a:r>
              <a:rPr lang="ru-RU" sz="8000" b="1" i="1" dirty="0" smtClean="0">
                <a:solidFill>
                  <a:schemeClr val="tx1">
                    <a:lumMod val="85000"/>
                    <a:lumOff val="15000"/>
                  </a:schemeClr>
                </a:solidFill>
              </a:rPr>
              <a:t> </a:t>
            </a:r>
          </a:p>
          <a:p>
            <a:r>
              <a:rPr lang="ru-RU" sz="8000" b="1" i="1" dirty="0" smtClean="0">
                <a:ln w="1905"/>
                <a:solidFill>
                  <a:srgbClr val="660066"/>
                </a:solidFill>
                <a:effectLst>
                  <a:innerShdw blurRad="69850" dist="43180" dir="5400000">
                    <a:srgbClr val="000000">
                      <a:alpha val="65000"/>
                    </a:srgbClr>
                  </a:innerShdw>
                </a:effectLst>
              </a:rPr>
              <a:t>-</a:t>
            </a:r>
            <a:r>
              <a:rPr lang="ru-RU" sz="8000" b="1" dirty="0" smtClean="0">
                <a:ln w="1905"/>
                <a:solidFill>
                  <a:srgbClr val="660066"/>
                </a:solidFill>
                <a:effectLst>
                  <a:innerShdw blurRad="69850" dist="43180" dir="5400000">
                    <a:srgbClr val="000000">
                      <a:alpha val="65000"/>
                    </a:srgbClr>
                  </a:innerShdw>
                </a:effectLst>
              </a:rPr>
              <a:t> </a:t>
            </a:r>
            <a:r>
              <a:rPr lang="ru-RU" sz="8000" b="1" i="1" dirty="0" smtClean="0">
                <a:ln w="1905"/>
                <a:solidFill>
                  <a:srgbClr val="660066"/>
                </a:solidFill>
                <a:effectLst>
                  <a:innerShdw blurRad="69850" dist="43180" dir="5400000">
                    <a:srgbClr val="000000">
                      <a:alpha val="65000"/>
                    </a:srgbClr>
                  </a:innerShdw>
                </a:effectLst>
              </a:rPr>
              <a:t>формировать самосознание ученика,</a:t>
            </a:r>
            <a:r>
              <a:rPr lang="ru-RU" sz="8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8000" b="1" i="1" dirty="0" smtClean="0">
                <a:solidFill>
                  <a:schemeClr val="tx1">
                    <a:lumMod val="85000"/>
                    <a:lumOff val="15000"/>
                  </a:schemeClr>
                </a:solidFill>
              </a:rPr>
              <a:t>когда он начинает видеть связь между способами действий и конечным результатом урока.</a:t>
            </a:r>
            <a:endParaRPr lang="ru-RU" sz="8000" b="1" dirty="0" smtClean="0">
              <a:solidFill>
                <a:schemeClr val="tx1">
                  <a:lumMod val="85000"/>
                  <a:lumOff val="15000"/>
                </a:schemeClr>
              </a:solidFill>
            </a:endParaRPr>
          </a:p>
          <a:p>
            <a:endParaRPr lang="ru-RU" dirty="0"/>
          </a:p>
        </p:txBody>
      </p:sp>
      <p:sp>
        <p:nvSpPr>
          <p:cNvPr id="2" name="Заголовок 1"/>
          <p:cNvSpPr>
            <a:spLocks noGrp="1"/>
          </p:cNvSpPr>
          <p:nvPr>
            <p:ph type="title"/>
          </p:nvPr>
        </p:nvSpPr>
        <p:spPr>
          <a:xfrm>
            <a:off x="1391477" y="0"/>
            <a:ext cx="9448800" cy="1700808"/>
          </a:xfrm>
        </p:spPr>
        <p:txBody>
          <a:bodyPr>
            <a:normAutofit fontScale="90000"/>
            <a:scene3d>
              <a:camera prst="orthographicFront"/>
              <a:lightRig rig="soft" dir="t">
                <a:rot lat="0" lon="0" rev="17220000"/>
              </a:lightRig>
            </a:scene3d>
            <a:sp3d extrusionH="57150" prstMaterial="softEdge">
              <a:bevelT w="57150" h="38100" prst="artDeco"/>
              <a:contourClr>
                <a:schemeClr val="tx2">
                  <a:shade val="50000"/>
                </a:schemeClr>
              </a:contourClr>
            </a:sp3d>
          </a:bodyPr>
          <a:lstStyle/>
          <a:p>
            <a:pPr algn="ctr"/>
            <a:r>
              <a:rPr lang="ru-RU" b="1" i="1" dirty="0" smtClean="0">
                <a:ln w="6350" cap="sq" cmpd="sng">
                  <a:solidFill>
                    <a:srgbClr val="660066"/>
                  </a:solidFill>
                  <a:prstDash val="solid"/>
                  <a:bevel/>
                </a:ln>
                <a:latin typeface="Times New Roman" pitchFamily="18" charset="0"/>
                <a:cs typeface="Times New Roman" pitchFamily="18" charset="0"/>
              </a:rPr>
              <a:t>Самоанализ урока дает возможность:</a:t>
            </a:r>
            <a:endParaRPr lang="ru-RU" b="1" i="1" dirty="0">
              <a:ln w="6350" cap="sq" cmpd="sng">
                <a:solidFill>
                  <a:srgbClr val="660066"/>
                </a:solidFill>
                <a:prstDash val="solid"/>
                <a:bevel/>
              </a:ln>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52114" y="1179842"/>
            <a:ext cx="2926524" cy="195101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b="1" dirty="0" smtClean="0">
                <a:latin typeface="Times New Roman" pitchFamily="18" charset="0"/>
                <a:cs typeface="Times New Roman" pitchFamily="18" charset="0"/>
              </a:rPr>
              <a:t>САМОАНАЛИЗ УРОКА ПО ФГОС</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(1 ВАРИАНТ) </a:t>
            </a:r>
            <a:endParaRPr lang="ru-RU" b="1" dirty="0">
              <a:latin typeface="Times New Roman" pitchFamily="18" charset="0"/>
              <a:cs typeface="Times New Roman" pitchFamily="18" charset="0"/>
            </a:endParaRPr>
          </a:p>
        </p:txBody>
      </p:sp>
      <p:sp>
        <p:nvSpPr>
          <p:cNvPr id="5" name="Содержимое 4"/>
          <p:cNvSpPr>
            <a:spLocks noGrp="1"/>
          </p:cNvSpPr>
          <p:nvPr>
            <p:ph idx="1"/>
          </p:nvPr>
        </p:nvSpPr>
        <p:spPr>
          <a:xfrm>
            <a:off x="838200" y="1825624"/>
            <a:ext cx="7935686" cy="4662261"/>
          </a:xfrm>
        </p:spPr>
        <p:txBody>
          <a:bodyPr>
            <a:normAutofit/>
          </a:bodyPr>
          <a:lstStyle/>
          <a:p>
            <a:r>
              <a:rPr lang="ru-RU" b="1" i="1" dirty="0" smtClean="0">
                <a:latin typeface="Times New Roman" pitchFamily="18" charset="0"/>
                <a:cs typeface="Times New Roman" pitchFamily="18" charset="0"/>
              </a:rPr>
              <a:t>Каково место данного урока в теме? Как данный урок связан с предыдущим, как работает на последующие уроки?</a:t>
            </a:r>
          </a:p>
          <a:p>
            <a:r>
              <a:rPr lang="ru-RU" b="1" i="1" dirty="0" smtClean="0">
                <a:latin typeface="Times New Roman" pitchFamily="18" charset="0"/>
                <a:cs typeface="Times New Roman" pitchFamily="18" charset="0"/>
              </a:rPr>
              <a:t>Каковы цель и задачи урока (образовательная, воспитательная, развивающая)? Какой результат хотелось получить к концу урока?</a:t>
            </a:r>
          </a:p>
          <a:p>
            <a:r>
              <a:rPr lang="ru-RU" b="1" i="1" dirty="0" smtClean="0">
                <a:latin typeface="Times New Roman" pitchFamily="18" charset="0"/>
                <a:cs typeface="Times New Roman" pitchFamily="18" charset="0"/>
              </a:rPr>
              <a:t>Насколько удачно было отобрано содержание урока в соответствии с поставленной целью?</a:t>
            </a:r>
          </a:p>
          <a:p>
            <a:endParaRPr lang="ru-RU" b="1" i="1"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52114" y="1179842"/>
            <a:ext cx="2926524" cy="195101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5172" y="715282"/>
            <a:ext cx="8109857" cy="4351338"/>
          </a:xfrm>
        </p:spPr>
        <p:txBody>
          <a:bodyPr>
            <a:normAutofit fontScale="85000" lnSpcReduction="20000"/>
          </a:bodyPr>
          <a:lstStyle/>
          <a:p>
            <a:r>
              <a:rPr lang="ru-RU" sz="3000" b="1" i="1" dirty="0" smtClean="0">
                <a:latin typeface="Times New Roman" pitchFamily="18" charset="0"/>
                <a:cs typeface="Times New Roman" pitchFamily="18" charset="0"/>
              </a:rPr>
              <a:t>Можно ли считать, что избранное сочетание методов (изложения знаний, закрепления, контроля, стимулирования деятельности), приемов и средств обучения является на уроке оптимальным для данного класса?</a:t>
            </a:r>
          </a:p>
          <a:p>
            <a:r>
              <a:rPr lang="ru-RU" sz="3000" b="1" i="1" dirty="0" smtClean="0">
                <a:latin typeface="Times New Roman" pitchFamily="18" charset="0"/>
                <a:cs typeface="Times New Roman" pitchFamily="18" charset="0"/>
              </a:rPr>
              <a:t>Рационально ли было распределено время на этапы урока?</a:t>
            </a:r>
          </a:p>
          <a:p>
            <a:r>
              <a:rPr lang="ru-RU" sz="3000" b="1" i="1" dirty="0" smtClean="0">
                <a:latin typeface="Times New Roman" pitchFamily="18" charset="0"/>
                <a:cs typeface="Times New Roman" pitchFamily="18" charset="0"/>
              </a:rPr>
              <a:t>Логичны ли были "связки" между этапами урока?</a:t>
            </a:r>
          </a:p>
          <a:p>
            <a:r>
              <a:rPr lang="ru-RU" sz="3000" b="1" i="1" dirty="0" smtClean="0">
                <a:latin typeface="Times New Roman" pitchFamily="18" charset="0"/>
                <a:cs typeface="Times New Roman" pitchFamily="18" charset="0"/>
              </a:rPr>
              <a:t>Какую роль сыграли наглядные пособия в достижении поставленной цели?</a:t>
            </a:r>
          </a:p>
          <a:p>
            <a:r>
              <a:rPr lang="ru-RU" sz="3000" b="1" i="1" dirty="0" smtClean="0">
                <a:latin typeface="Times New Roman" pitchFamily="18" charset="0"/>
                <a:cs typeface="Times New Roman" pitchFamily="18" charset="0"/>
              </a:rPr>
              <a:t>Насколько удачно осуществлялся на уроке контроль за качеством усвоения знаний, умений и коррекция?</a:t>
            </a:r>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20356" y="674914"/>
            <a:ext cx="3471644" cy="231442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3400" y="551996"/>
            <a:ext cx="7413171" cy="5380717"/>
          </a:xfrm>
        </p:spPr>
        <p:txBody>
          <a:bodyPr>
            <a:normAutofit fontScale="92500" lnSpcReduction="20000"/>
          </a:bodyPr>
          <a:lstStyle/>
          <a:p>
            <a:r>
              <a:rPr lang="ru-RU" sz="3300" b="1" i="1" dirty="0" smtClean="0">
                <a:latin typeface="Times New Roman" pitchFamily="18" charset="0"/>
                <a:cs typeface="Times New Roman" pitchFamily="18" charset="0"/>
              </a:rPr>
              <a:t>Правильно ли определен объем и содержание домашнего задания с учетом цели, особенностей класса и качества усвоения материала на уроке?</a:t>
            </a:r>
          </a:p>
          <a:p>
            <a:r>
              <a:rPr lang="ru-RU" sz="3300" b="1" i="1" dirty="0" smtClean="0">
                <a:latin typeface="Times New Roman" pitchFamily="18" charset="0"/>
                <a:cs typeface="Times New Roman" pitchFamily="18" charset="0"/>
              </a:rPr>
              <a:t>Психологическая атмосфера урока. Получили ли учащиеся удовлетворение от урока?</a:t>
            </a:r>
          </a:p>
          <a:p>
            <a:r>
              <a:rPr lang="ru-RU" sz="3300" b="1" i="1" dirty="0" smtClean="0">
                <a:latin typeface="Times New Roman" pitchFamily="18" charset="0"/>
                <a:cs typeface="Times New Roman" pitchFamily="18" charset="0"/>
              </a:rPr>
              <a:t>Как Вы сами оцениваете результаты своего урока? Удалось ли реализовать все поставленные задачи урока? Если не удалось, то почему? Получили ли удовлетворение от урока? Что стоит исправить? Над чем нужно еще поработать?</a:t>
            </a:r>
          </a:p>
          <a:p>
            <a:endParaRPr lang="ru-RU"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99870" y="674914"/>
            <a:ext cx="3471644" cy="231442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b="1" i="1" dirty="0" smtClean="0">
                <a:latin typeface="Times New Roman" pitchFamily="18" charset="0"/>
                <a:cs typeface="Times New Roman" pitchFamily="18" charset="0"/>
              </a:rPr>
              <a:t>САМОАНАЛИЗ УРОКА ПО ФГОС ВАРИАНТ 2.</a:t>
            </a:r>
            <a:r>
              <a:rPr lang="ru-RU" b="1" i="1" dirty="0" smtClean="0"/>
              <a:t/>
            </a:r>
            <a:br>
              <a:rPr lang="ru-RU" b="1" i="1" dirty="0" smtClean="0"/>
            </a:br>
            <a:endParaRPr lang="ru-RU" b="1" i="1" dirty="0"/>
          </a:p>
        </p:txBody>
      </p:sp>
      <p:sp>
        <p:nvSpPr>
          <p:cNvPr id="3" name="Содержимое 2"/>
          <p:cNvSpPr>
            <a:spLocks noGrp="1"/>
          </p:cNvSpPr>
          <p:nvPr>
            <p:ph idx="1"/>
          </p:nvPr>
        </p:nvSpPr>
        <p:spPr>
          <a:xfrm>
            <a:off x="805543" y="1520825"/>
            <a:ext cx="7935686" cy="4351338"/>
          </a:xfrm>
        </p:spPr>
        <p:txBody>
          <a:bodyPr>
            <a:normAutofit fontScale="92500" lnSpcReduction="20000"/>
          </a:bodyPr>
          <a:lstStyle/>
          <a:p>
            <a:r>
              <a:rPr lang="ru-RU" dirty="0" smtClean="0">
                <a:latin typeface="Times New Roman" pitchFamily="18" charset="0"/>
                <a:cs typeface="Times New Roman" pitchFamily="18" charset="0"/>
              </a:rPr>
              <a:t>Сегодняшний урок ... (№) в системе уроков по теме (разделу) ....</a:t>
            </a:r>
          </a:p>
          <a:p>
            <a:r>
              <a:rPr lang="ru-RU" dirty="0" smtClean="0">
                <a:latin typeface="Times New Roman" pitchFamily="18" charset="0"/>
                <a:cs typeface="Times New Roman" pitchFamily="18" charset="0"/>
              </a:rPr>
              <a:t>Его цель - ..., к обучающим задачам урока я отнесла ... , к воспитательным - ... , урок был также призван способствовать развитию у учащихся ...</a:t>
            </a:r>
          </a:p>
          <a:p>
            <a:r>
              <a:rPr lang="ru-RU" dirty="0" smtClean="0">
                <a:latin typeface="Times New Roman" pitchFamily="18" charset="0"/>
                <a:cs typeface="Times New Roman" pitchFamily="18" charset="0"/>
              </a:rPr>
              <a:t>В данном классе ... , поэтому я ... .</a:t>
            </a:r>
          </a:p>
          <a:p>
            <a:r>
              <a:rPr lang="ru-RU" dirty="0" smtClean="0">
                <a:latin typeface="Times New Roman" pitchFamily="18" charset="0"/>
                <a:cs typeface="Times New Roman" pitchFamily="18" charset="0"/>
              </a:rPr>
              <a:t>Это по типу ... урок, он включал в себя ... этапов: ... Основным этапом был ... , задачи . этапа - . , а . этапа - . .</a:t>
            </a:r>
          </a:p>
          <a:p>
            <a:r>
              <a:rPr lang="ru-RU" dirty="0" smtClean="0">
                <a:latin typeface="Times New Roman" pitchFamily="18" charset="0"/>
                <a:cs typeface="Times New Roman" pitchFamily="18" charset="0"/>
              </a:rPr>
              <a:t>При проведении урока я ориентировалась на принципы обучения: ..</a:t>
            </a:r>
          </a:p>
          <a:p>
            <a:r>
              <a:rPr lang="ru-RU" dirty="0" smtClean="0">
                <a:latin typeface="Times New Roman" pitchFamily="18" charset="0"/>
                <a:cs typeface="Times New Roman" pitchFamily="18" charset="0"/>
              </a:rPr>
              <a:t>Чтобы решить цель урока, я подобрала ... (содержание: примеры, вопросы, задание).</a:t>
            </a:r>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02641" y="1643743"/>
            <a:ext cx="3471644" cy="231442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4800" y="836750"/>
            <a:ext cx="6096000" cy="4401205"/>
          </a:xfrm>
          <a:prstGeom prst="rect">
            <a:avLst/>
          </a:prstGeom>
        </p:spPr>
        <p:txBody>
          <a:bodyPr>
            <a:spAutoFit/>
          </a:bodyPr>
          <a:lstStyle/>
          <a:p>
            <a:pPr>
              <a:buNone/>
            </a:pPr>
            <a:r>
              <a:rPr lang="ru-RU" sz="4000" b="1" i="1" dirty="0" smtClean="0">
                <a:latin typeface="Times New Roman" pitchFamily="18" charset="0"/>
                <a:cs typeface="Times New Roman" pitchFamily="18" charset="0"/>
              </a:rPr>
              <a:t>Сильным, опытным становится педагог, который умеет анализировать свой труд... </a:t>
            </a:r>
          </a:p>
          <a:p>
            <a:pPr>
              <a:buNone/>
            </a:pPr>
            <a:r>
              <a:rPr lang="ru-RU" sz="4000" b="1" i="1" dirty="0" smtClean="0">
                <a:latin typeface="Times New Roman" pitchFamily="18" charset="0"/>
                <a:cs typeface="Times New Roman" pitchFamily="18" charset="0"/>
              </a:rPr>
              <a:t>  					В.А.Сухомлинский</a:t>
            </a:r>
            <a:endParaRPr lang="ru-RU" sz="4000" b="1" i="1" dirty="0">
              <a:latin typeface="Times New Roman" pitchFamily="18" charset="0"/>
              <a:cs typeface="Times New Roman" pitchFamily="18" charset="0"/>
            </a:endParaRPr>
          </a:p>
        </p:txBody>
      </p:sp>
      <p:pic>
        <p:nvPicPr>
          <p:cNvPr id="13314" name="Picture 2" descr="https://avatars.dzeninfra.ru/get-zen_doc/1918125/pub_623c676aa017d6496c6e1944_623c6f53bb0111198cd3b2d9/scale_1200"/>
          <p:cNvPicPr>
            <a:picLocks noChangeAspect="1" noChangeArrowheads="1"/>
          </p:cNvPicPr>
          <p:nvPr/>
        </p:nvPicPr>
        <p:blipFill>
          <a:blip r:embed="rId2" cstate="print"/>
          <a:srcRect/>
          <a:stretch>
            <a:fillRect/>
          </a:stretch>
        </p:blipFill>
        <p:spPr bwMode="auto">
          <a:xfrm>
            <a:off x="6426498" y="925286"/>
            <a:ext cx="5563210" cy="3712029"/>
          </a:xfrm>
          <a:prstGeom prst="rect">
            <a:avLst/>
          </a:prstGeom>
          <a:noFill/>
        </p:spPr>
      </p:pic>
    </p:spTree>
    <p:extLst>
      <p:ext uri="{BB962C8B-B14F-4D97-AF65-F5344CB8AC3E}">
        <p14:creationId xmlns="" xmlns:p14="http://schemas.microsoft.com/office/powerpoint/2010/main" val="1059459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0486" y="595539"/>
            <a:ext cx="8001000" cy="4351338"/>
          </a:xfrm>
        </p:spPr>
        <p:txBody>
          <a:bodyPr>
            <a:normAutofit fontScale="85000" lnSpcReduction="10000"/>
          </a:bodyPr>
          <a:lstStyle/>
          <a:p>
            <a:r>
              <a:rPr lang="ru-RU" dirty="0" smtClean="0"/>
              <a:t>Материал урока оказался . (сложным, легким, интересным для учащихся).</a:t>
            </a:r>
          </a:p>
          <a:p>
            <a:r>
              <a:rPr lang="ru-RU" dirty="0" smtClean="0"/>
              <a:t>На ...этапе урока я использовала ... (какие?) методы обучения, потому что ... На этапе ... - ... (какие?) методы.</a:t>
            </a:r>
          </a:p>
          <a:p>
            <a:r>
              <a:rPr lang="ru-RU" dirty="0" smtClean="0"/>
              <a:t>В ходе урока на ... этапе была организована ... (индивидуальная, фронтальная, групповая, коллективная), а на ... этапе ...работа учащихся, потому что ...</a:t>
            </a:r>
          </a:p>
          <a:p>
            <a:r>
              <a:rPr lang="ru-RU" dirty="0" smtClean="0"/>
              <a:t>Задания ... были ориентированы на развитие ..учащихся.</a:t>
            </a:r>
          </a:p>
          <a:p>
            <a:r>
              <a:rPr lang="ru-RU" dirty="0" smtClean="0"/>
              <a:t>Руководство учителя при выполнении ... заданий было ... (пооперационным, инструктирующим), потому что ..</a:t>
            </a:r>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48212" y="576943"/>
            <a:ext cx="3471644" cy="231442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5171" y="356053"/>
            <a:ext cx="8055429" cy="6175375"/>
          </a:xfrm>
        </p:spPr>
        <p:txBody>
          <a:bodyPr>
            <a:normAutofit/>
          </a:bodyPr>
          <a:lstStyle/>
          <a:p>
            <a:r>
              <a:rPr lang="ru-RU" dirty="0" smtClean="0"/>
              <a:t>Мне (не) удалось уложиться по времени. Распределение времени было ... Темп урока ...</a:t>
            </a:r>
          </a:p>
          <a:p>
            <a:r>
              <a:rPr lang="ru-RU" dirty="0" smtClean="0"/>
              <a:t>Мне было ... (легко ..) вести урок, ученики ... включались в работу ... Меня порадовали ... , удивили ... , огорчили ... (кто из учащихся?), потому что ...</a:t>
            </a:r>
          </a:p>
          <a:p>
            <a:r>
              <a:rPr lang="ru-RU" dirty="0" smtClean="0"/>
              <a:t>Записи на доске .. Наглядный материал (другие средства обучения) ..</a:t>
            </a:r>
          </a:p>
          <a:p>
            <a:r>
              <a:rPr lang="ru-RU" dirty="0" smtClean="0"/>
              <a:t>Цель урока можно считать: .., план урока: .., материал ..; я полагаю, что (все)</a:t>
            </a:r>
          </a:p>
          <a:p>
            <a:r>
              <a:rPr lang="ru-RU" dirty="0" smtClean="0"/>
              <a:t>научились ..., потому что ....</a:t>
            </a:r>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02641" y="174172"/>
            <a:ext cx="3471644" cy="2314429"/>
          </a:xfrm>
          <a:prstGeom prst="rect">
            <a:avLst/>
          </a:prstGeom>
        </p:spPr>
      </p:pic>
      <p:sp>
        <p:nvSpPr>
          <p:cNvPr id="5" name="Содержимое 2"/>
          <p:cNvSpPr txBox="1">
            <a:spLocks/>
          </p:cNvSpPr>
          <p:nvPr/>
        </p:nvSpPr>
        <p:spPr>
          <a:xfrm>
            <a:off x="533400" y="5276396"/>
            <a:ext cx="10515600" cy="1244146"/>
          </a:xfrm>
          <a:prstGeom prst="rect">
            <a:avLst/>
          </a:prstGeom>
        </p:spPr>
        <p:txBody>
          <a:bodyPr vert="horz" lIns="91440" tIns="45720" rIns="91440" bIns="45720" rtlCol="0">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smtClean="0">
                <a:ln>
                  <a:noFill/>
                </a:ln>
                <a:solidFill>
                  <a:schemeClr val="tx1"/>
                </a:solidFill>
                <a:effectLst/>
                <a:uLnTx/>
                <a:uFillTx/>
                <a:latin typeface="+mn-lt"/>
                <a:ea typeface="+mn-ea"/>
                <a:cs typeface="+mn-cs"/>
              </a:rPr>
              <a:t>Домашнее задание (не) вызовет затруднения у ...учеников, потому что ....</a:t>
            </a:r>
            <a:r>
              <a:rPr kumimoji="0" lang="ru-RU" sz="2800" b="0" i="1" u="sng" strike="noStrike" kern="1200" cap="none" spc="0" normalizeH="0" baseline="0" noProof="0" smtClean="0">
                <a:ln>
                  <a:noFill/>
                </a:ln>
                <a:solidFill>
                  <a:schemeClr val="tx1"/>
                </a:solidFill>
                <a:effectLst/>
                <a:uLnTx/>
                <a:uFillTx/>
                <a:latin typeface="+mn-lt"/>
                <a:ea typeface="+mn-ea"/>
                <a:cs typeface="+mn-cs"/>
                <a:hlinkClick r:id="rId3"/>
              </a:rPr>
              <a:t> </a:t>
            </a:r>
            <a:endParaRPr kumimoji="0" lang="ru-RU" sz="28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0" i="0" u="none" strike="noStrike" kern="1200" cap="none" spc="0" normalizeH="0" baseline="0" noProof="0" smtClean="0">
                <a:ln>
                  <a:noFill/>
                </a:ln>
                <a:solidFill>
                  <a:schemeClr val="tx1"/>
                </a:solidFill>
                <a:effectLst/>
                <a:uLnTx/>
                <a:uFillTx/>
                <a:latin typeface="+mn-lt"/>
                <a:ea typeface="+mn-ea"/>
                <a:cs typeface="+mn-cs"/>
              </a:rPr>
              <a:t>В целом урок можно считать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620485" y="0"/>
            <a:ext cx="10382251" cy="868363"/>
          </a:xfrm>
        </p:spPr>
        <p:txBody>
          <a:bodyPr>
            <a:noAutofit/>
          </a:bodyPr>
          <a:lstStyle/>
          <a:p>
            <a:r>
              <a:rPr lang="ru-RU" sz="2800" b="1" i="1" dirty="0" smtClean="0">
                <a:latin typeface="Times New Roman" pitchFamily="18" charset="0"/>
                <a:cs typeface="Times New Roman" pitchFamily="18" charset="0"/>
              </a:rPr>
              <a:t>Основные недостатки анализа и самоанализа урока </a:t>
            </a:r>
          </a:p>
        </p:txBody>
      </p:sp>
      <p:sp>
        <p:nvSpPr>
          <p:cNvPr id="18435" name="Прямоугольник 2"/>
          <p:cNvSpPr>
            <a:spLocks noChangeArrowheads="1"/>
          </p:cNvSpPr>
          <p:nvPr/>
        </p:nvSpPr>
        <p:spPr bwMode="auto">
          <a:xfrm>
            <a:off x="719668" y="1557339"/>
            <a:ext cx="8447617" cy="2677656"/>
          </a:xfrm>
          <a:prstGeom prst="rect">
            <a:avLst/>
          </a:prstGeom>
          <a:noFill/>
          <a:ln w="9525">
            <a:noFill/>
            <a:miter lim="800000"/>
            <a:headEnd/>
            <a:tailEnd/>
          </a:ln>
        </p:spPr>
        <p:txBody>
          <a:bodyPr>
            <a:spAutoFit/>
          </a:bodyPr>
          <a:lstStyle/>
          <a:p>
            <a:pPr marL="285750" indent="-285750">
              <a:buFont typeface="Arial" charset="0"/>
              <a:buChar char="•"/>
            </a:pPr>
            <a:r>
              <a:rPr lang="ru-RU" sz="2800" b="1" i="1" dirty="0">
                <a:latin typeface="Times New Roman" pitchFamily="18" charset="0"/>
                <a:cs typeface="Times New Roman" pitchFamily="18" charset="0"/>
              </a:rPr>
              <a:t>Бессистемный характер анализа</a:t>
            </a:r>
          </a:p>
          <a:p>
            <a:pPr marL="285750" indent="-285750">
              <a:buFont typeface="Arial" charset="0"/>
              <a:buChar char="•"/>
            </a:pPr>
            <a:r>
              <a:rPr lang="ru-RU" sz="2800" b="1" i="1" dirty="0">
                <a:latin typeface="Times New Roman" pitchFamily="18" charset="0"/>
                <a:cs typeface="Times New Roman" pitchFamily="18" charset="0"/>
              </a:rPr>
              <a:t>Слишком общие замечания по уроку</a:t>
            </a:r>
          </a:p>
          <a:p>
            <a:pPr marL="285750" indent="-285750">
              <a:buFont typeface="Arial" charset="0"/>
              <a:buChar char="•"/>
            </a:pPr>
            <a:r>
              <a:rPr lang="ru-RU" sz="2800" b="1" i="1" dirty="0">
                <a:latin typeface="Times New Roman" pitchFamily="18" charset="0"/>
                <a:cs typeface="Times New Roman" pitchFamily="18" charset="0"/>
              </a:rPr>
              <a:t>Стремление пересказать урок</a:t>
            </a:r>
          </a:p>
          <a:p>
            <a:pPr marL="285750" indent="-285750">
              <a:buFont typeface="Arial" charset="0"/>
              <a:buChar char="•"/>
            </a:pPr>
            <a:r>
              <a:rPr lang="ru-RU" sz="2800" b="1" i="1" dirty="0">
                <a:latin typeface="Times New Roman" pitchFamily="18" charset="0"/>
                <a:cs typeface="Times New Roman" pitchFamily="18" charset="0"/>
              </a:rPr>
              <a:t>Выдвижение на передний план</a:t>
            </a:r>
          </a:p>
          <a:p>
            <a:pPr marL="285750" indent="-285750"/>
            <a:r>
              <a:rPr lang="ru-RU" sz="2800" b="1" i="1" dirty="0" smtClean="0">
                <a:latin typeface="Times New Roman" pitchFamily="18" charset="0"/>
                <a:cs typeface="Times New Roman" pitchFamily="18" charset="0"/>
              </a:rPr>
              <a:t>   несущественных </a:t>
            </a:r>
            <a:r>
              <a:rPr lang="ru-RU" sz="2800" b="1" i="1" dirty="0">
                <a:latin typeface="Times New Roman" pitchFamily="18" charset="0"/>
                <a:cs typeface="Times New Roman" pitchFamily="18" charset="0"/>
              </a:rPr>
              <a:t>достоинств и недостатков</a:t>
            </a:r>
          </a:p>
          <a:p>
            <a:pPr marL="285750" indent="-285750">
              <a:buFont typeface="Arial" charset="0"/>
              <a:buChar char="•"/>
            </a:pPr>
            <a:r>
              <a:rPr lang="ru-RU" sz="2800" b="1" i="1" dirty="0">
                <a:latin typeface="Times New Roman" pitchFamily="18" charset="0"/>
                <a:cs typeface="Times New Roman" pitchFamily="18" charset="0"/>
              </a:rPr>
              <a:t>Нерешительный характер анализа </a:t>
            </a:r>
          </a:p>
        </p:txBody>
      </p:sp>
      <p:sp>
        <p:nvSpPr>
          <p:cNvPr id="18436" name="Прямоугольник 3"/>
          <p:cNvSpPr>
            <a:spLocks noChangeArrowheads="1"/>
          </p:cNvSpPr>
          <p:nvPr/>
        </p:nvSpPr>
        <p:spPr bwMode="auto">
          <a:xfrm>
            <a:off x="947059" y="4567688"/>
            <a:ext cx="10276114" cy="2677656"/>
          </a:xfrm>
          <a:prstGeom prst="rect">
            <a:avLst/>
          </a:prstGeom>
          <a:noFill/>
          <a:ln w="9525">
            <a:noFill/>
            <a:miter lim="800000"/>
            <a:headEnd/>
            <a:tailEnd/>
          </a:ln>
        </p:spPr>
        <p:txBody>
          <a:bodyPr wrap="square">
            <a:spAutoFit/>
          </a:bodyPr>
          <a:lstStyle/>
          <a:p>
            <a:pPr algn="ctr"/>
            <a:r>
              <a:rPr lang="ru-RU" sz="2800" b="1" i="1" dirty="0">
                <a:latin typeface="Times New Roman" pitchFamily="18" charset="0"/>
                <a:cs typeface="Times New Roman" pitchFamily="18" charset="0"/>
              </a:rPr>
              <a:t>Затрудняются объяснить (доказать) целесообразность выбора тех или иных методов обучения и структуры урока, их обусловленность содержанием учебного материала, целевыми установками урока, уровнем подготовки учащихся конкретного класса.</a:t>
            </a:r>
          </a:p>
          <a:p>
            <a:pPr algn="ctr"/>
            <a:r>
              <a:rPr lang="ru-RU" sz="2800" b="1" i="1" dirty="0">
                <a:latin typeface="Times New Roman" pitchFamily="18" charset="0"/>
                <a:cs typeface="Times New Roman" pitchFamily="18" charset="0"/>
              </a:rPr>
              <a:t> </a:t>
            </a:r>
          </a:p>
        </p:txBody>
      </p:sp>
      <p:pic>
        <p:nvPicPr>
          <p:cNvPr id="6" name="Picture 2" descr="https://telegra.ph/file/30abe3ea11f2e96cd4b0e.jpg"/>
          <p:cNvPicPr>
            <a:picLocks noChangeAspect="1" noChangeArrowheads="1"/>
          </p:cNvPicPr>
          <p:nvPr/>
        </p:nvPicPr>
        <p:blipFill>
          <a:blip r:embed="rId2" cstate="print"/>
          <a:srcRect l="13993" r="16043"/>
          <a:stretch>
            <a:fillRect/>
          </a:stretch>
        </p:blipFill>
        <p:spPr bwMode="auto">
          <a:xfrm>
            <a:off x="8756397" y="718458"/>
            <a:ext cx="2867156" cy="38644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527382" y="260649"/>
            <a:ext cx="11136212" cy="868363"/>
          </a:xfrm>
        </p:spPr>
        <p:txBody>
          <a:bodyPr>
            <a:normAutofit/>
          </a:bodyPr>
          <a:lstStyle/>
          <a:p>
            <a:pPr algn="ctr"/>
            <a:r>
              <a:rPr lang="ru-RU" sz="2800" b="1" i="1" dirty="0" smtClean="0">
                <a:latin typeface="Times New Roman" pitchFamily="18" charset="0"/>
                <a:cs typeface="Times New Roman" pitchFamily="18" charset="0"/>
              </a:rPr>
              <a:t>План самоанализа современного урока в рамках ФГОС</a:t>
            </a:r>
            <a:br>
              <a:rPr lang="ru-RU" sz="2800" b="1" i="1" dirty="0" smtClean="0">
                <a:latin typeface="Times New Roman" pitchFamily="18" charset="0"/>
                <a:cs typeface="Times New Roman" pitchFamily="18" charset="0"/>
              </a:rPr>
            </a:br>
            <a:endParaRPr lang="ru-RU" sz="2800" b="1" i="1" dirty="0" smtClean="0">
              <a:latin typeface="Times New Roman" pitchFamily="18" charset="0"/>
              <a:cs typeface="Times New Roman" pitchFamily="18" charset="0"/>
            </a:endParaRPr>
          </a:p>
        </p:txBody>
      </p:sp>
      <p:sp>
        <p:nvSpPr>
          <p:cNvPr id="20483" name="Прямоугольник 3"/>
          <p:cNvSpPr>
            <a:spLocks noChangeArrowheads="1"/>
          </p:cNvSpPr>
          <p:nvPr/>
        </p:nvSpPr>
        <p:spPr bwMode="auto">
          <a:xfrm>
            <a:off x="239185" y="1125538"/>
            <a:ext cx="11654367" cy="5355312"/>
          </a:xfrm>
          <a:prstGeom prst="rect">
            <a:avLst/>
          </a:prstGeom>
          <a:noFill/>
          <a:ln w="9525">
            <a:noFill/>
            <a:miter lim="800000"/>
            <a:headEnd/>
            <a:tailEnd/>
          </a:ln>
        </p:spPr>
        <p:txBody>
          <a:bodyPr>
            <a:spAutoFit/>
          </a:bodyPr>
          <a:lstStyle/>
          <a:p>
            <a:pPr marL="342900" indent="-342900">
              <a:buFont typeface="Arial" charset="0"/>
              <a:buAutoNum type="arabicPeriod"/>
            </a:pPr>
            <a:r>
              <a:rPr lang="ru-RU" dirty="0">
                <a:latin typeface="Times New Roman" pitchFamily="18" charset="0"/>
                <a:cs typeface="Times New Roman" pitchFamily="18" charset="0"/>
              </a:rPr>
              <a:t>Характеристика класса.</a:t>
            </a:r>
          </a:p>
          <a:p>
            <a:pPr marL="342900" indent="-342900">
              <a:buFont typeface="Arial" charset="0"/>
              <a:buAutoNum type="arabicPeriod"/>
            </a:pPr>
            <a:r>
              <a:rPr lang="ru-RU" dirty="0">
                <a:latin typeface="Times New Roman" pitchFamily="18" charset="0"/>
                <a:cs typeface="Times New Roman" pitchFamily="18" charset="0"/>
              </a:rPr>
              <a:t>УМК, предметная область, тип урока, тема урока (место данной темы в тематическом планировании).</a:t>
            </a:r>
          </a:p>
          <a:p>
            <a:pPr marL="342900" indent="-342900">
              <a:buFont typeface="Arial" charset="0"/>
              <a:buAutoNum type="arabicPeriod"/>
            </a:pPr>
            <a:r>
              <a:rPr lang="ru-RU" dirty="0">
                <a:latin typeface="Times New Roman" pitchFamily="18" charset="0"/>
                <a:cs typeface="Times New Roman" pitchFamily="18" charset="0"/>
              </a:rPr>
              <a:t>Цель, и учебные задачи (соответствие теме, сотворчество с учащимися, наличие учебных задач, направленных на достижение личностных, предметных и </a:t>
            </a:r>
            <a:r>
              <a:rPr lang="ru-RU" dirty="0" err="1">
                <a:latin typeface="Times New Roman" pitchFamily="18" charset="0"/>
                <a:cs typeface="Times New Roman" pitchFamily="18" charset="0"/>
              </a:rPr>
              <a:t>метапредметных</a:t>
            </a:r>
            <a:r>
              <a:rPr lang="ru-RU" dirty="0">
                <a:latin typeface="Times New Roman" pitchFamily="18" charset="0"/>
                <a:cs typeface="Times New Roman" pitchFamily="18" charset="0"/>
              </a:rPr>
              <a:t> результатов).</a:t>
            </a:r>
          </a:p>
          <a:p>
            <a:pPr marL="342900" indent="-342900">
              <a:buFont typeface="Arial" charset="0"/>
              <a:buAutoNum type="arabicPeriod"/>
            </a:pPr>
            <a:r>
              <a:rPr lang="ru-RU" dirty="0">
                <a:latin typeface="Times New Roman" pitchFamily="18" charset="0"/>
                <a:cs typeface="Times New Roman" pitchFamily="18" charset="0"/>
              </a:rPr>
              <a:t>Содержание, виды заданий (соответствие программе, УМК, теме, цели, задачам урока, описание содержания, его эффективность, формируемые УУД при выполнении соответствующих видов заданий).</a:t>
            </a:r>
          </a:p>
          <a:p>
            <a:pPr marL="342900" indent="-342900">
              <a:buFont typeface="Arial" charset="0"/>
              <a:buAutoNum type="arabicPeriod"/>
            </a:pPr>
            <a:r>
              <a:rPr lang="ru-RU" dirty="0">
                <a:latin typeface="Times New Roman" pitchFamily="18" charset="0"/>
                <a:cs typeface="Times New Roman" pitchFamily="18" charset="0"/>
              </a:rPr>
              <a:t>Методы и приёмы (использование активных, интерактивных методов и приёмов обучения).</a:t>
            </a:r>
          </a:p>
          <a:p>
            <a:pPr marL="342900" indent="-342900">
              <a:buFont typeface="Arial" charset="0"/>
              <a:buAutoNum type="arabicPeriod"/>
            </a:pPr>
            <a:r>
              <a:rPr lang="ru-RU" dirty="0">
                <a:latin typeface="Times New Roman" pitchFamily="18" charset="0"/>
                <a:cs typeface="Times New Roman" pitchFamily="18" charset="0"/>
              </a:rPr>
              <a:t>Формы организации (соответствие цели и задачам урока, целесообразность, наличие традиционных и интерактивных форм).</a:t>
            </a:r>
          </a:p>
          <a:p>
            <a:pPr marL="342900" indent="-342900">
              <a:buFont typeface="Arial" charset="0"/>
              <a:buAutoNum type="arabicPeriod"/>
            </a:pPr>
            <a:r>
              <a:rPr lang="ru-RU" dirty="0">
                <a:latin typeface="Times New Roman" pitchFamily="18" charset="0"/>
                <a:cs typeface="Times New Roman" pitchFamily="18" charset="0"/>
              </a:rPr>
              <a:t>Современные образовательные технологии (наличие технологии проблемного обучения, технологии проектной деятельности, ТДМ, ТРИЗ, РКМЧП и т.д., соответствие цели и задачам, целесообразность, оптимальность).</a:t>
            </a:r>
          </a:p>
          <a:p>
            <a:pPr marL="342900" indent="-342900">
              <a:buFont typeface="Arial" charset="0"/>
              <a:buAutoNum type="arabicPeriod"/>
            </a:pPr>
            <a:r>
              <a:rPr lang="ru-RU" dirty="0">
                <a:latin typeface="Times New Roman" pitchFamily="18" charset="0"/>
                <a:cs typeface="Times New Roman" pitchFamily="18" charset="0"/>
              </a:rPr>
              <a:t>Позиции и роли учащихся (чтец, информатор, мыслитель, творец, регистратор, зритель, слушатель и т.д.).</a:t>
            </a:r>
          </a:p>
          <a:p>
            <a:pPr marL="342900" indent="-342900">
              <a:buFont typeface="Arial" charset="0"/>
              <a:buAutoNum type="arabicPeriod"/>
            </a:pPr>
            <a:r>
              <a:rPr lang="ru-RU" dirty="0">
                <a:latin typeface="Times New Roman" pitchFamily="18" charset="0"/>
                <a:cs typeface="Times New Roman" pitchFamily="18" charset="0"/>
              </a:rPr>
              <a:t>Позиции учителя (организатор, консультант – </a:t>
            </a:r>
            <a:r>
              <a:rPr lang="ru-RU" dirty="0" err="1">
                <a:latin typeface="Times New Roman" pitchFamily="18" charset="0"/>
                <a:cs typeface="Times New Roman" pitchFamily="18" charset="0"/>
              </a:rPr>
              <a:t>фасилитатор</a:t>
            </a:r>
            <a:r>
              <a:rPr lang="ru-RU" dirty="0">
                <a:latin typeface="Times New Roman" pitchFamily="18" charset="0"/>
                <a:cs typeface="Times New Roman" pitchFamily="18" charset="0"/>
              </a:rPr>
              <a:t>, лектор – эксперт). Стиль общения.</a:t>
            </a:r>
          </a:p>
          <a:p>
            <a:pPr marL="342900" indent="-342900">
              <a:buFont typeface="Arial" charset="0"/>
              <a:buAutoNum type="arabicPeriod"/>
            </a:pPr>
            <a:r>
              <a:rPr lang="ru-RU" dirty="0">
                <a:latin typeface="Times New Roman" pitchFamily="18" charset="0"/>
                <a:cs typeface="Times New Roman" pitchFamily="18" charset="0"/>
              </a:rPr>
              <a:t>Виды активности (познавательная, социальная, физическая активность, разнообразие и взаимозависимость).</a:t>
            </a:r>
          </a:p>
          <a:p>
            <a:pPr marL="342900" indent="-342900">
              <a:buFont typeface="Arial" charset="0"/>
              <a:buAutoNum type="arabicPeriod"/>
            </a:pPr>
            <a:r>
              <a:rPr lang="ru-RU" dirty="0">
                <a:latin typeface="Times New Roman" pitchFamily="18" charset="0"/>
                <a:cs typeface="Times New Roman" pitchFamily="18" charset="0"/>
              </a:rPr>
              <a:t>Информационная предметно-развивающая среда. Организация выбора (партнёров, центров активности, источников информации, видов деятельности и т.д.)</a:t>
            </a:r>
          </a:p>
          <a:p>
            <a:pPr marL="342900" indent="-342900">
              <a:buFont typeface="Arial" charset="0"/>
              <a:buAutoNum type="arabicPeriod"/>
            </a:pPr>
            <a:r>
              <a:rPr lang="ru-RU" dirty="0">
                <a:latin typeface="Times New Roman" pitchFamily="18" charset="0"/>
                <a:cs typeface="Times New Roman" pitchFamily="18" charset="0"/>
              </a:rPr>
              <a:t>Индивидуализация, дифференциация (целесообразность, оптимальность, способы организации).</a:t>
            </a:r>
          </a:p>
          <a:p>
            <a:pPr marL="342900" indent="-342900">
              <a:buFont typeface="Arial" charset="0"/>
              <a:buAutoNum type="arabicPeriod"/>
            </a:pPr>
            <a:r>
              <a:rPr lang="ru-RU" dirty="0">
                <a:latin typeface="Times New Roman" pitchFamily="18" charset="0"/>
                <a:cs typeface="Times New Roman" pitchFamily="18" charset="0"/>
              </a:rPr>
              <a:t>Учёт принципов </a:t>
            </a:r>
            <a:r>
              <a:rPr lang="ru-RU" dirty="0" err="1">
                <a:latin typeface="Times New Roman" pitchFamily="18" charset="0"/>
                <a:cs typeface="Times New Roman" pitchFamily="18" charset="0"/>
              </a:rPr>
              <a:t>безотметочного</a:t>
            </a:r>
            <a:r>
              <a:rPr lang="ru-RU" dirty="0">
                <a:latin typeface="Times New Roman" pitchFamily="18" charset="0"/>
                <a:cs typeface="Times New Roman" pitchFamily="18" charset="0"/>
              </a:rPr>
              <a:t> обучения, использование приёмов КОД.</a:t>
            </a:r>
          </a:p>
          <a:p>
            <a:pPr marL="342900" indent="-342900">
              <a:buFont typeface="Arial" charset="0"/>
              <a:buAutoNum type="arabicPeriod"/>
            </a:pPr>
            <a:r>
              <a:rPr lang="ru-RU" dirty="0">
                <a:latin typeface="Times New Roman" pitchFamily="18" charset="0"/>
                <a:cs typeface="Times New Roman" pitchFamily="18" charset="0"/>
              </a:rPr>
              <a:t>Подведение итогов урока (в академическом, личностном и эмоциональном плане, рефлексия).</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431800" y="333376"/>
            <a:ext cx="10272184" cy="1077218"/>
          </a:xfrm>
          <a:prstGeom prst="rect">
            <a:avLst/>
          </a:prstGeom>
          <a:noFill/>
          <a:ln w="9525">
            <a:noFill/>
            <a:miter lim="800000"/>
            <a:headEnd/>
            <a:tailEnd/>
          </a:ln>
        </p:spPr>
        <p:txBody>
          <a:bodyPr>
            <a:spAutoFit/>
          </a:bodyPr>
          <a:lstStyle/>
          <a:p>
            <a:pPr algn="ctr"/>
            <a:r>
              <a:rPr lang="ru-RU" sz="3200" b="1" i="1" dirty="0">
                <a:latin typeface="Times New Roman" pitchFamily="18" charset="0"/>
                <a:cs typeface="Times New Roman" pitchFamily="18" charset="0"/>
              </a:rPr>
              <a:t>Самоанализ принесёт плоды тому, кто его будет регулярно использовать в своей работе</a:t>
            </a:r>
          </a:p>
        </p:txBody>
      </p:sp>
      <p:sp>
        <p:nvSpPr>
          <p:cNvPr id="3" name="Прямоугольник 2"/>
          <p:cNvSpPr/>
          <p:nvPr/>
        </p:nvSpPr>
        <p:spPr>
          <a:xfrm>
            <a:off x="406401" y="1700213"/>
            <a:ext cx="11425767" cy="30469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3600" b="1" dirty="0">
                <a:solidFill>
                  <a:srgbClr val="FF0000"/>
                </a:solidFill>
              </a:rPr>
              <a:t>Кто </a:t>
            </a:r>
            <a:r>
              <a:rPr lang="ru-RU" sz="3600" b="1" u="sng" dirty="0">
                <a:solidFill>
                  <a:srgbClr val="FF0000"/>
                </a:solidFill>
              </a:rPr>
              <a:t>на себя</a:t>
            </a:r>
            <a:r>
              <a:rPr lang="ru-RU" sz="3600" b="1" dirty="0">
                <a:solidFill>
                  <a:srgbClr val="FF0000"/>
                </a:solidFill>
              </a:rPr>
              <a:t> глядит, </a:t>
            </a:r>
            <a:r>
              <a:rPr lang="ru-RU" sz="3600" b="1" u="sng" dirty="0">
                <a:solidFill>
                  <a:srgbClr val="FF0000"/>
                </a:solidFill>
              </a:rPr>
              <a:t>свой</a:t>
            </a:r>
            <a:r>
              <a:rPr lang="ru-RU" sz="3600" b="1" dirty="0">
                <a:solidFill>
                  <a:srgbClr val="FF0000"/>
                </a:solidFill>
              </a:rPr>
              <a:t> видит лик,</a:t>
            </a:r>
          </a:p>
          <a:p>
            <a:pPr>
              <a:defRPr/>
            </a:pPr>
            <a:r>
              <a:rPr lang="ru-RU" sz="3600" b="1" dirty="0">
                <a:solidFill>
                  <a:srgbClr val="FF0000"/>
                </a:solidFill>
              </a:rPr>
              <a:t>Кто видит </a:t>
            </a:r>
            <a:r>
              <a:rPr lang="ru-RU" sz="3600" b="1" u="sng" dirty="0">
                <a:solidFill>
                  <a:srgbClr val="FF0000"/>
                </a:solidFill>
              </a:rPr>
              <a:t>лик свой</a:t>
            </a:r>
            <a:r>
              <a:rPr lang="ru-RU" sz="3600" b="1" dirty="0">
                <a:solidFill>
                  <a:srgbClr val="FF0000"/>
                </a:solidFill>
              </a:rPr>
              <a:t>, цену себе знает,</a:t>
            </a:r>
          </a:p>
          <a:p>
            <a:pPr>
              <a:defRPr/>
            </a:pPr>
            <a:r>
              <a:rPr lang="ru-RU" sz="3600" b="1" dirty="0">
                <a:solidFill>
                  <a:srgbClr val="FF0000"/>
                </a:solidFill>
              </a:rPr>
              <a:t>Кто знает цену, строг к себе бывает,</a:t>
            </a:r>
          </a:p>
          <a:p>
            <a:pPr>
              <a:defRPr/>
            </a:pPr>
            <a:r>
              <a:rPr lang="ru-RU" sz="3600" b="1" dirty="0">
                <a:solidFill>
                  <a:srgbClr val="FF0000"/>
                </a:solidFill>
              </a:rPr>
              <a:t>Кто строг к себе - тот истинно велик!</a:t>
            </a:r>
          </a:p>
          <a:p>
            <a:pPr algn="r">
              <a:defRPr/>
            </a:pPr>
            <a:r>
              <a:rPr lang="ru-RU" sz="2800" b="1" dirty="0" smtClean="0">
                <a:solidFill>
                  <a:srgbClr val="FF0000"/>
                </a:solidFill>
              </a:rPr>
              <a:t>Пьер </a:t>
            </a:r>
            <a:r>
              <a:rPr lang="ru-RU" sz="2800" b="1" dirty="0" err="1">
                <a:solidFill>
                  <a:srgbClr val="FF0000"/>
                </a:solidFill>
              </a:rPr>
              <a:t>Гренгор</a:t>
            </a:r>
            <a:r>
              <a:rPr lang="ru-RU" sz="2800" b="1" dirty="0">
                <a:solidFill>
                  <a:srgbClr val="FF0000"/>
                </a:solidFill>
              </a:rPr>
              <a:t> (</a:t>
            </a:r>
            <a:r>
              <a:rPr lang="ru-RU" sz="2800" b="1" dirty="0" err="1">
                <a:solidFill>
                  <a:srgbClr val="FF0000"/>
                </a:solidFill>
              </a:rPr>
              <a:t>Гренгуар</a:t>
            </a:r>
            <a:r>
              <a:rPr lang="ru-RU" sz="2800" b="1" dirty="0" smtClean="0">
                <a:solidFill>
                  <a:srgbClr val="FF0000"/>
                </a:solidFill>
              </a:rPr>
              <a:t>)</a:t>
            </a:r>
          </a:p>
          <a:p>
            <a:pPr algn="r">
              <a:defRPr/>
            </a:pPr>
            <a:r>
              <a:rPr lang="ru-RU" sz="1600" b="1" dirty="0">
                <a:solidFill>
                  <a:srgbClr val="333333"/>
                </a:solidFill>
              </a:rPr>
              <a:t>французский драматург, памфлетист и поэт</a:t>
            </a:r>
          </a:p>
        </p:txBody>
      </p:sp>
      <p:pic>
        <p:nvPicPr>
          <p:cNvPr id="21508" name="Picture 3" descr="C:\Users\1\Desktop\Мои документы\ВСЕ ДОКУМЕНТЫ\Мои рисунки\Рисунки о школе\смотрят.png"/>
          <p:cNvPicPr>
            <a:picLocks noChangeAspect="1" noChangeArrowheads="1"/>
          </p:cNvPicPr>
          <p:nvPr/>
        </p:nvPicPr>
        <p:blipFill>
          <a:blip r:embed="rId2" cstate="print"/>
          <a:srcRect/>
          <a:stretch>
            <a:fillRect/>
          </a:stretch>
        </p:blipFill>
        <p:spPr bwMode="auto">
          <a:xfrm>
            <a:off x="0" y="5084764"/>
            <a:ext cx="12175067" cy="155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originals/91/0f/86/910f861cb35d399c27f251603eecb2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4150228" y="0"/>
            <a:ext cx="7391400" cy="484188"/>
          </a:xfrm>
          <a:prstGeom prst="rect">
            <a:avLst/>
          </a:prstGeom>
        </p:spPr>
        <p:txBody>
          <a:bodyPr>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200" b="1" i="1" u="none" strike="noStrike" kern="1200" cap="none" spc="0" normalizeH="0" baseline="0" noProof="0" dirty="0" smtClean="0">
                <a:ln>
                  <a:noFill/>
                </a:ln>
                <a:solidFill>
                  <a:srgbClr val="601B06"/>
                </a:solidFill>
                <a:effectLst/>
                <a:uLnTx/>
                <a:uFillTx/>
                <a:latin typeface="Times New Roman" pitchFamily="18" charset="0"/>
                <a:ea typeface="+mj-ea"/>
                <a:cs typeface="Times New Roman" pitchFamily="18" charset="0"/>
              </a:rPr>
              <a:t>Нужен ли анализ урока педагогу?</a:t>
            </a:r>
          </a:p>
        </p:txBody>
      </p:sp>
      <p:sp>
        <p:nvSpPr>
          <p:cNvPr id="4" name="Text Box 14"/>
          <p:cNvSpPr txBox="1">
            <a:spLocks noChangeArrowheads="1"/>
          </p:cNvSpPr>
          <p:nvPr/>
        </p:nvSpPr>
        <p:spPr bwMode="auto">
          <a:xfrm>
            <a:off x="2906486" y="6273225"/>
            <a:ext cx="8980714" cy="584775"/>
          </a:xfrm>
          <a:prstGeom prst="rect">
            <a:avLst/>
          </a:prstGeom>
          <a:noFill/>
          <a:ln w="9525">
            <a:noFill/>
            <a:miter lim="800000"/>
            <a:headEnd/>
            <a:tailEnd/>
          </a:ln>
        </p:spPr>
        <p:txBody>
          <a:bodyPr wrap="square">
            <a:spAutoFit/>
          </a:bodyPr>
          <a:lstStyle/>
          <a:p>
            <a:pPr>
              <a:spcBef>
                <a:spcPct val="50000"/>
              </a:spcBef>
            </a:pPr>
            <a:r>
              <a:rPr lang="ru-RU" dirty="0"/>
              <a:t> </a:t>
            </a:r>
            <a:r>
              <a:rPr lang="ru-RU" sz="3200" b="1" i="1" dirty="0">
                <a:latin typeface="Times New Roman" pitchFamily="18" charset="0"/>
                <a:cs typeface="Times New Roman" pitchFamily="18" charset="0"/>
              </a:rPr>
              <a:t>Методологически грамотный учитель </a:t>
            </a:r>
          </a:p>
        </p:txBody>
      </p:sp>
      <p:sp>
        <p:nvSpPr>
          <p:cNvPr id="5" name="Text Box 11"/>
          <p:cNvSpPr txBox="1">
            <a:spLocks noChangeArrowheads="1"/>
          </p:cNvSpPr>
          <p:nvPr/>
        </p:nvSpPr>
        <p:spPr bwMode="auto">
          <a:xfrm>
            <a:off x="467543" y="764704"/>
            <a:ext cx="3527513" cy="2677656"/>
          </a:xfrm>
          <a:prstGeom prst="rect">
            <a:avLst/>
          </a:prstGeom>
          <a:noFill/>
          <a:ln w="9525">
            <a:noFill/>
            <a:miter lim="800000"/>
            <a:headEnd/>
            <a:tailEnd/>
          </a:ln>
        </p:spPr>
        <p:txBody>
          <a:bodyPr wrap="square">
            <a:spAutoFit/>
          </a:bodyPr>
          <a:lstStyle/>
          <a:p>
            <a:pPr>
              <a:spcBef>
                <a:spcPct val="50000"/>
              </a:spcBef>
            </a:pPr>
            <a:r>
              <a:rPr lang="ru-RU" sz="2800" b="1" i="1" dirty="0">
                <a:solidFill>
                  <a:schemeClr val="bg1"/>
                </a:solidFill>
                <a:latin typeface="Times New Roman" pitchFamily="18" charset="0"/>
                <a:cs typeface="Times New Roman" pitchFamily="18" charset="0"/>
              </a:rPr>
              <a:t>Необходим для повышения методологической грамотности педагога и качества обучения учащихся. </a:t>
            </a:r>
          </a:p>
        </p:txBody>
      </p:sp>
      <p:sp>
        <p:nvSpPr>
          <p:cNvPr id="6" name="Прямоугольник 5"/>
          <p:cNvSpPr/>
          <p:nvPr/>
        </p:nvSpPr>
        <p:spPr>
          <a:xfrm>
            <a:off x="6858001" y="978265"/>
            <a:ext cx="5333999" cy="1938992"/>
          </a:xfrm>
          <a:prstGeom prst="rect">
            <a:avLst/>
          </a:prstGeom>
        </p:spPr>
        <p:txBody>
          <a:bodyPr wrap="square">
            <a:spAutoFit/>
          </a:bodyPr>
          <a:lstStyle/>
          <a:p>
            <a:pPr>
              <a:spcBef>
                <a:spcPct val="50000"/>
              </a:spcBef>
            </a:pPr>
            <a:r>
              <a:rPr lang="ru-RU" sz="2400" b="1" i="1" dirty="0" smtClean="0"/>
              <a:t>«Настраивает" мышление и "подсказывает" экономный, быстрый и точный выбор  метода, технологии, типа, формы урока. </a:t>
            </a:r>
            <a:br>
              <a:rPr lang="ru-RU" sz="2400" b="1" i="1" dirty="0" smtClean="0"/>
            </a:br>
            <a:endParaRPr lang="ru-RU" sz="2400" b="1" i="1" dirty="0"/>
          </a:p>
        </p:txBody>
      </p:sp>
      <p:pic>
        <p:nvPicPr>
          <p:cNvPr id="28674" name="Picture 2" descr="https://ruprinters.ru/upload/iblock/a57/a574134a5d0732db102d07bef653c78c.jpg"/>
          <p:cNvPicPr>
            <a:picLocks noChangeAspect="1" noChangeArrowheads="1"/>
          </p:cNvPicPr>
          <p:nvPr/>
        </p:nvPicPr>
        <p:blipFill>
          <a:blip r:embed="rId3" cstate="print"/>
          <a:srcRect/>
          <a:stretch>
            <a:fillRect/>
          </a:stretch>
        </p:blipFill>
        <p:spPr bwMode="auto">
          <a:xfrm>
            <a:off x="8102902" y="2838676"/>
            <a:ext cx="3283556" cy="2462667"/>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elegra.ph/file/30abe3ea11f2e96cd4b0e.jpg"/>
          <p:cNvPicPr>
            <a:picLocks noChangeAspect="1" noChangeArrowheads="1"/>
          </p:cNvPicPr>
          <p:nvPr/>
        </p:nvPicPr>
        <p:blipFill>
          <a:blip r:embed="rId2" cstate="print"/>
          <a:srcRect l="13993" r="16043"/>
          <a:stretch>
            <a:fillRect/>
          </a:stretch>
        </p:blipFill>
        <p:spPr bwMode="auto">
          <a:xfrm>
            <a:off x="6942042" y="349355"/>
            <a:ext cx="4126339" cy="5561587"/>
          </a:xfrm>
          <a:prstGeom prst="rect">
            <a:avLst/>
          </a:prstGeom>
          <a:noFill/>
        </p:spPr>
      </p:pic>
      <p:sp>
        <p:nvSpPr>
          <p:cNvPr id="3" name="desk1"/>
          <p:cNvSpPr>
            <a:spLocks noEditPoints="1" noChangeArrowheads="1"/>
          </p:cNvSpPr>
          <p:nvPr/>
        </p:nvSpPr>
        <p:spPr bwMode="auto">
          <a:xfrm>
            <a:off x="272143" y="4725144"/>
            <a:ext cx="6347183" cy="6858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ru-RU" b="1" dirty="0">
                <a:solidFill>
                  <a:srgbClr val="333333"/>
                </a:solidFill>
                <a:effectLst>
                  <a:outerShdw blurRad="38100" dist="38100" dir="2700000" algn="tl">
                    <a:srgbClr val="FFFFFF"/>
                  </a:outerShdw>
                </a:effectLst>
              </a:rPr>
              <a:t>Формирует аналитические способности</a:t>
            </a:r>
          </a:p>
        </p:txBody>
      </p:sp>
      <p:sp>
        <p:nvSpPr>
          <p:cNvPr id="4" name="desk1"/>
          <p:cNvSpPr>
            <a:spLocks noEditPoints="1" noChangeArrowheads="1"/>
          </p:cNvSpPr>
          <p:nvPr/>
        </p:nvSpPr>
        <p:spPr bwMode="auto">
          <a:xfrm>
            <a:off x="272143" y="3756384"/>
            <a:ext cx="6235012" cy="7620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ru-RU" b="1" dirty="0">
                <a:solidFill>
                  <a:srgbClr val="333333"/>
                </a:solidFill>
                <a:effectLst>
                  <a:outerShdw blurRad="38100" dist="38100" dir="2700000" algn="tl">
                    <a:srgbClr val="FFFFFF"/>
                  </a:outerShdw>
                </a:effectLst>
              </a:rPr>
              <a:t>Развивает интерес</a:t>
            </a:r>
            <a:r>
              <a:rPr lang="ru-RU" b="1" dirty="0">
                <a:solidFill>
                  <a:srgbClr val="333333"/>
                </a:solidFill>
              </a:rPr>
              <a:t> </a:t>
            </a:r>
            <a:r>
              <a:rPr lang="ru-RU" b="1" dirty="0">
                <a:solidFill>
                  <a:srgbClr val="333333"/>
                </a:solidFill>
                <a:effectLst>
                  <a:outerShdw blurRad="38100" dist="38100" dir="2700000" algn="tl">
                    <a:srgbClr val="FFFFFF"/>
                  </a:outerShdw>
                </a:effectLst>
              </a:rPr>
              <a:t>к обучающему  процессу</a:t>
            </a:r>
          </a:p>
        </p:txBody>
      </p:sp>
      <p:sp>
        <p:nvSpPr>
          <p:cNvPr id="5" name="desk1"/>
          <p:cNvSpPr>
            <a:spLocks noEditPoints="1" noChangeArrowheads="1"/>
          </p:cNvSpPr>
          <p:nvPr/>
        </p:nvSpPr>
        <p:spPr bwMode="auto">
          <a:xfrm>
            <a:off x="261258" y="2805201"/>
            <a:ext cx="6305330" cy="7620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ru-RU" b="1" dirty="0">
                <a:solidFill>
                  <a:srgbClr val="333333"/>
                </a:solidFill>
                <a:effectLst>
                  <a:outerShdw blurRad="38100" dist="38100" dir="2700000" algn="tl">
                    <a:srgbClr val="FFFFFF"/>
                  </a:outerShdw>
                </a:effectLst>
              </a:rPr>
              <a:t>Определяет необходимость изучения проблем обучения и воспитания</a:t>
            </a:r>
            <a:r>
              <a:rPr lang="ru-RU" b="1" dirty="0">
                <a:solidFill>
                  <a:srgbClr val="333333"/>
                </a:solidFill>
              </a:rPr>
              <a:t> </a:t>
            </a:r>
          </a:p>
        </p:txBody>
      </p:sp>
      <p:sp>
        <p:nvSpPr>
          <p:cNvPr id="6" name="desk1"/>
          <p:cNvSpPr>
            <a:spLocks noEditPoints="1" noChangeArrowheads="1"/>
          </p:cNvSpPr>
          <p:nvPr/>
        </p:nvSpPr>
        <p:spPr bwMode="auto">
          <a:xfrm>
            <a:off x="261257" y="1786203"/>
            <a:ext cx="6296677" cy="829816"/>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ru-RU" dirty="0">
                <a:effectLst>
                  <a:outerShdw blurRad="38100" dist="38100" dir="2700000" algn="tl">
                    <a:srgbClr val="FFFFFF"/>
                  </a:outerShdw>
                </a:effectLst>
              </a:rPr>
              <a:t> </a:t>
            </a:r>
            <a:r>
              <a:rPr lang="ru-RU" b="1" dirty="0">
                <a:solidFill>
                  <a:srgbClr val="333333"/>
                </a:solidFill>
                <a:effectLst>
                  <a:outerShdw blurRad="38100" dist="38100" dir="2700000" algn="tl">
                    <a:srgbClr val="FFFFFF"/>
                  </a:outerShdw>
                </a:effectLst>
              </a:rPr>
              <a:t>Формирует умение проводить наблюдения за педагогическими явлениями</a:t>
            </a:r>
          </a:p>
          <a:p>
            <a:pPr>
              <a:defRPr/>
            </a:pPr>
            <a:endParaRPr lang="ru-RU" dirty="0"/>
          </a:p>
        </p:txBody>
      </p:sp>
      <p:sp>
        <p:nvSpPr>
          <p:cNvPr id="7" name="desk1"/>
          <p:cNvSpPr>
            <a:spLocks noEditPoints="1" noChangeArrowheads="1"/>
          </p:cNvSpPr>
          <p:nvPr/>
        </p:nvSpPr>
        <p:spPr bwMode="auto">
          <a:xfrm>
            <a:off x="250373" y="843405"/>
            <a:ext cx="6308508" cy="7620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gradFill rotWithShape="1">
            <a:gsLst>
              <a:gs pos="0">
                <a:schemeClr val="accent1"/>
              </a:gs>
              <a:gs pos="50000">
                <a:srgbClr val="FFFFFF"/>
              </a:gs>
              <a:gs pos="100000">
                <a:schemeClr val="accent1"/>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ru-RU" dirty="0">
                <a:effectLst>
                  <a:outerShdw blurRad="38100" dist="38100" dir="2700000" algn="tl">
                    <a:srgbClr val="FFFFFF"/>
                  </a:outerShdw>
                </a:effectLst>
              </a:rPr>
              <a:t> </a:t>
            </a:r>
            <a:r>
              <a:rPr lang="ru-RU" b="1" dirty="0">
                <a:solidFill>
                  <a:srgbClr val="333333"/>
                </a:solidFill>
                <a:effectLst>
                  <a:outerShdw blurRad="38100" dist="38100" dir="2700000" algn="tl">
                    <a:srgbClr val="FFFFFF"/>
                  </a:outerShdw>
                </a:effectLst>
              </a:rPr>
              <a:t>Учит обобщать и делать научно обоснованные выводы</a:t>
            </a:r>
          </a:p>
        </p:txBody>
      </p:sp>
      <p:sp>
        <p:nvSpPr>
          <p:cNvPr id="8" name="Text Box 14"/>
          <p:cNvSpPr txBox="1">
            <a:spLocks noChangeArrowheads="1"/>
          </p:cNvSpPr>
          <p:nvPr/>
        </p:nvSpPr>
        <p:spPr bwMode="auto">
          <a:xfrm>
            <a:off x="794657" y="0"/>
            <a:ext cx="7620000" cy="646331"/>
          </a:xfrm>
          <a:prstGeom prst="rect">
            <a:avLst/>
          </a:prstGeom>
          <a:noFill/>
          <a:ln w="9525">
            <a:noFill/>
            <a:miter lim="800000"/>
            <a:headEnd/>
            <a:tailEnd/>
          </a:ln>
          <a:effectLst/>
        </p:spPr>
        <p:txBody>
          <a:bodyPr>
            <a:spAutoFit/>
          </a:bodyPr>
          <a:lstStyle/>
          <a:p>
            <a:pPr>
              <a:spcBef>
                <a:spcPct val="50000"/>
              </a:spcBef>
              <a:defRPr/>
            </a:pPr>
            <a:r>
              <a:rPr lang="ru-RU" sz="3600" b="1" i="1" dirty="0">
                <a:effectLst>
                  <a:outerShdw blurRad="38100" dist="38100" dir="2700000" algn="tl">
                    <a:srgbClr val="C0C0C0"/>
                  </a:outerShdw>
                </a:effectLst>
                <a:latin typeface="Times New Roman" pitchFamily="18" charset="0"/>
                <a:cs typeface="Times New Roman" pitchFamily="18" charset="0"/>
              </a:rPr>
              <a:t>Что дает анализ урока педагогу?</a:t>
            </a:r>
          </a:p>
        </p:txBody>
      </p:sp>
      <p:sp>
        <p:nvSpPr>
          <p:cNvPr id="9" name="Rectangle 12"/>
          <p:cNvSpPr txBox="1">
            <a:spLocks noChangeArrowheads="1"/>
          </p:cNvSpPr>
          <p:nvPr/>
        </p:nvSpPr>
        <p:spPr>
          <a:xfrm>
            <a:off x="2200875" y="5582546"/>
            <a:ext cx="8229600" cy="113982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800" b="1" i="1" u="none" strike="noStrike" kern="1200" cap="none" spc="0" normalizeH="0" baseline="0" noProof="0" dirty="0" smtClean="0">
                <a:ln>
                  <a:noFill/>
                </a:ln>
                <a:effectLst/>
                <a:uLnTx/>
                <a:uFillTx/>
                <a:latin typeface="Times New Roman" pitchFamily="18" charset="0"/>
                <a:ea typeface="+mj-ea"/>
                <a:cs typeface="Times New Roman" pitchFamily="18" charset="0"/>
              </a:rPr>
              <a:t>Действительное средство совершенствования профессионального педагогического мастерства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atherineasquithgallery.com/uploads/posts/2021-02/1613545883_15-p-belii-chelovechek-dlya-prezentatsii-prozra-16.png"/>
          <p:cNvPicPr>
            <a:picLocks noChangeAspect="1" noChangeArrowheads="1"/>
          </p:cNvPicPr>
          <p:nvPr/>
        </p:nvPicPr>
        <p:blipFill>
          <a:blip r:embed="rId2" cstate="print"/>
          <a:srcRect/>
          <a:stretch>
            <a:fillRect/>
          </a:stretch>
        </p:blipFill>
        <p:spPr bwMode="auto">
          <a:xfrm>
            <a:off x="9318172" y="4147458"/>
            <a:ext cx="2710542" cy="2710542"/>
          </a:xfrm>
          <a:prstGeom prst="rect">
            <a:avLst/>
          </a:prstGeom>
          <a:noFill/>
        </p:spPr>
      </p:pic>
      <p:sp>
        <p:nvSpPr>
          <p:cNvPr id="3" name="Rectangle 2"/>
          <p:cNvSpPr txBox="1">
            <a:spLocks noChangeArrowheads="1"/>
          </p:cNvSpPr>
          <p:nvPr/>
        </p:nvSpPr>
        <p:spPr>
          <a:xfrm>
            <a:off x="838199" y="304800"/>
            <a:ext cx="8229600" cy="1139825"/>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4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Типы анализа урока</a:t>
            </a:r>
          </a:p>
        </p:txBody>
      </p:sp>
      <p:sp>
        <p:nvSpPr>
          <p:cNvPr id="4" name="Rectangle 3"/>
          <p:cNvSpPr txBox="1">
            <a:spLocks noChangeArrowheads="1"/>
          </p:cNvSpPr>
          <p:nvPr/>
        </p:nvSpPr>
        <p:spPr>
          <a:xfrm>
            <a:off x="544284" y="1088572"/>
            <a:ext cx="11266715" cy="4530725"/>
          </a:xfrm>
          <a:prstGeom prst="rect">
            <a:avLst/>
          </a:prstGeom>
        </p:spPr>
        <p:txBody>
          <a:bodyPr/>
          <a:lstStyle/>
          <a:p>
            <a:pPr marL="228600" marR="0" lvl="0" indent="-228600" algn="l" defTabSz="914400" rtl="0" eaLnBrk="1" fontAlgn="auto" latinLnBrk="0" hangingPunct="1">
              <a:lnSpc>
                <a:spcPct val="80000"/>
              </a:lnSpc>
              <a:spcBef>
                <a:spcPts val="1000"/>
              </a:spcBef>
              <a:spcAft>
                <a:spcPts val="0"/>
              </a:spcAft>
              <a:buClrTx/>
              <a:buSzTx/>
              <a:buFont typeface="Wingdings" pitchFamily="2" charset="2"/>
              <a:buChar char="Ø"/>
              <a:tabLst/>
              <a:defRPr/>
            </a:pPr>
            <a:r>
              <a:rPr kumimoji="0" lang="ru-RU" sz="2800" b="1" i="0" u="none" strike="noStrike" kern="1200" cap="none" spc="0" normalizeH="0" baseline="0" noProof="0" dirty="0" smtClean="0">
                <a:ln>
                  <a:noFill/>
                </a:ln>
                <a:solidFill>
                  <a:srgbClr val="CC0000"/>
                </a:solidFill>
                <a:effectLst>
                  <a:outerShdw blurRad="38100" dist="38100" dir="2700000" algn="tl">
                    <a:srgbClr val="C0C0C0"/>
                  </a:outerShdw>
                </a:effectLst>
                <a:uLnTx/>
                <a:uFillTx/>
                <a:latin typeface="Times New Roman" pitchFamily="18" charset="0"/>
                <a:ea typeface="+mn-ea"/>
                <a:cs typeface="Times New Roman" pitchFamily="18" charset="0"/>
              </a:rPr>
              <a:t>Полный </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контроль  качества организации учебно-воспитательного процесса, изучение стиля деятельности учителя, опыта его работы;</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Char char="Ø"/>
              <a:tabLst/>
              <a:defRPr/>
            </a:pPr>
            <a:r>
              <a:rPr kumimoji="0" lang="ru-RU" sz="2800" b="1" i="0" u="none" strike="noStrike" kern="1200" cap="none" spc="0" normalizeH="0" baseline="0" noProof="0" dirty="0" smtClean="0">
                <a:ln>
                  <a:noFill/>
                </a:ln>
                <a:solidFill>
                  <a:srgbClr val="CC0000"/>
                </a:solidFill>
                <a:effectLst>
                  <a:outerShdw blurRad="38100" dist="38100" dir="2700000" algn="tl">
                    <a:srgbClr val="C0C0C0"/>
                  </a:outerShdw>
                </a:effectLst>
                <a:uLnTx/>
                <a:uFillTx/>
                <a:latin typeface="Times New Roman" pitchFamily="18" charset="0"/>
                <a:ea typeface="+mn-ea"/>
                <a:cs typeface="Times New Roman" pitchFamily="18" charset="0"/>
              </a:rPr>
              <a:t>Краткий </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определение результативности урока</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Char char="Ø"/>
              <a:tabLst/>
              <a:defRPr/>
            </a:pPr>
            <a:r>
              <a:rPr kumimoji="0" lang="ru-RU" sz="2800" b="1" i="0" u="none" strike="noStrike" kern="1200" cap="none" spc="0" normalizeH="0" baseline="0" noProof="0" dirty="0" smtClean="0">
                <a:ln>
                  <a:noFill/>
                </a:ln>
                <a:solidFill>
                  <a:srgbClr val="CC0000"/>
                </a:solidFill>
                <a:effectLst>
                  <a:outerShdw blurRad="38100" dist="38100" dir="2700000" algn="tl">
                    <a:srgbClr val="C0C0C0"/>
                  </a:outerShdw>
                </a:effectLst>
                <a:uLnTx/>
                <a:uFillTx/>
                <a:latin typeface="Times New Roman" pitchFamily="18" charset="0"/>
                <a:ea typeface="+mn-ea"/>
                <a:cs typeface="Times New Roman" pitchFamily="18" charset="0"/>
              </a:rPr>
              <a:t>Комплексный</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–всестороннее рассмотрение урока в единстве и взаимосвязи целей, содержания, форм и методов, результатов, оценка всех факторов урока, их влияние на результат урока;</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Char char="Ø"/>
              <a:tabLst/>
              <a:defRPr/>
            </a:pPr>
            <a:r>
              <a:rPr kumimoji="0" lang="ru-RU" sz="2800" b="1" i="0" u="none" strike="noStrike" kern="1200" cap="none" spc="0" normalizeH="0" baseline="0" noProof="0" dirty="0" smtClean="0">
                <a:ln>
                  <a:noFill/>
                </a:ln>
                <a:solidFill>
                  <a:srgbClr val="CC0000"/>
                </a:solidFill>
                <a:effectLst>
                  <a:outerShdw blurRad="38100" dist="38100" dir="2700000" algn="tl">
                    <a:srgbClr val="C0C0C0"/>
                  </a:outerShdw>
                </a:effectLst>
                <a:uLnTx/>
                <a:uFillTx/>
                <a:latin typeface="Times New Roman" pitchFamily="18" charset="0"/>
                <a:ea typeface="+mn-ea"/>
                <a:cs typeface="Times New Roman" pitchFamily="18" charset="0"/>
              </a:rPr>
              <a:t>Аспектный</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Более глубокое рассмотрение какой-то одной стороны урока с целью выявления недостатков или установления эффективности отдельных приемов деятельности учителя.</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Char char="Ø"/>
              <a:tabLst/>
              <a:defRPr/>
            </a:pPr>
            <a:r>
              <a:rPr kumimoji="0" lang="ru-RU" sz="2800" b="1" i="0" u="none" strike="noStrike" kern="1200" cap="none" spc="0" normalizeH="0" baseline="0" noProof="0" dirty="0" smtClean="0">
                <a:ln>
                  <a:noFill/>
                </a:ln>
                <a:solidFill>
                  <a:srgbClr val="CC0000"/>
                </a:solidFill>
                <a:effectLst>
                  <a:outerShdw blurRad="38100" dist="38100" dir="2700000" algn="tl">
                    <a:srgbClr val="C0C0C0"/>
                  </a:outerShdw>
                </a:effectLst>
                <a:uLnTx/>
                <a:uFillTx/>
                <a:latin typeface="Times New Roman" pitchFamily="18" charset="0"/>
                <a:ea typeface="+mn-ea"/>
                <a:cs typeface="Times New Roman" pitchFamily="18" charset="0"/>
              </a:rPr>
              <a:t>Поэтапный </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–изучение структуры этапов урока в соответствии с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его типом</a:t>
            </a: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4543" y="231095"/>
            <a:ext cx="8229600" cy="1143000"/>
          </a:xfrm>
          <a:prstGeom prst="rect">
            <a:avLst/>
          </a:prstGeom>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8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Общая схема анализа урока</a:t>
            </a:r>
            <a:br>
              <a:rPr kumimoji="0" lang="ru-RU" sz="38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38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(работа по бланку анализа)</a:t>
            </a:r>
          </a:p>
        </p:txBody>
      </p:sp>
      <p:sp>
        <p:nvSpPr>
          <p:cNvPr id="3" name="Rectangle 3"/>
          <p:cNvSpPr txBox="1">
            <a:spLocks noChangeArrowheads="1"/>
          </p:cNvSpPr>
          <p:nvPr/>
        </p:nvSpPr>
        <p:spPr>
          <a:xfrm>
            <a:off x="424543" y="1556657"/>
            <a:ext cx="8229600" cy="4525963"/>
          </a:xfrm>
          <a:prstGeom prst="rect">
            <a:avLst/>
          </a:prstGeom>
        </p:spPr>
        <p:txBody>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Учебное заведение, класс, предмет, фамилия учителя, количество учащихся по списку, и присутствовавших на уроке.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Тема урока, цель и образовательные, развивающие и воспитательные задачи урока.</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Организационное начало урока.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Организационная структура урока.</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Анализ содержания учебного материала урока.</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Общепедагогические и дидактические требования к уроку</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Деятельность учителя.</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Деятельность учащихся.</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Выводы.</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ru-RU" sz="2100" b="1" i="0" u="none" strike="noStrike" kern="1200" cap="none" spc="0" normalizeH="0" baseline="0" noProof="0" dirty="0" smtClean="0">
                <a:ln>
                  <a:noFill/>
                </a:ln>
                <a:solidFill>
                  <a:schemeClr val="tx1"/>
                </a:solidFill>
                <a:effectLst/>
                <a:uLnTx/>
                <a:uFillTx/>
                <a:latin typeface="+mn-lt"/>
                <a:ea typeface="+mn-ea"/>
                <a:cs typeface="+mn-cs"/>
              </a:rPr>
              <a:t>Рекомендации.</a:t>
            </a:r>
          </a:p>
        </p:txBody>
      </p:sp>
      <p:pic>
        <p:nvPicPr>
          <p:cNvPr id="4" name="Picture 2" descr="https://static.wixstatic.com/media/6f4149_ab638c8b0be14eba92033b6907411652~mv2.png/v1/fill/w_2500,h_2343,al_c/6f4149_ab638c8b0be14eba92033b6907411652~mv2.png"/>
          <p:cNvPicPr>
            <a:picLocks noChangeAspect="1" noChangeArrowheads="1"/>
          </p:cNvPicPr>
          <p:nvPr/>
        </p:nvPicPr>
        <p:blipFill>
          <a:blip r:embed="rId2" cstate="print"/>
          <a:srcRect/>
          <a:stretch>
            <a:fillRect/>
          </a:stretch>
        </p:blipFill>
        <p:spPr bwMode="auto">
          <a:xfrm flipH="1">
            <a:off x="7187952" y="1127178"/>
            <a:ext cx="5004048" cy="527811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78192" y="3961143"/>
            <a:ext cx="3863437" cy="2704405"/>
          </a:xfrm>
          <a:prstGeom prst="rect">
            <a:avLst/>
          </a:prstGeom>
        </p:spPr>
      </p:pic>
      <p:sp>
        <p:nvSpPr>
          <p:cNvPr id="2" name="Заголовок 1"/>
          <p:cNvSpPr txBox="1">
            <a:spLocks/>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4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Анализ урока на соответствие требованиям ФГОС</a:t>
            </a:r>
            <a:endParaRPr kumimoji="0" lang="ru-RU" sz="4400" b="1"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Содержимое 2"/>
          <p:cNvSpPr txBox="1">
            <a:spLocks/>
          </p:cNvSpPr>
          <p:nvPr/>
        </p:nvSpPr>
        <p:spPr>
          <a:xfrm>
            <a:off x="457199" y="1600200"/>
            <a:ext cx="10025743" cy="4525963"/>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Раздел 1. </a:t>
            </a:r>
            <a:r>
              <a:rPr kumimoji="0" lang="ru-RU" sz="3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Целеполагание</a:t>
            </a:r>
            <a:endParaRPr kumimoji="0" 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Раздел 2. Информационное обеспечение</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Раздел 3. Организация деятельности обучающихся</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Раздел 4. Педагогические технологии</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Раздел 5.Оценка деятельности и рефлексия</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Раздел 6. Выводы и рекомендации</a:t>
            </a:r>
            <a:endParaRPr kumimoji="0" lang="ru-RU" sz="3200" b="1"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4546" y="1952171"/>
            <a:ext cx="8785225" cy="4581525"/>
          </a:xfrm>
          <a:prstGeom prst="rect">
            <a:avLst/>
          </a:prstGeom>
          <a:solidFill>
            <a:schemeClr val="bg1"/>
          </a:solidFill>
          <a:effectLst>
            <a:outerShdw dist="107763" dir="13500000" algn="ctr" rotWithShape="0">
              <a:srgbClr val="FF0000">
                <a:alpha val="50000"/>
              </a:srgbClr>
            </a:outerShdw>
          </a:effectLst>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0"/>
              </a:spcBef>
              <a:spcAft>
                <a:spcPts val="0"/>
              </a:spcAft>
              <a:buClr>
                <a:srgbClr val="FFFFFF"/>
              </a:buClr>
              <a:buSzTx/>
              <a:buFontTx/>
              <a:buNone/>
              <a:tabLst/>
              <a:defRPr/>
            </a:pPr>
            <a:r>
              <a:rPr kumimoji="0" lang="ru-RU" sz="2800" b="1" i="0" u="none" strike="noStrike" kern="1200" cap="none" spc="0" normalizeH="0" baseline="0" noProof="0" dirty="0" smtClean="0">
                <a:ln>
                  <a:noFill/>
                </a:ln>
                <a:solidFill>
                  <a:srgbClr val="FFFFFF"/>
                </a:solidFill>
                <a:effectLst/>
                <a:uLnTx/>
                <a:uFillTx/>
                <a:latin typeface="+mn-lt"/>
                <a:ea typeface="+mn-ea"/>
                <a:cs typeface="+mn-cs"/>
              </a:rPr>
              <a:t>     </a:t>
            </a:r>
            <a:r>
              <a:rPr kumimoji="0" lang="ru-RU" sz="2800" b="1" i="1" u="sng" strike="noStrike" kern="1200" cap="none" spc="0" normalizeH="0" baseline="0" noProof="0" dirty="0" smtClean="0">
                <a:ln>
                  <a:noFill/>
                </a:ln>
                <a:effectLst/>
                <a:uLnTx/>
                <a:uFillTx/>
                <a:latin typeface="+mn-lt"/>
                <a:ea typeface="+mn-ea"/>
                <a:cs typeface="+mn-cs"/>
              </a:rPr>
              <a:t>Основная педагогическая задача:</a:t>
            </a:r>
          </a:p>
          <a:p>
            <a:pPr marL="609600" marR="0" lvl="0" indent="-609600" algn="ctr" defTabSz="914400" rtl="0" eaLnBrk="1" fontAlgn="auto" latinLnBrk="0" hangingPunct="1">
              <a:lnSpc>
                <a:spcPct val="90000"/>
              </a:lnSpc>
              <a:spcBef>
                <a:spcPct val="0"/>
              </a:spcBef>
              <a:spcAft>
                <a:spcPts val="0"/>
              </a:spcAft>
              <a:buClr>
                <a:srgbClr val="FFFFFF"/>
              </a:buClr>
              <a:buSzTx/>
              <a:buFontTx/>
              <a:buNone/>
              <a:tabLst/>
              <a:defRPr/>
            </a:pPr>
            <a:r>
              <a:rPr kumimoji="0" lang="ru-RU" sz="2800" b="1" i="1" u="none" strike="noStrike" kern="1200" cap="none" spc="0" normalizeH="0" baseline="0" noProof="0" dirty="0" smtClean="0">
                <a:ln>
                  <a:noFill/>
                </a:ln>
                <a:solidFill>
                  <a:srgbClr val="FF0000"/>
                </a:solidFill>
                <a:effectLst/>
                <a:uLnTx/>
                <a:uFillTx/>
                <a:latin typeface="+mn-lt"/>
                <a:ea typeface="+mn-ea"/>
                <a:cs typeface="+mn-cs"/>
              </a:rPr>
              <a:t>организация условий, инициирующих детское действие</a:t>
            </a:r>
          </a:p>
          <a:p>
            <a:pPr marL="609600" marR="0" lvl="0" indent="-609600" algn="ctr" defTabSz="914400" rtl="0" eaLnBrk="1" fontAlgn="auto" latinLnBrk="0" hangingPunct="1">
              <a:lnSpc>
                <a:spcPct val="90000"/>
              </a:lnSpc>
              <a:spcBef>
                <a:spcPct val="0"/>
              </a:spcBef>
              <a:spcAft>
                <a:spcPts val="0"/>
              </a:spcAft>
              <a:buClr>
                <a:srgbClr val="FFFFFF"/>
              </a:buClr>
              <a:buSzTx/>
              <a:buFontTx/>
              <a:buNone/>
              <a:tabLst/>
              <a:defRPr/>
            </a:pPr>
            <a:endParaRPr kumimoji="0" lang="ru-RU" sz="2800" b="1" i="0" u="none" strike="noStrike" kern="1200" cap="none" spc="0" normalizeH="0" baseline="0" noProof="0" dirty="0" smtClean="0">
              <a:ln>
                <a:noFill/>
              </a:ln>
              <a:solidFill>
                <a:srgbClr val="FF0000"/>
              </a:solidFill>
              <a:effectLst/>
              <a:uLnTx/>
              <a:uFillTx/>
              <a:latin typeface="+mn-lt"/>
              <a:ea typeface="+mn-ea"/>
              <a:cs typeface="+mn-cs"/>
            </a:endParaRPr>
          </a:p>
          <a:p>
            <a:pPr marL="609600" marR="0" lvl="0" indent="-609600" algn="ctr" defTabSz="914400" rtl="0" eaLnBrk="1" fontAlgn="auto" latinLnBrk="0" hangingPunct="1">
              <a:lnSpc>
                <a:spcPct val="90000"/>
              </a:lnSpc>
              <a:spcBef>
                <a:spcPct val="0"/>
              </a:spcBef>
              <a:spcAft>
                <a:spcPts val="0"/>
              </a:spcAft>
              <a:buClr>
                <a:srgbClr val="FFFFFF"/>
              </a:buClr>
              <a:buSzTx/>
              <a:buFont typeface="Arial" panose="020B0604020202020204" pitchFamily="34" charset="0"/>
              <a:buChar char="•"/>
              <a:tabLst/>
              <a:defRPr/>
            </a:pPr>
            <a:endParaRPr kumimoji="0" lang="ru-RU" sz="28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3" name="Rectangle 3"/>
          <p:cNvSpPr>
            <a:spLocks noChangeArrowheads="1"/>
          </p:cNvSpPr>
          <p:nvPr/>
        </p:nvSpPr>
        <p:spPr bwMode="auto">
          <a:xfrm>
            <a:off x="2282599" y="234724"/>
            <a:ext cx="8604250" cy="757237"/>
          </a:xfrm>
          <a:prstGeom prst="rect">
            <a:avLst/>
          </a:prstGeom>
          <a:solidFill>
            <a:schemeClr val="bg1"/>
          </a:solidFill>
          <a:ln w="9525">
            <a:noFill/>
            <a:miter lim="800000"/>
            <a:headEnd/>
            <a:tailEnd/>
          </a:ln>
        </p:spPr>
        <p:txBody>
          <a:bodyPr anchor="b"/>
          <a:lstStyle/>
          <a:p>
            <a:pPr algn="ctr">
              <a:defRPr/>
            </a:pPr>
            <a:r>
              <a:rPr lang="ru-RU" sz="3600" i="1" dirty="0">
                <a:effectLst>
                  <a:outerShdw blurRad="38100" dist="38100" dir="2700000" algn="tl">
                    <a:srgbClr val="000000"/>
                  </a:outerShdw>
                </a:effectLst>
                <a:latin typeface="Tahoma" pitchFamily="34" charset="0"/>
              </a:rPr>
              <a:t>Системно-деятельностный подход</a:t>
            </a:r>
          </a:p>
        </p:txBody>
      </p:sp>
      <p:sp>
        <p:nvSpPr>
          <p:cNvPr id="4" name="Oval 5"/>
          <p:cNvSpPr>
            <a:spLocks noChangeArrowheads="1"/>
          </p:cNvSpPr>
          <p:nvPr/>
        </p:nvSpPr>
        <p:spPr bwMode="auto">
          <a:xfrm>
            <a:off x="2091418" y="3090409"/>
            <a:ext cx="2879725" cy="2952750"/>
          </a:xfrm>
          <a:prstGeom prst="ellipse">
            <a:avLst/>
          </a:prstGeom>
          <a:solidFill>
            <a:srgbClr val="FFFF00"/>
          </a:solidFill>
          <a:ln w="14351" algn="ctr">
            <a:solidFill>
              <a:srgbClr val="FF0000"/>
            </a:solidFill>
            <a:round/>
            <a:headEnd/>
            <a:tailEnd/>
          </a:ln>
        </p:spPr>
        <p:txBody>
          <a:bodyPr wrap="none" anchor="ctr"/>
          <a:lstStyle/>
          <a:p>
            <a:pPr algn="ctr">
              <a:defRPr/>
            </a:pPr>
            <a:r>
              <a:rPr lang="ru-RU" sz="2000" b="1" i="1" dirty="0">
                <a:solidFill>
                  <a:schemeClr val="accent2"/>
                </a:solidFill>
                <a:latin typeface="Tahoma" pitchFamily="34" charset="0"/>
              </a:rPr>
              <a:t>Чему учить?</a:t>
            </a:r>
          </a:p>
          <a:p>
            <a:pPr algn="ctr">
              <a:defRPr/>
            </a:pPr>
            <a:endParaRPr lang="ru-RU" sz="2000" b="1" i="1" dirty="0">
              <a:solidFill>
                <a:schemeClr val="accent2"/>
              </a:solidFill>
              <a:latin typeface="Tahoma" pitchFamily="34" charset="0"/>
            </a:endParaRPr>
          </a:p>
          <a:p>
            <a:pPr algn="ctr">
              <a:defRPr/>
            </a:pPr>
            <a:r>
              <a:rPr lang="ru-RU" b="1" dirty="0">
                <a:solidFill>
                  <a:schemeClr val="accent2"/>
                </a:solidFill>
                <a:effectLst>
                  <a:outerShdw blurRad="38100" dist="38100" dir="2700000" algn="tl">
                    <a:srgbClr val="000000"/>
                  </a:outerShdw>
                </a:effectLst>
                <a:latin typeface="Tahoma" pitchFamily="34" charset="0"/>
              </a:rPr>
              <a:t>обновление</a:t>
            </a:r>
          </a:p>
          <a:p>
            <a:pPr algn="ctr">
              <a:defRPr/>
            </a:pPr>
            <a:r>
              <a:rPr lang="ru-RU" b="1" dirty="0">
                <a:solidFill>
                  <a:schemeClr val="accent2"/>
                </a:solidFill>
                <a:effectLst>
                  <a:outerShdw blurRad="38100" dist="38100" dir="2700000" algn="tl">
                    <a:srgbClr val="000000"/>
                  </a:outerShdw>
                </a:effectLst>
                <a:latin typeface="Tahoma" pitchFamily="34" charset="0"/>
              </a:rPr>
              <a:t>содержания</a:t>
            </a:r>
          </a:p>
          <a:p>
            <a:pPr algn="ctr">
              <a:defRPr/>
            </a:pPr>
            <a:r>
              <a:rPr lang="ru-RU" b="1" dirty="0">
                <a:solidFill>
                  <a:schemeClr val="accent2"/>
                </a:solidFill>
                <a:effectLst>
                  <a:outerShdw blurRad="38100" dist="38100" dir="2700000" algn="tl">
                    <a:srgbClr val="000000"/>
                  </a:outerShdw>
                </a:effectLst>
                <a:latin typeface="Tahoma" pitchFamily="34" charset="0"/>
              </a:rPr>
              <a:t>образования</a:t>
            </a:r>
            <a:r>
              <a:rPr lang="ru-RU" b="1" dirty="0">
                <a:solidFill>
                  <a:schemeClr val="bg1"/>
                </a:solidFill>
                <a:effectLst>
                  <a:outerShdw blurRad="38100" dist="38100" dir="2700000" algn="tl">
                    <a:srgbClr val="000000"/>
                  </a:outerShdw>
                </a:effectLst>
                <a:latin typeface="Tahoma" pitchFamily="34" charset="0"/>
              </a:rPr>
              <a:t> </a:t>
            </a:r>
          </a:p>
          <a:p>
            <a:pPr algn="ctr">
              <a:defRPr/>
            </a:pPr>
            <a:endParaRPr lang="ru-RU" sz="800" b="1" dirty="0">
              <a:solidFill>
                <a:schemeClr val="bg1"/>
              </a:solidFill>
              <a:effectLst>
                <a:outerShdw blurRad="38100" dist="38100" dir="2700000" algn="tl">
                  <a:srgbClr val="000000"/>
                </a:outerShdw>
              </a:effectLst>
              <a:latin typeface="Tahoma" pitchFamily="34" charset="0"/>
            </a:endParaRPr>
          </a:p>
        </p:txBody>
      </p:sp>
      <p:sp>
        <p:nvSpPr>
          <p:cNvPr id="5" name="Oval 6"/>
          <p:cNvSpPr>
            <a:spLocks noChangeArrowheads="1"/>
          </p:cNvSpPr>
          <p:nvPr/>
        </p:nvSpPr>
        <p:spPr bwMode="auto">
          <a:xfrm>
            <a:off x="8758011" y="2938010"/>
            <a:ext cx="2879725" cy="3025775"/>
          </a:xfrm>
          <a:prstGeom prst="ellipse">
            <a:avLst/>
          </a:prstGeom>
          <a:solidFill>
            <a:srgbClr val="CC99FF"/>
          </a:solidFill>
          <a:ln w="14351" algn="ctr">
            <a:solidFill>
              <a:srgbClr val="FF0000"/>
            </a:solidFill>
            <a:round/>
            <a:headEnd/>
            <a:tailEnd/>
          </a:ln>
        </p:spPr>
        <p:txBody>
          <a:bodyPr wrap="none" anchor="ctr"/>
          <a:lstStyle/>
          <a:p>
            <a:pPr algn="ctr"/>
            <a:r>
              <a:rPr lang="ru-RU" sz="2400" b="1" i="1" dirty="0">
                <a:solidFill>
                  <a:srgbClr val="003300"/>
                </a:solidFill>
                <a:latin typeface="Tahoma" pitchFamily="34" charset="0"/>
              </a:rPr>
              <a:t>Как учить?</a:t>
            </a:r>
          </a:p>
          <a:p>
            <a:pPr algn="ctr"/>
            <a:endParaRPr lang="ru-RU" sz="1000" b="1" i="1" dirty="0">
              <a:solidFill>
                <a:srgbClr val="003300"/>
              </a:solidFill>
              <a:latin typeface="Tahoma" pitchFamily="34" charset="0"/>
            </a:endParaRPr>
          </a:p>
          <a:p>
            <a:pPr algn="ctr"/>
            <a:r>
              <a:rPr lang="ru-RU" b="1" dirty="0">
                <a:solidFill>
                  <a:srgbClr val="003300"/>
                </a:solidFill>
                <a:latin typeface="Tahoma" pitchFamily="34" charset="0"/>
              </a:rPr>
              <a:t>Обновление</a:t>
            </a:r>
          </a:p>
          <a:p>
            <a:pPr algn="ctr"/>
            <a:r>
              <a:rPr lang="ru-RU" b="1" dirty="0">
                <a:solidFill>
                  <a:srgbClr val="003300"/>
                </a:solidFill>
                <a:latin typeface="Tahoma" pitchFamily="34" charset="0"/>
              </a:rPr>
              <a:t>технологий </a:t>
            </a:r>
          </a:p>
          <a:p>
            <a:pPr algn="ctr"/>
            <a:r>
              <a:rPr lang="ru-RU" b="1" dirty="0">
                <a:solidFill>
                  <a:srgbClr val="003300"/>
                </a:solidFill>
                <a:latin typeface="Tahoma" pitchFamily="34" charset="0"/>
              </a:rPr>
              <a:t>образования</a:t>
            </a:r>
          </a:p>
        </p:txBody>
      </p:sp>
      <p:sp>
        <p:nvSpPr>
          <p:cNvPr id="6" name="Oval 5"/>
          <p:cNvSpPr>
            <a:spLocks noChangeArrowheads="1"/>
          </p:cNvSpPr>
          <p:nvPr/>
        </p:nvSpPr>
        <p:spPr bwMode="auto">
          <a:xfrm>
            <a:off x="5237843" y="3142796"/>
            <a:ext cx="2916238" cy="2884488"/>
          </a:xfrm>
          <a:prstGeom prst="ellipse">
            <a:avLst/>
          </a:prstGeom>
          <a:solidFill>
            <a:srgbClr val="CCFFCC"/>
          </a:solidFill>
          <a:ln w="14351" algn="ctr">
            <a:solidFill>
              <a:srgbClr val="FF0000"/>
            </a:solidFill>
            <a:round/>
            <a:headEnd/>
            <a:tailEnd/>
          </a:ln>
        </p:spPr>
        <p:txBody>
          <a:bodyPr wrap="none" anchor="ctr"/>
          <a:lstStyle/>
          <a:p>
            <a:pPr algn="ctr">
              <a:defRPr/>
            </a:pPr>
            <a:r>
              <a:rPr lang="ru-RU" sz="2400" b="1" i="1" dirty="0">
                <a:solidFill>
                  <a:srgbClr val="CC0000"/>
                </a:solidFill>
                <a:latin typeface="Tahoma" pitchFamily="34" charset="0"/>
              </a:rPr>
              <a:t>Ради чего учить</a:t>
            </a:r>
            <a:r>
              <a:rPr lang="ru-RU" sz="2400" b="1" i="1" dirty="0">
                <a:solidFill>
                  <a:schemeClr val="bg1"/>
                </a:solidFill>
                <a:latin typeface="Tahoma" pitchFamily="34" charset="0"/>
              </a:rPr>
              <a:t>?</a:t>
            </a:r>
          </a:p>
          <a:p>
            <a:pPr algn="ctr">
              <a:defRPr/>
            </a:pPr>
            <a:endParaRPr lang="ru-RU" b="1" i="1" dirty="0">
              <a:solidFill>
                <a:schemeClr val="bg1"/>
              </a:solidFill>
              <a:latin typeface="Tahoma" pitchFamily="34" charset="0"/>
            </a:endParaRPr>
          </a:p>
          <a:p>
            <a:pPr algn="ctr">
              <a:defRPr/>
            </a:pPr>
            <a:r>
              <a:rPr lang="ru-RU" b="1" dirty="0">
                <a:solidFill>
                  <a:srgbClr val="CC0000"/>
                </a:solidFill>
                <a:effectLst>
                  <a:outerShdw blurRad="38100" dist="38100" dir="2700000" algn="tl">
                    <a:srgbClr val="000000"/>
                  </a:outerShdw>
                </a:effectLst>
                <a:latin typeface="Tahoma" pitchFamily="34" charset="0"/>
              </a:rPr>
              <a:t>Ценности </a:t>
            </a:r>
          </a:p>
          <a:p>
            <a:pPr algn="ctr">
              <a:defRPr/>
            </a:pPr>
            <a:r>
              <a:rPr lang="ru-RU" b="1" dirty="0">
                <a:solidFill>
                  <a:srgbClr val="CC0000"/>
                </a:solidFill>
                <a:effectLst>
                  <a:outerShdw blurRad="38100" dist="38100" dir="2700000" algn="tl">
                    <a:srgbClr val="000000"/>
                  </a:outerShdw>
                </a:effectLst>
                <a:latin typeface="Tahoma" pitchFamily="34" charset="0"/>
              </a:rPr>
              <a:t>образования</a:t>
            </a:r>
          </a:p>
          <a:p>
            <a:pPr algn="ctr">
              <a:defRPr/>
            </a:pPr>
            <a:endParaRPr lang="ru-RU" sz="800" b="1" dirty="0">
              <a:solidFill>
                <a:srgbClr val="CC0000"/>
              </a:solidFill>
              <a:effectLst>
                <a:outerShdw blurRad="38100" dist="38100" dir="2700000" algn="tl">
                  <a:srgbClr val="000000"/>
                </a:outerShdw>
              </a:effectLst>
              <a:latin typeface="Tahoma" pitchFamily="34" charset="0"/>
            </a:endParaRPr>
          </a:p>
        </p:txBody>
      </p:sp>
      <p:sp>
        <p:nvSpPr>
          <p:cNvPr id="7" name="Oval 7"/>
          <p:cNvSpPr>
            <a:spLocks noChangeArrowheads="1"/>
          </p:cNvSpPr>
          <p:nvPr/>
        </p:nvSpPr>
        <p:spPr bwMode="auto">
          <a:xfrm>
            <a:off x="2123395" y="1049338"/>
            <a:ext cx="8820150" cy="914400"/>
          </a:xfrm>
          <a:prstGeom prst="ellipse">
            <a:avLst/>
          </a:prstGeom>
          <a:gradFill rotWithShape="1">
            <a:gsLst>
              <a:gs pos="0">
                <a:schemeClr val="bg1"/>
              </a:gs>
              <a:gs pos="39999">
                <a:srgbClr val="85C2FF"/>
              </a:gs>
              <a:gs pos="70000">
                <a:srgbClr val="C4D6EB"/>
              </a:gs>
              <a:gs pos="100000">
                <a:srgbClr val="FFEBFA"/>
              </a:gs>
            </a:gsLst>
            <a:path path="shape">
              <a:fillToRect l="50000" t="50000" r="50000" b="50000"/>
            </a:path>
          </a:gradFill>
          <a:ln w="12700" cap="sq">
            <a:solidFill>
              <a:srgbClr val="FF0000"/>
            </a:solidFill>
            <a:round/>
            <a:headEnd type="none" w="sm" len="sm"/>
            <a:tailEnd type="none" w="sm" len="sm"/>
          </a:ln>
          <a:effectLst/>
        </p:spPr>
        <p:txBody>
          <a:bodyPr wrap="none" anchor="ctr"/>
          <a:lstStyle/>
          <a:p>
            <a:pPr algn="ctr" eaLnBrk="0" hangingPunct="0">
              <a:lnSpc>
                <a:spcPct val="90000"/>
              </a:lnSpc>
              <a:spcBef>
                <a:spcPct val="20000"/>
              </a:spcBef>
              <a:defRPr/>
            </a:pPr>
            <a:r>
              <a:rPr kumimoji="1" lang="ru-RU" sz="2400" i="1" dirty="0">
                <a:effectLst>
                  <a:outerShdw blurRad="38100" dist="38100" dir="2700000" algn="tl">
                    <a:srgbClr val="FFFFFF"/>
                  </a:outerShdw>
                </a:effectLst>
                <a:latin typeface="Times New Roman" pitchFamily="18" charset="0"/>
              </a:rPr>
              <a:t> </a:t>
            </a:r>
            <a:r>
              <a:rPr kumimoji="1" lang="ru-RU" sz="2400" b="1" i="1" dirty="0">
                <a:solidFill>
                  <a:srgbClr val="FF0000"/>
                </a:solidFill>
                <a:effectLst>
                  <a:outerShdw blurRad="38100" dist="38100" dir="2700000" algn="tl">
                    <a:srgbClr val="000000"/>
                  </a:outerShdw>
                </a:effectLst>
                <a:latin typeface="Times New Roman" pitchFamily="18" charset="0"/>
              </a:rPr>
              <a:t>развитие личности учащегося на основе освоения </a:t>
            </a:r>
          </a:p>
          <a:p>
            <a:pPr algn="ctr" eaLnBrk="0" hangingPunct="0">
              <a:lnSpc>
                <a:spcPct val="90000"/>
              </a:lnSpc>
              <a:spcBef>
                <a:spcPct val="20000"/>
              </a:spcBef>
              <a:defRPr/>
            </a:pPr>
            <a:r>
              <a:rPr kumimoji="1" lang="ru-RU" sz="2400" b="1" i="1" dirty="0">
                <a:solidFill>
                  <a:srgbClr val="FF0000"/>
                </a:solidFill>
                <a:effectLst>
                  <a:outerShdw blurRad="38100" dist="38100" dir="2700000" algn="tl">
                    <a:srgbClr val="000000"/>
                  </a:outerShdw>
                </a:effectLst>
                <a:latin typeface="Times New Roman" pitchFamily="18" charset="0"/>
              </a:rPr>
              <a:t>универсальных способов деятельности.</a:t>
            </a:r>
            <a:r>
              <a:rPr kumimoji="1" lang="ru-RU" sz="2400" dirty="0">
                <a:solidFill>
                  <a:srgbClr val="FF0000"/>
                </a:solidFill>
                <a:latin typeface="Times New Roman" pitchFamily="18" charset="0"/>
              </a:rPr>
              <a:t> </a:t>
            </a:r>
          </a:p>
        </p:txBody>
      </p:sp>
      <p:sp>
        <p:nvSpPr>
          <p:cNvPr id="8" name="Стрелка вправо 7"/>
          <p:cNvSpPr/>
          <p:nvPr/>
        </p:nvSpPr>
        <p:spPr>
          <a:xfrm>
            <a:off x="4199845" y="5897110"/>
            <a:ext cx="5400675" cy="43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 name="AutoShape 8"/>
          <p:cNvSpPr>
            <a:spLocks noChangeArrowheads="1"/>
          </p:cNvSpPr>
          <p:nvPr/>
        </p:nvSpPr>
        <p:spPr bwMode="auto">
          <a:xfrm>
            <a:off x="2340429" y="6381750"/>
            <a:ext cx="9144000" cy="476250"/>
          </a:xfrm>
          <a:prstGeom prst="roundRect">
            <a:avLst>
              <a:gd name="adj" fmla="val 16667"/>
            </a:avLst>
          </a:prstGeom>
          <a:gradFill rotWithShape="0">
            <a:gsLst>
              <a:gs pos="0">
                <a:srgbClr val="B2B2B2"/>
              </a:gs>
              <a:gs pos="50000">
                <a:srgbClr val="FFFFCC"/>
              </a:gs>
              <a:gs pos="100000">
                <a:srgbClr val="B2B2B2"/>
              </a:gs>
            </a:gsLst>
            <a:lin ang="5400000" scaled="1"/>
          </a:gradFill>
          <a:ln w="9360">
            <a:solidFill>
              <a:srgbClr val="000000"/>
            </a:solidFill>
            <a:round/>
            <a:headEnd/>
            <a:tailEnd/>
          </a:ln>
        </p:spPr>
        <p:txBody>
          <a:bodyPr wrap="none" lIns="90000" tIns="46800" rIns="90000" bIns="468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2000" b="1" dirty="0">
                <a:solidFill>
                  <a:srgbClr val="292929"/>
                </a:solidFill>
                <a:latin typeface="Tw Cen MT" pitchFamily="34" charset="0"/>
              </a:rPr>
              <a:t>ФОРМИРОВАНИЕ УНИВЕРСАЛЬНЫХ  СПОСОБОВ   ДЕЙСТВИЙ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500" fill="hold"/>
                                        <p:tgtEl>
                                          <p:spTgt spid="8"/>
                                        </p:tgtEl>
                                        <p:attrNameLst>
                                          <p:attrName>style.color</p:attrName>
                                        </p:attrNameLst>
                                      </p:cBhvr>
                                      <p:to>
                                        <a:schemeClr val="accent2"/>
                                      </p:to>
                                    </p:animClr>
                                    <p:animClr clrSpc="rgb" dir="cw">
                                      <p:cBhvr>
                                        <p:cTn id="7" dur="500" fill="hold"/>
                                        <p:tgtEl>
                                          <p:spTgt spid="8"/>
                                        </p:tgtEl>
                                        <p:attrNameLst>
                                          <p:attrName>fillcolor</p:attrName>
                                        </p:attrNameLst>
                                      </p:cBhvr>
                                      <p:to>
                                        <a:schemeClr val="accent2"/>
                                      </p:to>
                                    </p:animClr>
                                    <p:set>
                                      <p:cBhvr>
                                        <p:cTn id="8" dur="500" fill="hold"/>
                                        <p:tgtEl>
                                          <p:spTgt spid="8"/>
                                        </p:tgtEl>
                                        <p:attrNameLst>
                                          <p:attrName>fill.type</p:attrName>
                                        </p:attrNameLst>
                                      </p:cBhvr>
                                      <p:to>
                                        <p:strVal val="solid"/>
                                      </p:to>
                                    </p:set>
                                    <p:set>
                                      <p:cBhvr>
                                        <p:cTn id="9"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99258" y="1299583"/>
            <a:ext cx="4500409" cy="3000273"/>
          </a:xfrm>
          <a:prstGeom prst="rect">
            <a:avLst/>
          </a:prstGeom>
        </p:spPr>
      </p:pic>
      <p:sp>
        <p:nvSpPr>
          <p:cNvPr id="3" name="Прямоугольник 2"/>
          <p:cNvSpPr/>
          <p:nvPr/>
        </p:nvSpPr>
        <p:spPr>
          <a:xfrm>
            <a:off x="468086" y="1070207"/>
            <a:ext cx="6096000" cy="3785652"/>
          </a:xfrm>
          <a:prstGeom prst="rect">
            <a:avLst/>
          </a:prstGeom>
        </p:spPr>
        <p:txBody>
          <a:bodyPr>
            <a:spAutoFit/>
          </a:bodyPr>
          <a:lstStyle/>
          <a:p>
            <a:r>
              <a:rPr lang="ru-RU" sz="4000" b="1" i="1" dirty="0" smtClean="0">
                <a:latin typeface="Times New Roman" pitchFamily="18" charset="0"/>
                <a:cs typeface="Times New Roman" pitchFamily="18" charset="0"/>
              </a:rPr>
              <a:t>По каким критериям оценивать современный урок, как лучше анализировать его эффективность и качество? </a:t>
            </a:r>
            <a:endParaRPr lang="ru-RU" sz="4000" b="1" i="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TotalTime>
  <Words>1478</Words>
  <Application>Microsoft Office PowerPoint</Application>
  <PresentationFormat>Произвольный</PresentationFormat>
  <Paragraphs>151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Анализ и самоанализ урока по ФГОС</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Система дидактических принципов в рамках системно-деятельностного подхода  </vt:lpstr>
      <vt:lpstr>Система дидактических принципов в рамках системно-деятельностного подхода  </vt:lpstr>
      <vt:lpstr>Уровни самоанализа урока</vt:lpstr>
      <vt:lpstr>Самоанализ урока дает возможность:</vt:lpstr>
      <vt:lpstr>САМОАНАЛИЗ УРОКА ПО ФГОС (1 ВАРИАНТ) </vt:lpstr>
      <vt:lpstr>Слайд 17</vt:lpstr>
      <vt:lpstr>Слайд 18</vt:lpstr>
      <vt:lpstr> САМОАНАЛИЗ УРОКА ПО ФГОС ВАРИАНТ 2. </vt:lpstr>
      <vt:lpstr>Слайд 20</vt:lpstr>
      <vt:lpstr>Слайд 21</vt:lpstr>
      <vt:lpstr>Основные недостатки анализа и самоанализа урока </vt:lpstr>
      <vt:lpstr>План самоанализа современного урока в рамках ФГОС </vt:lpstr>
      <vt:lpstr>Слайд 24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 опыта работы педагога – наставника  МБОУ СШ с. Еделево  учителя математики и физики высшей категории  Князькиной З.Н.</dc:title>
  <dc:creator>Александр Ковалевич</dc:creator>
  <cp:lastModifiedBy>Учитель</cp:lastModifiedBy>
  <cp:revision>22</cp:revision>
  <dcterms:created xsi:type="dcterms:W3CDTF">2019-11-08T04:50:48Z</dcterms:created>
  <dcterms:modified xsi:type="dcterms:W3CDTF">2024-01-26T11:38:39Z</dcterms:modified>
</cp:coreProperties>
</file>