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4" r:id="rId2"/>
    <p:sldId id="295" r:id="rId3"/>
    <p:sldId id="296" r:id="rId4"/>
    <p:sldId id="284" r:id="rId5"/>
    <p:sldId id="280" r:id="rId6"/>
    <p:sldId id="287" r:id="rId7"/>
    <p:sldId id="283" r:id="rId8"/>
    <p:sldId id="288" r:id="rId9"/>
    <p:sldId id="289" r:id="rId10"/>
    <p:sldId id="282" r:id="rId11"/>
    <p:sldId id="290" r:id="rId12"/>
    <p:sldId id="291" r:id="rId13"/>
    <p:sldId id="292" r:id="rId14"/>
    <p:sldId id="286" r:id="rId15"/>
    <p:sldId id="256" r:id="rId1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4CE"/>
    <a:srgbClr val="35759D"/>
    <a:srgbClr val="000000"/>
    <a:srgbClr val="4D4D4D"/>
    <a:srgbClr val="B92D14"/>
    <a:srgbClr val="35B19D"/>
    <a:srgbClr val="777777"/>
    <a:srgbClr val="969696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5573" autoAdjust="0"/>
  </p:normalViewPr>
  <p:slideViewPr>
    <p:cSldViewPr>
      <p:cViewPr varScale="1">
        <p:scale>
          <a:sx n="70" d="100"/>
          <a:sy n="70" d="100"/>
        </p:scale>
        <p:origin x="61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EE4340-2FCE-4F3F-9E59-0564949AAFF1}" type="doc">
      <dgm:prSet loTypeId="urn:microsoft.com/office/officeart/2005/8/layout/hProcess9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512300-3BBA-45A8-B235-4FB837661A6F}">
      <dgm:prSet phldrT="[Текст]"/>
      <dgm:spPr/>
      <dgm:t>
        <a:bodyPr/>
        <a:lstStyle/>
        <a:p>
          <a:r>
            <a:rPr lang="ru-RU"/>
            <a:t>Слово-стимул</a:t>
          </a:r>
        </a:p>
      </dgm:t>
    </dgm:pt>
    <dgm:pt modelId="{99050653-CE2E-4D92-AB23-8BC866ECD02F}" type="parTrans" cxnId="{29192160-6C14-431A-903A-A919338D6D04}">
      <dgm:prSet/>
      <dgm:spPr/>
      <dgm:t>
        <a:bodyPr/>
        <a:lstStyle/>
        <a:p>
          <a:endParaRPr lang="ru-RU"/>
        </a:p>
      </dgm:t>
    </dgm:pt>
    <dgm:pt modelId="{F76CEE20-AFC3-4463-A99D-B0E75A4A55E7}" type="sibTrans" cxnId="{29192160-6C14-431A-903A-A919338D6D04}">
      <dgm:prSet/>
      <dgm:spPr/>
      <dgm:t>
        <a:bodyPr/>
        <a:lstStyle/>
        <a:p>
          <a:endParaRPr lang="ru-RU"/>
        </a:p>
      </dgm:t>
    </dgm:pt>
    <dgm:pt modelId="{E517E34E-89B3-4D22-A29C-BF774FC4F380}">
      <dgm:prSet phldrT="[Текст]"/>
      <dgm:spPr/>
      <dgm:t>
        <a:bodyPr/>
        <a:lstStyle/>
        <a:p>
          <a:r>
            <a:rPr lang="ru-RU" dirty="0"/>
            <a:t>время</a:t>
          </a:r>
        </a:p>
      </dgm:t>
    </dgm:pt>
    <dgm:pt modelId="{2C13BCB4-50E1-4986-8D1B-EB0CE8E5F6F8}" type="parTrans" cxnId="{D588D87F-0272-4187-9C07-5A71012DA9F6}">
      <dgm:prSet/>
      <dgm:spPr/>
      <dgm:t>
        <a:bodyPr/>
        <a:lstStyle/>
        <a:p>
          <a:endParaRPr lang="ru-RU"/>
        </a:p>
      </dgm:t>
    </dgm:pt>
    <dgm:pt modelId="{896EA2A1-84FB-4283-9E48-9FC5F66AC83B}" type="sibTrans" cxnId="{D588D87F-0272-4187-9C07-5A71012DA9F6}">
      <dgm:prSet/>
      <dgm:spPr/>
      <dgm:t>
        <a:bodyPr/>
        <a:lstStyle/>
        <a:p>
          <a:endParaRPr lang="ru-RU"/>
        </a:p>
      </dgm:t>
    </dgm:pt>
    <dgm:pt modelId="{C5F4F356-FC33-4963-9F71-BCD7D5ED91C4}">
      <dgm:prSet/>
      <dgm:spPr/>
      <dgm:t>
        <a:bodyPr/>
        <a:lstStyle/>
        <a:p>
          <a:r>
            <a:rPr lang="ru-RU"/>
            <a:t>реакция</a:t>
          </a:r>
        </a:p>
      </dgm:t>
    </dgm:pt>
    <dgm:pt modelId="{BB97F031-FE97-4AC2-A342-EC7F50620ACC}" type="parTrans" cxnId="{509823E0-C35F-4E7A-AE92-3FC9C1794168}">
      <dgm:prSet/>
      <dgm:spPr/>
      <dgm:t>
        <a:bodyPr/>
        <a:lstStyle/>
        <a:p>
          <a:endParaRPr lang="ru-RU"/>
        </a:p>
      </dgm:t>
    </dgm:pt>
    <dgm:pt modelId="{FE506D24-42D0-4B1C-B6AF-1473C9DEF683}" type="sibTrans" cxnId="{509823E0-C35F-4E7A-AE92-3FC9C1794168}">
      <dgm:prSet/>
      <dgm:spPr/>
      <dgm:t>
        <a:bodyPr/>
        <a:lstStyle/>
        <a:p>
          <a:endParaRPr lang="ru-RU"/>
        </a:p>
      </dgm:t>
    </dgm:pt>
    <dgm:pt modelId="{217E99A3-E6E8-41F1-9596-2E183CC8AE2D}" type="pres">
      <dgm:prSet presAssocID="{71EE4340-2FCE-4F3F-9E59-0564949AAFF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E5071A-66E9-452B-B82E-D5AD091F68EA}" type="pres">
      <dgm:prSet presAssocID="{71EE4340-2FCE-4F3F-9E59-0564949AAFF1}" presName="arrow" presStyleLbl="bgShp" presStyleIdx="0" presStyleCnt="1" custScaleX="117647"/>
      <dgm:spPr/>
    </dgm:pt>
    <dgm:pt modelId="{A900DB64-1B72-4AA9-B8E2-B03469B68702}" type="pres">
      <dgm:prSet presAssocID="{71EE4340-2FCE-4F3F-9E59-0564949AAFF1}" presName="linearProcess" presStyleCnt="0"/>
      <dgm:spPr/>
    </dgm:pt>
    <dgm:pt modelId="{69256A23-FACE-4FE4-A5CE-5E7FDA7E1D4E}" type="pres">
      <dgm:prSet presAssocID="{BE512300-3BBA-45A8-B235-4FB837661A6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332CA-6C9C-4F9A-BFC8-B5222C55EF31}" type="pres">
      <dgm:prSet presAssocID="{F76CEE20-AFC3-4463-A99D-B0E75A4A55E7}" presName="sibTrans" presStyleCnt="0"/>
      <dgm:spPr/>
    </dgm:pt>
    <dgm:pt modelId="{D9E21028-3743-415C-A2C4-5EC911A50DE8}" type="pres">
      <dgm:prSet presAssocID="{E517E34E-89B3-4D22-A29C-BF774FC4F38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EF2F7-1707-4A24-AA4D-ADE0B4508084}" type="pres">
      <dgm:prSet presAssocID="{896EA2A1-84FB-4283-9E48-9FC5F66AC83B}" presName="sibTrans" presStyleCnt="0"/>
      <dgm:spPr/>
    </dgm:pt>
    <dgm:pt modelId="{BFA33DB4-8EA6-4767-8E99-261525B90739}" type="pres">
      <dgm:prSet presAssocID="{C5F4F356-FC33-4963-9F71-BCD7D5ED91C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228A0F-07C9-4776-97D7-2826F3787B0F}" type="presOf" srcId="{BE512300-3BBA-45A8-B235-4FB837661A6F}" destId="{69256A23-FACE-4FE4-A5CE-5E7FDA7E1D4E}" srcOrd="0" destOrd="0" presId="urn:microsoft.com/office/officeart/2005/8/layout/hProcess9"/>
    <dgm:cxn modelId="{C0E3E5DC-A51F-4356-AA95-B59C2C9D13D0}" type="presOf" srcId="{C5F4F356-FC33-4963-9F71-BCD7D5ED91C4}" destId="{BFA33DB4-8EA6-4767-8E99-261525B90739}" srcOrd="0" destOrd="0" presId="urn:microsoft.com/office/officeart/2005/8/layout/hProcess9"/>
    <dgm:cxn modelId="{D588D87F-0272-4187-9C07-5A71012DA9F6}" srcId="{71EE4340-2FCE-4F3F-9E59-0564949AAFF1}" destId="{E517E34E-89B3-4D22-A29C-BF774FC4F380}" srcOrd="1" destOrd="0" parTransId="{2C13BCB4-50E1-4986-8D1B-EB0CE8E5F6F8}" sibTransId="{896EA2A1-84FB-4283-9E48-9FC5F66AC83B}"/>
    <dgm:cxn modelId="{412316CF-D869-49DE-8AA6-7A659A036F57}" type="presOf" srcId="{E517E34E-89B3-4D22-A29C-BF774FC4F380}" destId="{D9E21028-3743-415C-A2C4-5EC911A50DE8}" srcOrd="0" destOrd="0" presId="urn:microsoft.com/office/officeart/2005/8/layout/hProcess9"/>
    <dgm:cxn modelId="{29192160-6C14-431A-903A-A919338D6D04}" srcId="{71EE4340-2FCE-4F3F-9E59-0564949AAFF1}" destId="{BE512300-3BBA-45A8-B235-4FB837661A6F}" srcOrd="0" destOrd="0" parTransId="{99050653-CE2E-4D92-AB23-8BC866ECD02F}" sibTransId="{F76CEE20-AFC3-4463-A99D-B0E75A4A55E7}"/>
    <dgm:cxn modelId="{B8461910-E8D4-42C5-86D1-899F4B5A2489}" type="presOf" srcId="{71EE4340-2FCE-4F3F-9E59-0564949AAFF1}" destId="{217E99A3-E6E8-41F1-9596-2E183CC8AE2D}" srcOrd="0" destOrd="0" presId="urn:microsoft.com/office/officeart/2005/8/layout/hProcess9"/>
    <dgm:cxn modelId="{509823E0-C35F-4E7A-AE92-3FC9C1794168}" srcId="{71EE4340-2FCE-4F3F-9E59-0564949AAFF1}" destId="{C5F4F356-FC33-4963-9F71-BCD7D5ED91C4}" srcOrd="2" destOrd="0" parTransId="{BB97F031-FE97-4AC2-A342-EC7F50620ACC}" sibTransId="{FE506D24-42D0-4B1C-B6AF-1473C9DEF683}"/>
    <dgm:cxn modelId="{E336969C-51CD-4F66-BA48-EA6A33AC2121}" type="presParOf" srcId="{217E99A3-E6E8-41F1-9596-2E183CC8AE2D}" destId="{B4E5071A-66E9-452B-B82E-D5AD091F68EA}" srcOrd="0" destOrd="0" presId="urn:microsoft.com/office/officeart/2005/8/layout/hProcess9"/>
    <dgm:cxn modelId="{17A6BCA5-A35B-4E9D-B467-A5B3339942A3}" type="presParOf" srcId="{217E99A3-E6E8-41F1-9596-2E183CC8AE2D}" destId="{A900DB64-1B72-4AA9-B8E2-B03469B68702}" srcOrd="1" destOrd="0" presId="urn:microsoft.com/office/officeart/2005/8/layout/hProcess9"/>
    <dgm:cxn modelId="{F2D2B4A8-52A2-4DB0-9FEC-635280A0106A}" type="presParOf" srcId="{A900DB64-1B72-4AA9-B8E2-B03469B68702}" destId="{69256A23-FACE-4FE4-A5CE-5E7FDA7E1D4E}" srcOrd="0" destOrd="0" presId="urn:microsoft.com/office/officeart/2005/8/layout/hProcess9"/>
    <dgm:cxn modelId="{C7256773-F624-471B-851B-D142E179E1D6}" type="presParOf" srcId="{A900DB64-1B72-4AA9-B8E2-B03469B68702}" destId="{5F0332CA-6C9C-4F9A-BFC8-B5222C55EF31}" srcOrd="1" destOrd="0" presId="urn:microsoft.com/office/officeart/2005/8/layout/hProcess9"/>
    <dgm:cxn modelId="{56DF00C6-E854-40CD-9389-5FEDE3B0F340}" type="presParOf" srcId="{A900DB64-1B72-4AA9-B8E2-B03469B68702}" destId="{D9E21028-3743-415C-A2C4-5EC911A50DE8}" srcOrd="2" destOrd="0" presId="urn:microsoft.com/office/officeart/2005/8/layout/hProcess9"/>
    <dgm:cxn modelId="{6D924474-0769-4F53-B525-FB549106FCB0}" type="presParOf" srcId="{A900DB64-1B72-4AA9-B8E2-B03469B68702}" destId="{F09EF2F7-1707-4A24-AA4D-ADE0B4508084}" srcOrd="3" destOrd="0" presId="urn:microsoft.com/office/officeart/2005/8/layout/hProcess9"/>
    <dgm:cxn modelId="{1A37A185-0BBB-42AF-A01F-59EC38CB39ED}" type="presParOf" srcId="{A900DB64-1B72-4AA9-B8E2-B03469B68702}" destId="{BFA33DB4-8EA6-4767-8E99-261525B9073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8942C3-8C41-40FD-9226-091B9ECC2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51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269484-EB4A-40D6-8404-5595A1DE038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3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4"/>
          <p:cNvSpPr/>
          <p:nvPr/>
        </p:nvSpPr>
        <p:spPr>
          <a:xfrm>
            <a:off x="0" y="6361045"/>
            <a:ext cx="9180004" cy="469483"/>
          </a:xfrm>
          <a:custGeom>
            <a:avLst/>
            <a:gdLst/>
            <a:ahLst/>
            <a:cxnLst/>
            <a:rect l="l" t="t" r="r" b="b"/>
            <a:pathLst>
              <a:path w="7028180" h="6858000">
                <a:moveTo>
                  <a:pt x="0" y="6857996"/>
                </a:moveTo>
                <a:lnTo>
                  <a:pt x="7028179" y="6857996"/>
                </a:lnTo>
                <a:lnTo>
                  <a:pt x="7028179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FFFFF">
              <a:alpha val="5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4"/>
          <p:cNvSpPr/>
          <p:nvPr/>
        </p:nvSpPr>
        <p:spPr>
          <a:xfrm>
            <a:off x="0" y="947071"/>
            <a:ext cx="9180004" cy="1461929"/>
          </a:xfrm>
          <a:custGeom>
            <a:avLst/>
            <a:gdLst/>
            <a:ahLst/>
            <a:cxnLst/>
            <a:rect l="l" t="t" r="r" b="b"/>
            <a:pathLst>
              <a:path w="7028180" h="6858000">
                <a:moveTo>
                  <a:pt x="0" y="6857996"/>
                </a:moveTo>
                <a:lnTo>
                  <a:pt x="7028179" y="6857996"/>
                </a:lnTo>
                <a:lnTo>
                  <a:pt x="7028179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FFFFF">
              <a:alpha val="5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92AE61-F82A-43F0-9EDF-C94CB805DDD1}"/>
              </a:ext>
            </a:extLst>
          </p:cNvPr>
          <p:cNvSpPr txBox="1"/>
          <p:nvPr/>
        </p:nvSpPr>
        <p:spPr>
          <a:xfrm>
            <a:off x="914400" y="990600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Владимирова </a:t>
            </a:r>
          </a:p>
          <a:p>
            <a:pPr lvl="0"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Анна Александровна</a:t>
            </a:r>
          </a:p>
        </p:txBody>
      </p:sp>
      <p:pic>
        <p:nvPicPr>
          <p:cNvPr id="10" name="Picture 2" descr="http://mkuask.ru/upload/iblock/b1f/3862c9800d47f7656f3b554c655a7d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033740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27584" y="0"/>
            <a:ext cx="8100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Ханты-Мансийский автономный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округ-Югра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,</a:t>
            </a:r>
          </a:p>
          <a:p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Нижневартовский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 район</a:t>
            </a:r>
          </a:p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пгт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Излучинск</a:t>
            </a:r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mbria"/>
                <a:cs typeface="Cambria"/>
              </a:rPr>
              <a:t>21 апреля 2023</a:t>
            </a:r>
            <a:endParaRPr lang="ru-RU" sz="1600" dirty="0"/>
          </a:p>
        </p:txBody>
      </p:sp>
      <p:sp>
        <p:nvSpPr>
          <p:cNvPr id="16" name="object 8"/>
          <p:cNvSpPr/>
          <p:nvPr/>
        </p:nvSpPr>
        <p:spPr>
          <a:xfrm>
            <a:off x="838200" y="1066800"/>
            <a:ext cx="4680521" cy="1008112"/>
          </a:xfrm>
          <a:custGeom>
            <a:avLst/>
            <a:gdLst/>
            <a:ahLst/>
            <a:cxnLst/>
            <a:rect l="l" t="t" r="r" b="b"/>
            <a:pathLst>
              <a:path w="4640580" h="2344420">
                <a:moveTo>
                  <a:pt x="0" y="2344420"/>
                </a:moveTo>
                <a:lnTo>
                  <a:pt x="4640580" y="2344420"/>
                </a:lnTo>
                <a:lnTo>
                  <a:pt x="4640580" y="0"/>
                </a:lnTo>
                <a:lnTo>
                  <a:pt x="0" y="0"/>
                </a:lnTo>
                <a:lnTo>
                  <a:pt x="0" y="2344420"/>
                </a:lnTo>
                <a:close/>
              </a:path>
            </a:pathLst>
          </a:custGeom>
          <a:ln w="35560">
            <a:solidFill>
              <a:srgbClr val="1B3081"/>
            </a:solidFill>
            <a:prstDash val="dash"/>
          </a:ln>
        </p:spPr>
        <p:txBody>
          <a:bodyPr wrap="square" lIns="0" tIns="0" rIns="0" bIns="0" rtlCol="0"/>
          <a:lstStyle/>
          <a:p>
            <a:pPr algn="ctr"/>
            <a:endParaRPr sz="2250" dirty="0">
              <a:latin typeface="Cambria"/>
              <a:cs typeface="Cambria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-36004" y="3460224"/>
            <a:ext cx="9180004" cy="1708683"/>
          </a:xfrm>
          <a:custGeom>
            <a:avLst/>
            <a:gdLst/>
            <a:ahLst/>
            <a:cxnLst/>
            <a:rect l="l" t="t" r="r" b="b"/>
            <a:pathLst>
              <a:path w="7028180" h="6858000">
                <a:moveTo>
                  <a:pt x="0" y="6857996"/>
                </a:moveTo>
                <a:lnTo>
                  <a:pt x="7028179" y="6857996"/>
                </a:lnTo>
                <a:lnTo>
                  <a:pt x="7028179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FFFFF">
              <a:alpha val="55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800" y="2362200"/>
            <a:ext cx="5148064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solidFill>
                  <a:srgbClr val="002060"/>
                </a:solidFill>
                <a:latin typeface="Cambria"/>
                <a:cs typeface="Cambria"/>
              </a:rPr>
              <a:t>учитель русского языка и литературы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ru-RU" sz="2000" b="1" spc="-5" dirty="0">
              <a:solidFill>
                <a:schemeClr val="accent4"/>
              </a:solidFill>
              <a:latin typeface="Cambria"/>
              <a:cs typeface="Cambria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5" dirty="0">
                <a:solidFill>
                  <a:schemeClr val="accent4"/>
                </a:solidFill>
                <a:latin typeface="Cambria"/>
                <a:cs typeface="Cambria"/>
              </a:rPr>
              <a:t>МБОУ «</a:t>
            </a:r>
            <a:r>
              <a:rPr lang="ru-RU" sz="2000" b="1" spc="-5" dirty="0" err="1">
                <a:solidFill>
                  <a:schemeClr val="accent4"/>
                </a:solidFill>
                <a:latin typeface="Cambria"/>
                <a:cs typeface="Cambria"/>
              </a:rPr>
              <a:t>Излучинская</a:t>
            </a:r>
            <a:r>
              <a:rPr lang="ru-RU" sz="2000" b="1" spc="-5" dirty="0">
                <a:solidFill>
                  <a:schemeClr val="accent4"/>
                </a:solidFill>
                <a:latin typeface="Cambria"/>
                <a:cs typeface="Cambria"/>
              </a:rPr>
              <a:t>  общеобразовательная средняя школа № 1 с углубленным изучением отдельных предметов»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ru-RU" sz="2000" b="1" spc="-5" dirty="0">
              <a:solidFill>
                <a:schemeClr val="accent4"/>
              </a:solidFill>
              <a:latin typeface="Cambria"/>
              <a:cs typeface="Cambri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042A6B-59AE-4D27-8697-9C2DDEF18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4657" r="10723" b="6264"/>
          <a:stretch/>
        </p:blipFill>
        <p:spPr>
          <a:xfrm>
            <a:off x="6156176" y="1412776"/>
            <a:ext cx="2766250" cy="4593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2" cstate="print"/>
          <a:srcRect l="32916" t="10001" r="33749" b="14444"/>
          <a:stretch>
            <a:fillRect/>
          </a:stretch>
        </p:blipFill>
        <p:spPr bwMode="auto">
          <a:xfrm>
            <a:off x="0" y="3657600"/>
            <a:ext cx="1912620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3" cstate="print"/>
          <a:srcRect l="34167" t="10001" r="34583" b="16667"/>
          <a:stretch>
            <a:fillRect/>
          </a:stretch>
        </p:blipFill>
        <p:spPr bwMode="auto">
          <a:xfrm>
            <a:off x="7162800" y="0"/>
            <a:ext cx="1981200" cy="26153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4" cstate="print"/>
          <a:srcRect l="35728" t="15463" r="36562" b="15919"/>
          <a:stretch>
            <a:fillRect/>
          </a:stretch>
        </p:blipFill>
        <p:spPr bwMode="auto">
          <a:xfrm>
            <a:off x="6248400" y="762000"/>
            <a:ext cx="1828800" cy="254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5" cstate="print"/>
          <a:srcRect l="35331" t="10001" r="35001" b="19630"/>
          <a:stretch>
            <a:fillRect/>
          </a:stretch>
        </p:blipFill>
        <p:spPr bwMode="auto">
          <a:xfrm>
            <a:off x="0" y="0"/>
            <a:ext cx="1941786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30" name="Picture 9"/>
          <p:cNvPicPr>
            <a:picLocks noChangeAspect="1" noChangeArrowheads="1"/>
          </p:cNvPicPr>
          <p:nvPr/>
        </p:nvPicPr>
        <p:blipFill>
          <a:blip r:embed="rId6" cstate="print"/>
          <a:srcRect l="34166" t="21852" r="35417" b="12222"/>
          <a:stretch>
            <a:fillRect/>
          </a:stretch>
        </p:blipFill>
        <p:spPr bwMode="auto">
          <a:xfrm>
            <a:off x="228600" y="1066800"/>
            <a:ext cx="1981200" cy="24152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31" name="Picture 4"/>
          <p:cNvPicPr>
            <a:picLocks noChangeAspect="1" noChangeArrowheads="1"/>
          </p:cNvPicPr>
          <p:nvPr/>
        </p:nvPicPr>
        <p:blipFill>
          <a:blip r:embed="rId7" cstate="print"/>
          <a:srcRect l="33749" t="12962" r="37500" b="44815"/>
          <a:stretch>
            <a:fillRect/>
          </a:stretch>
        </p:blipFill>
        <p:spPr bwMode="auto">
          <a:xfrm>
            <a:off x="0" y="4969293"/>
            <a:ext cx="2286000" cy="18887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8" cstate="print"/>
          <a:srcRect l="34167" t="11852" r="39999" b="24575"/>
          <a:stretch>
            <a:fillRect/>
          </a:stretch>
        </p:blipFill>
        <p:spPr bwMode="auto">
          <a:xfrm>
            <a:off x="6248400" y="3716214"/>
            <a:ext cx="2133600" cy="29542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9" cstate="print"/>
          <a:srcRect l="35417" t="10001" r="35834" b="13704"/>
          <a:stretch>
            <a:fillRect/>
          </a:stretch>
        </p:blipFill>
        <p:spPr bwMode="auto">
          <a:xfrm>
            <a:off x="7509933" y="4419600"/>
            <a:ext cx="1634067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" name="Нижний колонтитул 18"/>
          <p:cNvSpPr txBox="1">
            <a:spLocks/>
          </p:cNvSpPr>
          <p:nvPr/>
        </p:nvSpPr>
        <p:spPr>
          <a:xfrm>
            <a:off x="457200" y="67056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 l="33717" t="12476" r="34051" b="26873"/>
          <a:stretch>
            <a:fillRect/>
          </a:stretch>
        </p:blipFill>
        <p:spPr bwMode="auto">
          <a:xfrm>
            <a:off x="2286000" y="1981200"/>
            <a:ext cx="3774510" cy="3993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38" name="AutoShape 2" descr="https://avatars.mds.yandex.net/get-mpic/1220464/img_id2532544890490658594.png/ori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7" t="24224" r="31945" b="35795"/>
          <a:stretch/>
        </p:blipFill>
        <p:spPr bwMode="auto">
          <a:xfrm>
            <a:off x="0" y="0"/>
            <a:ext cx="46482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3276600" y="762000"/>
            <a:ext cx="514350" cy="247650"/>
          </a:xfrm>
          <a:prstGeom prst="flowChartAlternateProcess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</a:rPr>
              <a:t>АП-1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886200" y="2667000"/>
            <a:ext cx="504825" cy="217488"/>
          </a:xfrm>
          <a:prstGeom prst="flowChartAlternateProcess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</a:rPr>
              <a:t>АП-2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505200" y="5257800"/>
            <a:ext cx="547688" cy="214313"/>
          </a:xfrm>
          <a:prstGeom prst="flowChartAlternateProcess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</a:rPr>
              <a:t>АП-3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33717" t="12476" r="34051" b="26873"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4191000"/>
            <a:ext cx="7315200" cy="71596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Book Antiqua" pitchFamily="18" charset="0"/>
              </a:rPr>
              <a:t>Ломоносов  – патриот?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762000"/>
          </a:xfrm>
        </p:spPr>
        <p:txBody>
          <a:bodyPr/>
          <a:lstStyle/>
          <a:p>
            <a:pPr>
              <a:buNone/>
            </a:pPr>
            <a:r>
              <a:rPr lang="ru-RU" sz="2400" i="1" dirty="0">
                <a:solidFill>
                  <a:schemeClr val="bg2">
                    <a:lumMod val="75000"/>
                  </a:schemeClr>
                </a:solidFill>
                <a:latin typeface="Book Antiqua" pitchFamily="18" charset="0"/>
              </a:rPr>
              <a:t>* Патриот – это традиционный русский концепт.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32083" t="4444" r="33029" b="49795"/>
          <a:stretch>
            <a:fillRect/>
          </a:stretch>
        </p:blipFill>
        <p:spPr bwMode="auto">
          <a:xfrm>
            <a:off x="1524000" y="0"/>
            <a:ext cx="6019801" cy="4191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5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0"/>
            <a:ext cx="1724025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Темы для размышлений: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438400"/>
            <a:ext cx="8458200" cy="4191000"/>
          </a:xfrm>
        </p:spPr>
        <p:txBody>
          <a:bodyPr/>
          <a:lstStyle/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Петр Первый –  реформатор или разрушитель?</a:t>
            </a:r>
            <a:endParaRPr lang="ru-RU" dirty="0">
              <a:solidFill>
                <a:schemeClr val="bg2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Сахаров – диссидент или создатель?</a:t>
            </a:r>
            <a:endParaRPr lang="ru-RU" dirty="0">
              <a:solidFill>
                <a:schemeClr val="bg2">
                  <a:lumMod val="50000"/>
                </a:schemeClr>
              </a:solidFill>
              <a:latin typeface="Book Antiqua" pitchFamily="18" charset="0"/>
            </a:endParaRPr>
          </a:p>
          <a:p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Колумб – предприниматель или первопроходец?</a:t>
            </a:r>
            <a:endParaRPr lang="ru-RU" dirty="0">
              <a:solidFill>
                <a:schemeClr val="bg2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ля качественной печати: текущая страница в формате 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2013" y="11348"/>
            <a:ext cx="3871987" cy="5475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700" name="Picture 4" descr="http://rcro.tomsk.ru/wp-content/uploads/2022/11/Risunok1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37" y="2886075"/>
            <a:ext cx="4854324" cy="3667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93B2D67-C0EB-B885-6C00-3B965448A935}"/>
              </a:ext>
            </a:extLst>
          </p:cNvPr>
          <p:cNvSpPr/>
          <p:nvPr/>
        </p:nvSpPr>
        <p:spPr bwMode="auto">
          <a:xfrm>
            <a:off x="5562600" y="3886200"/>
            <a:ext cx="10668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953000" y="0"/>
            <a:ext cx="4191000" cy="762000"/>
          </a:xfrm>
        </p:spPr>
        <p:txBody>
          <a:bodyPr/>
          <a:lstStyle/>
          <a:p>
            <a:pPr marL="63500" eaLnBrk="1" hangingPunct="1"/>
            <a:r>
              <a:rPr lang="ru-RU" sz="2400" b="1" i="1" dirty="0">
                <a:solidFill>
                  <a:srgbClr val="000000"/>
                </a:solidFill>
                <a:latin typeface="Bookman Old Style" pitchFamily="18" charset="0"/>
              </a:rPr>
              <a:t>Н.Н.Миклухо-Маклай</a:t>
            </a:r>
          </a:p>
        </p:txBody>
      </p:sp>
      <p:sp>
        <p:nvSpPr>
          <p:cNvPr id="6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990600" y="58674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И.А.Бунин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6705600" y="2971800"/>
            <a:ext cx="243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А.С.Пушкин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495800" y="25146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А.Энштейн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6934200" y="54102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А.П.Чехов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553200" y="19050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И.Е.Репин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334000" y="46482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Д.И.Менделеев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533400" y="2286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С.П.Королёв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6934200" y="9906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А.С.Попов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0" y="4495800"/>
            <a:ext cx="220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И.Ньютон</a:t>
            </a:r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 bwMode="auto">
          <a:xfrm>
            <a:off x="4267200" y="3657600"/>
            <a:ext cx="190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Пётр </a:t>
            </a:r>
            <a:r>
              <a:rPr lang="en-US" b="1" i="1" kern="0" dirty="0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I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3048000" y="1676400"/>
            <a:ext cx="312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М.В.Ломоносов</a:t>
            </a: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2895600" y="52578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П.И.Чайковский</a:t>
            </a: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4724400" y="91440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Х.Колумб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4343400" y="5791200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И.М.Сеченов</a:t>
            </a: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3200400" y="3810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kern="0" dirty="0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Ч.Дарвин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3276600" y="426720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П.А.Столыпин</a:t>
            </a: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1981200" y="1143000"/>
            <a:ext cx="2819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И.В.Сталин</a:t>
            </a: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5867400" y="3886200"/>
            <a:ext cx="327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50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kern="0" dirty="0" err="1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И.М.Поддубный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524000"/>
            <a:ext cx="7315200" cy="2011362"/>
          </a:xfrm>
        </p:spPr>
        <p:txBody>
          <a:bodyPr/>
          <a:lstStyle/>
          <a:p>
            <a:r>
              <a:rPr lang="ru-RU" sz="66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«Что в имени тебе моём?»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4800" y="1524000"/>
            <a:ext cx="9829800" cy="2011362"/>
          </a:xfrm>
        </p:spPr>
        <p:txBody>
          <a:bodyPr/>
          <a:lstStyle/>
          <a:p>
            <a:pPr algn="ctr"/>
            <a:r>
              <a:rPr lang="ru-RU" sz="54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«Что в имени тебе моём?»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29718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Ассоциативный эксперимент как способ работы с учебным текстом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ru-RU" dirty="0"/>
          </a:p>
        </p:txBody>
      </p:sp>
      <p:pic>
        <p:nvPicPr>
          <p:cNvPr id="4" name="Picture 2" descr="http://mkuask.ru/upload/iblock/b1f/3862c9800d47f7656f3b554c655a7d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033740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0"/>
            <a:ext cx="8100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Ханты-Мансийский автономный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округ-Югра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,</a:t>
            </a:r>
          </a:p>
          <a:p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Нижневартовский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 район</a:t>
            </a:r>
          </a:p>
          <a:p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пгт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 </a:t>
            </a:r>
            <a:r>
              <a:rPr lang="ru-RU" sz="1800" b="1" dirty="0" err="1">
                <a:solidFill>
                  <a:schemeClr val="bg2">
                    <a:lumMod val="50000"/>
                  </a:schemeClr>
                </a:solidFill>
                <a:latin typeface="Cambria"/>
                <a:cs typeface="Cambria"/>
              </a:rPr>
              <a:t>Излучинск</a:t>
            </a:r>
            <a:endParaRPr lang="ru-RU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114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Владимирова </a:t>
            </a:r>
          </a:p>
          <a:p>
            <a:pPr lvl="0" algn="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Анна Александровна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4953000"/>
            <a:ext cx="5148064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>
                <a:solidFill>
                  <a:schemeClr val="accent4"/>
                </a:solidFill>
                <a:latin typeface="Cambria"/>
                <a:cs typeface="Cambria"/>
              </a:rPr>
              <a:t>учитель русского языка и литературы</a:t>
            </a:r>
          </a:p>
          <a:p>
            <a:pPr marL="12700" marR="5080" algn="r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>
                <a:solidFill>
                  <a:schemeClr val="accent4"/>
                </a:solidFill>
                <a:latin typeface="Cambria"/>
                <a:cs typeface="Cambria"/>
              </a:rPr>
              <a:t>МБОУ «</a:t>
            </a:r>
            <a:r>
              <a:rPr lang="ru-RU" sz="1600" b="1" spc="-5" dirty="0" err="1">
                <a:solidFill>
                  <a:schemeClr val="accent4"/>
                </a:solidFill>
                <a:latin typeface="Cambria"/>
                <a:cs typeface="Cambria"/>
              </a:rPr>
              <a:t>Излучинская</a:t>
            </a:r>
            <a:r>
              <a:rPr lang="ru-RU" sz="1600" b="1" spc="-5" dirty="0">
                <a:solidFill>
                  <a:schemeClr val="accent4"/>
                </a:solidFill>
                <a:latin typeface="Cambria"/>
                <a:cs typeface="Cambria"/>
              </a:rPr>
              <a:t>  общеобразовательная средняя школа № 1 с углубленным изучением отдельных предметов» 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ru-RU" sz="1600" b="1" spc="-5" dirty="0">
              <a:solidFill>
                <a:schemeClr val="accent4"/>
              </a:solidFill>
              <a:latin typeface="Cambria"/>
              <a:cs typeface="Cambria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37DA8F8-8BC0-4C44-8903-43534AB2DCF8}"/>
              </a:ext>
            </a:extLst>
          </p:cNvPr>
          <p:cNvSpPr/>
          <p:nvPr/>
        </p:nvSpPr>
        <p:spPr>
          <a:xfrm>
            <a:off x="0" y="648866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mbria"/>
                <a:cs typeface="Cambria"/>
              </a:rPr>
              <a:t>21 апреля 2023</a:t>
            </a:r>
            <a:endParaRPr lang="ru-RU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E7B7F0D-D76F-497A-B8B4-778F44D28614}"/>
              </a:ext>
            </a:extLst>
          </p:cNvPr>
          <p:cNvSpPr/>
          <p:nvPr/>
        </p:nvSpPr>
        <p:spPr>
          <a:xfrm>
            <a:off x="516871" y="178623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ook Antiqua" pitchFamily="18" charset="0"/>
              </a:rPr>
              <a:t>Мастер-класс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600200" y="2286000"/>
            <a:ext cx="6324600" cy="715962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Ассоциативный эксперимент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533400" y="2971800"/>
            <a:ext cx="8229600" cy="2209800"/>
          </a:xfrm>
        </p:spPr>
        <p:txBody>
          <a:bodyPr/>
          <a:lstStyle/>
          <a:p>
            <a:pPr marL="109538" indent="0">
              <a:buFontTx/>
              <a:buNone/>
            </a:pPr>
            <a:r>
              <a:rPr lang="ru-RU" dirty="0">
                <a:solidFill>
                  <a:srgbClr val="002060"/>
                </a:solidFill>
                <a:latin typeface="Book Antiqua" pitchFamily="18" charset="0"/>
              </a:rPr>
              <a:t>- приём, направленный на выявление ассоциаций, сложившихся у человека в его предшествующем опыте. </a:t>
            </a:r>
          </a:p>
        </p:txBody>
      </p:sp>
      <p:pic>
        <p:nvPicPr>
          <p:cNvPr id="6151" name="Picture 7" descr="Ассоциативный эксперимент.Психолингвистика - Заполнить онлайн опрос |  Online Test P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286000"/>
          </a:xfrm>
          <a:prstGeom prst="rect">
            <a:avLst/>
          </a:prstGeom>
          <a:noFill/>
          <a:effectLst/>
        </p:spPr>
      </p:pic>
      <p:pic>
        <p:nvPicPr>
          <p:cNvPr id="7" name="Рисунок 12" descr="https://sun9-80.userapi.com/sun9-81/impf/c623900/v623900052/6e990/3ziQKObV99U.jpg?size=320x320&amp;quality=96&amp;sign=8d1946a0f6bb575c1306b782a7a03a4e&amp;c_uniq_tag=6ad67_to-LI-R-PM5-wKynBFyFzQryq-kjXUf0FgExs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876800"/>
            <a:ext cx="1219200" cy="1219200"/>
          </a:xfrm>
          <a:prstGeom prst="rect">
            <a:avLst/>
          </a:prstGeom>
          <a:noFill/>
        </p:spPr>
      </p:pic>
      <p:pic>
        <p:nvPicPr>
          <p:cNvPr id="8" name="Рисунок 13" descr="https://u.9111s.ru/uploads/202010/03/428cf02640a4dbd10565a2d746df71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953000"/>
            <a:ext cx="1524000" cy="1143000"/>
          </a:xfrm>
          <a:prstGeom prst="rect">
            <a:avLst/>
          </a:prstGeom>
          <a:noFill/>
        </p:spPr>
      </p:pic>
      <p:pic>
        <p:nvPicPr>
          <p:cNvPr id="9" name="Рисунок 14" descr="http://nnovschool183.narod.ru/GIA/G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5029200"/>
            <a:ext cx="2076157" cy="838200"/>
          </a:xfrm>
          <a:prstGeom prst="rect">
            <a:avLst/>
          </a:prstGeom>
          <a:noFill/>
        </p:spPr>
      </p:pic>
      <p:sp>
        <p:nvSpPr>
          <p:cNvPr id="10" name="Нижний колонтитул 18"/>
          <p:cNvSpPr txBox="1">
            <a:spLocks/>
          </p:cNvSpPr>
          <p:nvPr/>
        </p:nvSpPr>
        <p:spPr>
          <a:xfrm>
            <a:off x="457200" y="6629400"/>
            <a:ext cx="84582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6248400" y="0"/>
            <a:ext cx="2895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История</a:t>
            </a:r>
          </a:p>
        </p:txBody>
      </p:sp>
      <p:pic>
        <p:nvPicPr>
          <p:cNvPr id="12290" name="Picture 2" descr="За что Михаил Ломоносов был приговорен к смертной казни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25146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00" name="AutoShape 4" descr="Неизвестный ракурс: Альберт Эйнштейн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1" name="AutoShape 6" descr="Чарльз Дарвин: Рассказать обществу о моей теории все равно, что признаться  в убийстве - KP.RU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Ученый Чарльз Дарвин в 1869 году.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/>
          <a:srcRect l="58333" t="20741" r="2917" b="37037"/>
          <a:stretch>
            <a:fillRect/>
          </a:stretch>
        </p:blipFill>
        <p:spPr bwMode="auto">
          <a:xfrm>
            <a:off x="5562600" y="4114800"/>
            <a:ext cx="326390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04" name="AutoShape 11" descr="Дмитрий Менделеев – биография, фото, личная жизнь, интересные факты - 24СМИ"/>
          <p:cNvSpPr>
            <a:spLocks noChangeAspect="1" noChangeArrowheads="1"/>
          </p:cNvSpPr>
          <p:nvPr/>
        </p:nvSpPr>
        <p:spPr bwMode="auto">
          <a:xfrm>
            <a:off x="453866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4" cstate="print"/>
          <a:srcRect l="64167" t="20370" r="10833" b="16667"/>
          <a:stretch>
            <a:fillRect/>
          </a:stretch>
        </p:blipFill>
        <p:spPr bwMode="auto">
          <a:xfrm>
            <a:off x="6324600" y="533400"/>
            <a:ext cx="2057400" cy="2914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302" name="Picture 14" descr="Миклухо-Маклай, Николай Николаевич — Википед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962400"/>
            <a:ext cx="1908175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304" name="Picture 16" descr="220 лет назад родился Александр Сергеевич Пушкин - Военно-медицинская  Академия имени С. М. Киро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57200"/>
            <a:ext cx="2098675" cy="2900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306" name="Picture 18" descr="Чайковский, Петр Ильич - ПЕРСОНА ТАСС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886200"/>
            <a:ext cx="1719263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248400" y="6019800"/>
            <a:ext cx="2895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География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28600" y="3505200"/>
            <a:ext cx="3048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8600" y="6096000"/>
            <a:ext cx="36488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Биология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91000" y="2819400"/>
            <a:ext cx="364887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Физика</a:t>
            </a:r>
          </a:p>
          <a:p>
            <a:pPr>
              <a:defRPr/>
            </a:pP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381000" y="2667000"/>
            <a:ext cx="381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Астрономия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33600" y="3200400"/>
            <a:ext cx="36488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Химия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96000" y="3429000"/>
            <a:ext cx="2895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Литература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09800" y="0"/>
            <a:ext cx="2895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Математика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52800" y="5638800"/>
            <a:ext cx="381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Право</a:t>
            </a:r>
          </a:p>
        </p:txBody>
      </p:sp>
      <p:sp>
        <p:nvSpPr>
          <p:cNvPr id="24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право 22"/>
          <p:cNvSpPr/>
          <p:nvPr/>
        </p:nvSpPr>
        <p:spPr bwMode="auto">
          <a:xfrm>
            <a:off x="1752600" y="3810000"/>
            <a:ext cx="5943600" cy="1524000"/>
          </a:xfrm>
          <a:prstGeom prst="rightArrow">
            <a:avLst/>
          </a:prstGeom>
          <a:solidFill>
            <a:srgbClr val="FEE4CE">
              <a:alpha val="4902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315200" cy="7159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центре исследования</a:t>
            </a:r>
          </a:p>
        </p:txBody>
      </p:sp>
      <p:sp>
        <p:nvSpPr>
          <p:cNvPr id="7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05F720-D2E1-441D-9C52-2244D015E16E}"/>
              </a:ext>
            </a:extLst>
          </p:cNvPr>
          <p:cNvSpPr txBox="1"/>
          <p:nvPr/>
        </p:nvSpPr>
        <p:spPr>
          <a:xfrm>
            <a:off x="647700" y="579021"/>
            <a:ext cx="81534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культурный концепт</a:t>
            </a:r>
            <a:endParaRPr lang="ru-RU" sz="4000" dirty="0">
              <a:solidFill>
                <a:srgbClr val="00206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слово-символ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«свернутый текст»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«сгусток» культурной среды в сознании человека, который отражает национальное представление человека о мире.</a:t>
            </a:r>
            <a:endParaRPr lang="ru-RU" sz="2200" b="1" dirty="0">
              <a:solidFill>
                <a:srgbClr val="00206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2400" y="3886200"/>
            <a:ext cx="1600200" cy="1524000"/>
          </a:xfrm>
          <a:prstGeom prst="ellipse">
            <a:avLst/>
          </a:prstGeom>
          <a:blipFill rotWithShape="1"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3429000" y="3810000"/>
            <a:ext cx="2286000" cy="1752600"/>
          </a:xfrm>
          <a:prstGeom prst="ellipse">
            <a:avLst/>
          </a:prstGeom>
          <a:blipFill rotWithShape="1"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 prst="riblet"/>
            <a:bevelB w="1524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Овал 9"/>
          <p:cNvSpPr/>
          <p:nvPr/>
        </p:nvSpPr>
        <p:spPr>
          <a:xfrm>
            <a:off x="7620000" y="3810000"/>
            <a:ext cx="1371600" cy="1295400"/>
          </a:xfrm>
          <a:prstGeom prst="ellipse">
            <a:avLst/>
          </a:prstGeom>
          <a:blipFill rotWithShape="1">
            <a:blip r:embed="rId4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Овал 10"/>
          <p:cNvSpPr/>
          <p:nvPr/>
        </p:nvSpPr>
        <p:spPr bwMode="auto">
          <a:xfrm>
            <a:off x="1905000" y="43434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Родина</a:t>
            </a:r>
          </a:p>
        </p:txBody>
      </p:sp>
      <p:sp>
        <p:nvSpPr>
          <p:cNvPr id="12" name="Овал 11"/>
          <p:cNvSpPr/>
          <p:nvPr/>
        </p:nvSpPr>
        <p:spPr bwMode="auto">
          <a:xfrm>
            <a:off x="3429000" y="56388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Мать </a:t>
            </a:r>
          </a:p>
        </p:txBody>
      </p:sp>
      <p:sp>
        <p:nvSpPr>
          <p:cNvPr id="13" name="Овал 12"/>
          <p:cNvSpPr/>
          <p:nvPr/>
        </p:nvSpPr>
        <p:spPr bwMode="auto">
          <a:xfrm>
            <a:off x="5638800" y="34290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Жизнь</a:t>
            </a:r>
          </a:p>
        </p:txBody>
      </p:sp>
      <p:sp>
        <p:nvSpPr>
          <p:cNvPr id="14" name="Овал 13"/>
          <p:cNvSpPr/>
          <p:nvPr/>
        </p:nvSpPr>
        <p:spPr bwMode="auto">
          <a:xfrm>
            <a:off x="3048000" y="30480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Душа</a:t>
            </a:r>
          </a:p>
        </p:txBody>
      </p:sp>
      <p:sp>
        <p:nvSpPr>
          <p:cNvPr id="15" name="Овал 14"/>
          <p:cNvSpPr/>
          <p:nvPr/>
        </p:nvSpPr>
        <p:spPr bwMode="auto">
          <a:xfrm>
            <a:off x="4419600" y="30480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Труд </a:t>
            </a:r>
          </a:p>
        </p:txBody>
      </p:sp>
      <p:sp>
        <p:nvSpPr>
          <p:cNvPr id="16" name="Овал 15"/>
          <p:cNvSpPr/>
          <p:nvPr/>
        </p:nvSpPr>
        <p:spPr bwMode="auto">
          <a:xfrm>
            <a:off x="2133600" y="36576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Свобода </a:t>
            </a:r>
          </a:p>
        </p:txBody>
      </p:sp>
      <p:sp>
        <p:nvSpPr>
          <p:cNvPr id="17" name="Овал 16"/>
          <p:cNvSpPr/>
          <p:nvPr/>
        </p:nvSpPr>
        <p:spPr bwMode="auto">
          <a:xfrm>
            <a:off x="5943600" y="41910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Подвиг</a:t>
            </a:r>
          </a:p>
        </p:txBody>
      </p:sp>
      <p:sp>
        <p:nvSpPr>
          <p:cNvPr id="19" name="Овал 18"/>
          <p:cNvSpPr/>
          <p:nvPr/>
        </p:nvSpPr>
        <p:spPr bwMode="auto">
          <a:xfrm>
            <a:off x="2286000" y="51054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Милосердие</a:t>
            </a:r>
          </a:p>
        </p:txBody>
      </p:sp>
      <p:sp>
        <p:nvSpPr>
          <p:cNvPr id="21" name="Овал 20"/>
          <p:cNvSpPr/>
          <p:nvPr/>
        </p:nvSpPr>
        <p:spPr bwMode="auto">
          <a:xfrm>
            <a:off x="4876800" y="54102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Патриот </a:t>
            </a:r>
          </a:p>
        </p:txBody>
      </p:sp>
      <p:sp>
        <p:nvSpPr>
          <p:cNvPr id="22" name="Овал 21"/>
          <p:cNvSpPr/>
          <p:nvPr/>
        </p:nvSpPr>
        <p:spPr bwMode="auto">
          <a:xfrm>
            <a:off x="5943600" y="4953000"/>
            <a:ext cx="1295400" cy="685800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Дом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04800" y="2286000"/>
          <a:ext cx="8229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1600200"/>
            <a:ext cx="7315200" cy="838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Book Antiqua" pitchFamily="18" charset="0"/>
              </a:rPr>
              <a:t>Процедура эксперимента</a:t>
            </a:r>
          </a:p>
        </p:txBody>
      </p:sp>
      <p:sp>
        <p:nvSpPr>
          <p:cNvPr id="9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7" t="24224" r="31945" b="35795"/>
          <a:stretch/>
        </p:blipFill>
        <p:spPr bwMode="auto">
          <a:xfrm>
            <a:off x="3962400" y="533400"/>
            <a:ext cx="4953000" cy="510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7467600" y="1143000"/>
            <a:ext cx="514350" cy="247650"/>
          </a:xfrm>
          <a:prstGeom prst="flowChartAlternateProcess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800" b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</a:rPr>
              <a:t>АП-1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1600"/>
            <a:ext cx="3505200" cy="3505200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Модель построения </a:t>
            </a:r>
            <a:r>
              <a:rPr lang="ru-RU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концептосферы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191000" y="5867400"/>
            <a:ext cx="3505200" cy="457200"/>
          </a:xfrm>
          <a:prstGeom prst="rect">
            <a:avLst/>
          </a:prstGeom>
          <a:solidFill>
            <a:srgbClr val="3575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rPr>
              <a:t>ЯДРО. ОСНОВА. КОНЦЕПТ.</a:t>
            </a:r>
          </a:p>
        </p:txBody>
      </p:sp>
      <p:pic>
        <p:nvPicPr>
          <p:cNvPr id="7" name="Рисунок 6" descr="https://www.netclipart.com/pp/m/46-469645_bracket-symbol-clip-art-transprent-png-free-fancy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638800"/>
            <a:ext cx="35814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18"/>
          <p:cNvSpPr txBox="1">
            <a:spLocks/>
          </p:cNvSpPr>
          <p:nvPr/>
        </p:nvSpPr>
        <p:spPr>
          <a:xfrm>
            <a:off x="457200" y="6553200"/>
            <a:ext cx="8429625" cy="304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Владимирова Анна Александровна, учитель русского языка и литературы МБОУ "Излучинская ОСШУИОП №1"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3717" t="12476" r="34051" b="26873"/>
          <a:stretch>
            <a:fillRect/>
          </a:stretch>
        </p:blipFill>
        <p:spPr bwMode="auto">
          <a:xfrm>
            <a:off x="2514601" y="197678"/>
            <a:ext cx="6400800" cy="6383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2286000"/>
            <a:ext cx="2514600" cy="140176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Book Antiqua" pitchFamily="18" charset="0"/>
              </a:rPr>
              <a:t>чтение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">
      <a:dk1>
        <a:srgbClr val="808080"/>
      </a:dk1>
      <a:lt1>
        <a:srgbClr val="FFFFFF"/>
      </a:lt1>
      <a:dk2>
        <a:srgbClr val="FFFFFF"/>
      </a:dk2>
      <a:lt2>
        <a:srgbClr val="0120BD"/>
      </a:lt2>
      <a:accent1>
        <a:srgbClr val="C300E6"/>
      </a:accent1>
      <a:accent2>
        <a:srgbClr val="F96F1C"/>
      </a:accent2>
      <a:accent3>
        <a:srgbClr val="FFFFFF"/>
      </a:accent3>
      <a:accent4>
        <a:srgbClr val="6C6C6C"/>
      </a:accent4>
      <a:accent5>
        <a:srgbClr val="DEAAF0"/>
      </a:accent5>
      <a:accent6>
        <a:srgbClr val="E26418"/>
      </a:accent6>
      <a:hlink>
        <a:srgbClr val="FFBF07"/>
      </a:hlink>
      <a:folHlink>
        <a:srgbClr val="5F5F5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</TotalTime>
  <Words>408</Words>
  <Application>Microsoft Office PowerPoint</Application>
  <PresentationFormat>Экран (4:3)</PresentationFormat>
  <Paragraphs>96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Bookman Old Style</vt:lpstr>
      <vt:lpstr>Calibri</vt:lpstr>
      <vt:lpstr>Cambria</vt:lpstr>
      <vt:lpstr>Microsoft Sans Serif</vt:lpstr>
      <vt:lpstr>Times New Roman</vt:lpstr>
      <vt:lpstr>powerpoint-template-24</vt:lpstr>
      <vt:lpstr>Презентация PowerPoint</vt:lpstr>
      <vt:lpstr>«Что в имени тебе моём?»</vt:lpstr>
      <vt:lpstr>«Что в имени тебе моём?»</vt:lpstr>
      <vt:lpstr>Ассоциативный эксперимент</vt:lpstr>
      <vt:lpstr>Презентация PowerPoint</vt:lpstr>
      <vt:lpstr>В центре исследования</vt:lpstr>
      <vt:lpstr>Процедура эксперимента</vt:lpstr>
      <vt:lpstr>Модель построения концептосферы</vt:lpstr>
      <vt:lpstr>чтение</vt:lpstr>
      <vt:lpstr>Презентация PowerPoint</vt:lpstr>
      <vt:lpstr>Презентация PowerPoint</vt:lpstr>
      <vt:lpstr>Ломоносов  – патриот?</vt:lpstr>
      <vt:lpstr>Темы для размышлений:</vt:lpstr>
      <vt:lpstr>Презентация PowerPoint</vt:lpstr>
      <vt:lpstr>Н.Н.Миклухо-Маклай</vt:lpstr>
    </vt:vector>
  </TitlesOfParts>
  <Company>Templates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Учитель</cp:lastModifiedBy>
  <cp:revision>260</cp:revision>
  <dcterms:created xsi:type="dcterms:W3CDTF">2007-04-02T02:11:51Z</dcterms:created>
  <dcterms:modified xsi:type="dcterms:W3CDTF">2023-06-06T07:07:24Z</dcterms:modified>
</cp:coreProperties>
</file>